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56.png" ContentType="image/png"/>
  <Override PartName="/ppt/media/image55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6.png" ContentType="image/png"/>
  <Override PartName="/ppt/media/image45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0.png" ContentType="image/png"/>
  <Override PartName="/ppt/media/image39.png" ContentType="image/png"/>
  <Override PartName="/ppt/media/image9.png" ContentType="image/png"/>
  <Override PartName="/ppt/media/image86.png" ContentType="image/png"/>
  <Override PartName="/ppt/media/image13.png" ContentType="image/png"/>
  <Override PartName="/ppt/media/image1.png" ContentType="image/png"/>
  <Override PartName="/ppt/media/image38.png" ContentType="image/png"/>
  <Override PartName="/ppt/media/image8.png" ContentType="image/png"/>
  <Override PartName="/ppt/media/image85.png" ContentType="image/png"/>
  <Override PartName="/ppt/media/image49.png" ContentType="image/png"/>
  <Override PartName="/ppt/media/image12.png" ContentType="image/png"/>
  <Override PartName="/ppt/media/image37.png" ContentType="image/png"/>
  <Override PartName="/ppt/media/image7.png" ContentType="image/png"/>
  <Override PartName="/ppt/media/image19.png" ContentType="image/png"/>
  <Override PartName="/ppt/media/image84.png" ContentType="image/png"/>
  <Override PartName="/ppt/media/image48.png" ContentType="image/png"/>
  <Override PartName="/ppt/media/image11.png" ContentType="image/png"/>
  <Override PartName="/ppt/media/image36.png" ContentType="image/png"/>
  <Override PartName="/ppt/media/image20.png" ContentType="image/png"/>
  <Override PartName="/ppt/media/image57.png" ContentType="image/png"/>
  <Override PartName="/ppt/media/image21.png" ContentType="image/png"/>
  <Override PartName="/ppt/media/image58.png" ContentType="image/png"/>
  <Override PartName="/ppt/media/image22.png" ContentType="image/png"/>
  <Override PartName="/ppt/media/image59.png" ContentType="image/png"/>
  <Override PartName="/ppt/media/image23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89.png" ContentType="image/png"/>
  <Override PartName="/ppt/media/image77.png" ContentType="image/png"/>
  <Override PartName="/ppt/media/image88.png" ContentType="image/png"/>
  <Override PartName="/ppt/media/image76.png" ContentType="image/png"/>
  <Override PartName="/ppt/media/image87.png" ContentType="image/png"/>
  <Override PartName="/ppt/media/image75.png" ContentType="image/png"/>
  <Override PartName="/ppt/media/image79.png" ContentType="image/png"/>
  <Override PartName="/ppt/media/image78.png" ContentType="image/png"/>
  <Override PartName="/ppt/media/image74.png" ContentType="image/png"/>
  <Override PartName="/ppt/media/image73.png" ContentType="image/png"/>
  <Override PartName="/ppt/media/image72.png" ContentType="image/png"/>
  <Override PartName="/ppt/media/image69.png" ContentType="image/png"/>
  <Override PartName="/ppt/media/image32.png" ContentType="image/png"/>
  <Override PartName="/ppt/media/image71.png" ContentType="image/png"/>
  <Override PartName="/ppt/media/image29.png" ContentType="image/png"/>
  <Override PartName="/ppt/media/image68.png" ContentType="image/png"/>
  <Override PartName="/ppt/media/image31.png" ContentType="image/png"/>
  <Override PartName="/ppt/media/image70.png" ContentType="image/png"/>
  <Override PartName="/ppt/media/image28.png" ContentType="image/png"/>
  <Override PartName="/ppt/media/image24.png" ContentType="image/png"/>
  <Override PartName="/ppt/media/image90.png" ContentType="image/png"/>
  <Override PartName="/ppt/media/image25.png" ContentType="image/png"/>
  <Override PartName="/ppt/media/image2.png" ContentType="image/png"/>
  <Override PartName="/ppt/media/image14.png" ContentType="image/png"/>
  <Override PartName="/ppt/media/image91.png" ContentType="image/png"/>
  <Override PartName="/ppt/media/image26.png" ContentType="image/png"/>
  <Override PartName="/ppt/media/image80.png" ContentType="image/png"/>
  <Override PartName="/ppt/media/image15.png" ContentType="image/png"/>
  <Override PartName="/ppt/media/image3.png" ContentType="image/png"/>
  <Override PartName="/ppt/media/image33.png" ContentType="image/png"/>
  <Override PartName="/ppt/media/image27.png" ContentType="image/png"/>
  <Override PartName="/ppt/media/image81.png" ContentType="image/png"/>
  <Override PartName="/ppt/media/image16.png" ContentType="image/png"/>
  <Override PartName="/ppt/media/image4.png" ContentType="image/png"/>
  <Override PartName="/ppt/media/image34.png" ContentType="image/png"/>
  <Override PartName="/ppt/media/image82.png" ContentType="image/png"/>
  <Override PartName="/ppt/media/image17.png" ContentType="image/png"/>
  <Override PartName="/ppt/media/image5.png" ContentType="image/png"/>
  <Override PartName="/ppt/media/image35.png" ContentType="image/png"/>
  <Override PartName="/ppt/media/image10.png" ContentType="image/png"/>
  <Override PartName="/ppt/media/image47.png" ContentType="image/png"/>
  <Override PartName="/ppt/media/image18.png" ContentType="image/png"/>
  <Override PartName="/ppt/media/image83.png" ContentType="image/png"/>
  <Override PartName="/ppt/media/image6.png" ContentType="image/png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3.xml" ContentType="application/vnd.openxmlformats-officedocument.presentationml.slide+xml"/>
  <Override PartName="/ppt/slides/slide60.xml" ContentType="application/vnd.openxmlformats-officedocument.presentationml.slide+xml"/>
  <Override PartName="/ppt/slides/slide18.xml" ContentType="application/vnd.openxmlformats-officedocument.presentationml.slide+xml"/>
  <Override PartName="/ppt/slides/slide24.xml" ContentType="application/vnd.openxmlformats-officedocument.presentationml.slide+xml"/>
  <Override PartName="/ppt/slides/slide61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62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28.xml" ContentType="application/vnd.openxmlformats-officedocument.presentationml.slide+xml"/>
  <Override PartName="/ppt/slides/slide70.xml" ContentType="application/vnd.openxmlformats-officedocument.presentationml.slide+xml"/>
  <Override PartName="/ppt/slides/slide65.xml" ContentType="application/vnd.openxmlformats-officedocument.presentationml.slide+xml"/>
  <Override PartName="/ppt/slides/slide78.xml" ContentType="application/vnd.openxmlformats-officedocument.presentationml.slide+xml"/>
  <Override PartName="/ppt/slides/slide41.xml" ContentType="application/vnd.openxmlformats-officedocument.presentationml.slide+xml"/>
  <Override PartName="/ppt/slides/slide29.xml" ContentType="application/vnd.openxmlformats-officedocument.presentationml.slide+xml"/>
  <Override PartName="/ppt/slides/slide71.xml" ContentType="application/vnd.openxmlformats-officedocument.presentationml.slide+xml"/>
  <Override PartName="/ppt/slides/slide66.xml" ContentType="application/vnd.openxmlformats-officedocument.presentationml.slide+xml"/>
  <Override PartName="/ppt/slides/slide77.xml" ContentType="application/vnd.openxmlformats-officedocument.presentationml.slide+xml"/>
  <Override PartName="/ppt/slides/slide40.xml" ContentType="application/vnd.openxmlformats-officedocument.presentationml.slide+xml"/>
  <Override PartName="/ppt/slides/slide76.xml" ContentType="application/vnd.openxmlformats-officedocument.presentationml.slide+xml"/>
  <Override PartName="/ppt/slides/slide75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72.xml" ContentType="application/vnd.openxmlformats-officedocument.presentationml.slide+xml"/>
  <Override PartName="/ppt/slides/slide69.xml" ContentType="application/vnd.openxmlformats-officedocument.presentationml.slide+xml"/>
  <Override PartName="/ppt/slides/slide68.xml" ContentType="application/vnd.openxmlformats-officedocument.presentationml.slide+xml"/>
  <Override PartName="/ppt/slides/slide67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7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4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73.xml.rels" ContentType="application/vnd.openxmlformats-package.relationships+xml"/>
  <Override PartName="/ppt/slides/_rels/slide6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55.xml.rels" ContentType="application/vnd.openxmlformats-package.relationships+xml"/>
  <Override PartName="/ppt/slides/_rels/slide64.xml.rels" ContentType="application/vnd.openxmlformats-package.relationships+xml"/>
  <Override PartName="/ppt/slides/_rels/slide48.xml.rels" ContentType="application/vnd.openxmlformats-package.relationships+xml"/>
  <Override PartName="/ppt/slides/_rels/slide40.xml.rels" ContentType="application/vnd.openxmlformats-package.relationships+xml"/>
  <Override PartName="/ppt/slides/_rels/slide5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9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31.xml.rels" ContentType="application/vnd.openxmlformats-package.relationships+xml"/>
  <Override PartName="/ppt/slides/_rels/slide39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54.xml.rels" ContentType="application/vnd.openxmlformats-package.relationships+xml"/>
  <Override PartName="/ppt/slides/_rels/slide63.xml.rels" ContentType="application/vnd.openxmlformats-package.relationships+xml"/>
  <Override PartName="/ppt/slides/_rels/slide70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62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76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65.xml.rels" ContentType="application/vnd.openxmlformats-package.relationships+xml"/>
  <Override PartName="/ppt/slides/_rels/slide74.xml.rels" ContentType="application/vnd.openxmlformats-package.relationships+xml"/>
  <Override PartName="/ppt/slides/_rels/slide58.xml.rels" ContentType="application/vnd.openxmlformats-package.relationships+xml"/>
  <Override PartName="/ppt/slides/_rels/slide25.xml.rels" ContentType="application/vnd.openxmlformats-package.relationships+xml"/>
  <Override PartName="/ppt/slides/_rels/slide78.xml.rels" ContentType="application/vnd.openxmlformats-package.relationships+xml"/>
  <Override PartName="/ppt/slides/_rels/slide68.xml.rels" ContentType="application/vnd.openxmlformats-package.relationships+xml"/>
  <Override PartName="/ppt/slides/_rels/slide72.xml.rels" ContentType="application/vnd.openxmlformats-package.relationships+xml"/>
  <Override PartName="/ppt/slides/_rels/slide10.xml.rels" ContentType="application/vnd.openxmlformats-package.relationships+xml"/>
  <Override PartName="/ppt/slides/_rels/slide59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75.xml.rels" ContentType="application/vnd.openxmlformats-package.relationships+xml"/>
  <Override PartName="/ppt/slides/_rels/slide66.xml.rels" ContentType="application/vnd.openxmlformats-package.relationships+xml"/>
  <Override PartName="/ppt/slides/_rels/slide77.xml.rels" ContentType="application/vnd.openxmlformats-package.relationships+xml"/>
  <Override PartName="/ppt/slides/_rels/slide67.xml.rels" ContentType="application/vnd.openxmlformats-package.relationships+xml"/>
  <Override PartName="/ppt/slides/_rels/slide71.xml.rels" ContentType="application/vnd.openxmlformats-package.relationships+xml"/>
  <Override PartName="/ppt/slides/slide6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MX" sz="1800" spc="-1" strike="noStrike">
                <a:latin typeface="Arial"/>
              </a:rPr>
              <a:t>Pulse para editar el formato del texto de título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Pulse para editar el formato de texto del esquema</a:t>
            </a:r>
            <a:endParaRPr b="0" lang="es-MX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latin typeface="Arial"/>
              </a:rPr>
              <a:t>Segundo nivel del esquema</a:t>
            </a:r>
            <a:endParaRPr b="0" lang="es-MX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Tercer nivel del esquema</a:t>
            </a:r>
            <a:endParaRPr b="0" lang="es-MX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latin typeface="Arial"/>
              </a:rPr>
              <a:t>Cuarto nivel del esquema</a:t>
            </a:r>
            <a:endParaRPr b="0" lang="es-MX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Quinto nivel del esquema</a:t>
            </a:r>
            <a:endParaRPr b="0" lang="es-MX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Sexto nivel del esquema</a:t>
            </a:r>
            <a:endParaRPr b="0" lang="es-MX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Séptimo nivel del esquema</a:t>
            </a:r>
            <a:endParaRPr b="0" lang="es-MX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MX" sz="4400" spc="-1" strike="noStrike">
                <a:latin typeface="Arial"/>
              </a:rPr>
              <a:t>Pulse para editar el formato del texto de </a:t>
            </a:r>
            <a:r>
              <a:rPr b="0" lang="es-MX" sz="4400" spc="-1" strike="noStrike">
                <a:latin typeface="Arial"/>
              </a:rPr>
              <a:t>título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Pulse para editar el formato de texto del esquema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Segundo nivel del esquema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Tercer nivel del esquema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Cuarto nivel del esquema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Quinto nivel del esquema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Sexto nivel del esquema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Séptimo nivel del esquema</a:t>
            </a:r>
            <a:endParaRPr b="0" lang="es-M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MX" sz="4400" spc="-1" strike="noStrike">
                <a:latin typeface="Arial"/>
              </a:rPr>
              <a:t>Pulse para editar el formato del texto de </a:t>
            </a:r>
            <a:r>
              <a:rPr b="0" lang="es-MX" sz="4400" spc="-1" strike="noStrike">
                <a:latin typeface="Arial"/>
              </a:rPr>
              <a:t>título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Pulse para editar el formato de texto del esquema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Segundo nivel del esquema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Tercer nivel del esquema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Cuarto nivel del esquema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Quinto nivel del esquema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Sexto nivel del esquema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Séptimo nivel del esquema</a:t>
            </a:r>
            <a:endParaRPr b="0" lang="es-M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MX" sz="1800" spc="-1" strike="noStrike">
                <a:latin typeface="Arial"/>
              </a:rPr>
              <a:t>Pulse para editar el formato del texto de título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Pulse para editar el formato de texto del esquema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Segundo nivel del esquema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Tercer nivel del esquema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Cuarto nivel del esquema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Quinto nivel del esquema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Sexto nivel del esquema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Séptimo nivel del esquema</a:t>
            </a:r>
            <a:endParaRPr b="0" lang="es-M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MX" sz="4400" spc="-1" strike="noStrike">
                <a:latin typeface="Arial"/>
              </a:rPr>
              <a:t>Pulse para editar el formato del texto de </a:t>
            </a:r>
            <a:r>
              <a:rPr b="0" lang="es-MX" sz="4400" spc="-1" strike="noStrike">
                <a:latin typeface="Arial"/>
              </a:rPr>
              <a:t>título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Pulse para editar el formato de texto del esquema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Segundo nivel del esquema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Tercer nivel del esquema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Cuarto nivel del esquema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Quinto nivel del esquema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Sexto nivel del esquema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Séptimo nivel del esquema</a:t>
            </a:r>
            <a:endParaRPr b="0" lang="es-M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2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2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2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2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2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25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25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25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slideLayout" Target="../slideLayouts/slideLayout4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slideLayout" Target="../slideLayouts/slideLayout49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slideLayout" Target="../slideLayouts/slideLayout4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slideLayout" Target="../slideLayouts/slideLayout4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slideLayout" Target="../slideLayouts/slideLayout4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64.png"/><Relationship Id="rId2" Type="http://schemas.openxmlformats.org/officeDocument/2006/relationships/image" Target="../media/image65.png"/><Relationship Id="rId3" Type="http://schemas.openxmlformats.org/officeDocument/2006/relationships/slideLayout" Target="../slideLayouts/slideLayout4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66.png"/><Relationship Id="rId2" Type="http://schemas.openxmlformats.org/officeDocument/2006/relationships/slideLayout" Target="../slideLayouts/slideLayout49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67.png"/><Relationship Id="rId2" Type="http://schemas.openxmlformats.org/officeDocument/2006/relationships/image" Target="../media/image68.png"/><Relationship Id="rId3" Type="http://schemas.openxmlformats.org/officeDocument/2006/relationships/slideLayout" Target="../slideLayouts/slideLayout49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slideLayout" Target="../slideLayouts/slideLayout49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slideLayout" Target="../slideLayouts/slideLayout2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71.png"/><Relationship Id="rId2" Type="http://schemas.openxmlformats.org/officeDocument/2006/relationships/slideLayout" Target="../slideLayouts/slideLayout25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72.png"/><Relationship Id="rId2" Type="http://schemas.openxmlformats.org/officeDocument/2006/relationships/slideLayout" Target="../slideLayouts/slideLayout25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73.png"/><Relationship Id="rId2" Type="http://schemas.openxmlformats.org/officeDocument/2006/relationships/slideLayout" Target="../slideLayouts/slideLayout25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slideLayout" Target="../slideLayouts/slideLayout25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76.png"/><Relationship Id="rId2" Type="http://schemas.openxmlformats.org/officeDocument/2006/relationships/slideLayout" Target="../slideLayouts/slideLayout25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77.png"/><Relationship Id="rId2" Type="http://schemas.openxmlformats.org/officeDocument/2006/relationships/slideLayout" Target="../slideLayouts/slideLayout25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slideLayout" Target="../slideLayouts/slideLayout25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slideLayout" Target="../slideLayouts/slideLayout25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80.png"/><Relationship Id="rId2" Type="http://schemas.openxmlformats.org/officeDocument/2006/relationships/slideLayout" Target="../slideLayouts/slideLayout2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81.png"/><Relationship Id="rId2" Type="http://schemas.openxmlformats.org/officeDocument/2006/relationships/slideLayout" Target="../slideLayouts/slideLayout25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image" Target="../media/image82.png"/><Relationship Id="rId2" Type="http://schemas.openxmlformats.org/officeDocument/2006/relationships/slideLayout" Target="../slideLayouts/slideLayout25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slideLayout" Target="../slideLayouts/slideLayout25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84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image" Target="../media/image85.png"/><Relationship Id="rId2" Type="http://schemas.openxmlformats.org/officeDocument/2006/relationships/slideLayout" Target="../slideLayouts/slideLayout25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image" Target="../media/image86.png"/><Relationship Id="rId2" Type="http://schemas.openxmlformats.org/officeDocument/2006/relationships/slideLayout" Target="../slideLayouts/slideLayout25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slideLayout" Target="../slideLayouts/slideLayout25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image" Target="../media/image88.png"/><Relationship Id="rId2" Type="http://schemas.openxmlformats.org/officeDocument/2006/relationships/slideLayout" Target="../slideLayouts/slideLayout25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image" Target="../media/image89.png"/><Relationship Id="rId2" Type="http://schemas.openxmlformats.org/officeDocument/2006/relationships/slideLayout" Target="../slideLayouts/slideLayout25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90.png"/><Relationship Id="rId2" Type="http://schemas.openxmlformats.org/officeDocument/2006/relationships/slideLayout" Target="../slideLayouts/slideLayout25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image" Target="../media/image91.png"/><Relationship Id="rId2" Type="http://schemas.openxmlformats.org/officeDocument/2006/relationships/slideLayout" Target="../slideLayouts/slideLayout25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hyperlink" Target="https://newsandstory.com/story/s7mszmn/Expressions-and-its-uses-in-C-program-module-11-/" TargetMode="External"/><Relationship Id="rId2" Type="http://schemas.openxmlformats.org/officeDocument/2006/relationships/hyperlink" Target="https://newsandstory.com/story/s7mszmn/Expressions-and-its-uses-in-C-program-module-11-/" TargetMode="External"/><Relationship Id="rId3" Type="http://schemas.openxmlformats.org/officeDocument/2006/relationships/hyperlink" Target="https://quizlet.com/188164793/computer-science-chapter-3-flash-cards/" TargetMode="External"/><Relationship Id="rId4" Type="http://schemas.openxmlformats.org/officeDocument/2006/relationships/hyperlink" Target="https://quizlet.com/188164793/computer-science-chapter-3-flash-cards/" TargetMode="External"/><Relationship Id="rId5" Type="http://schemas.openxmlformats.org/officeDocument/2006/relationships/slideLayout" Target="../slideLayouts/slideLayout25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hyperlink" Target="https://informatica.uv.es/estguia/ATD/apuntes/laboratorio/Lenguaje-C.pdf" TargetMode="External"/><Relationship Id="rId2" Type="http://schemas.openxmlformats.org/officeDocument/2006/relationships/hyperlink" Target="https://informatica.uv.es/estguia/ATD/apuntes/laboratorio/Lenguaje-C.pdf" TargetMode="External"/><Relationship Id="rId3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</a:pPr>
            <a:r>
              <a:rPr b="0" lang="es-MX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Unidad 01 Introducción a la programación</a:t>
            </a:r>
            <a:endParaRPr b="0" lang="es-MX" sz="6000" spc="-1" strike="noStrike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1523880" y="3602160"/>
            <a:ext cx="9142920" cy="165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COMPETENCIA ESPECÍFICA</a:t>
            </a:r>
            <a:endParaRPr b="0" lang="es-MX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Establecer los conceptos básicos para construcción de un programa en lenguaje C</a:t>
            </a:r>
            <a:endParaRPr b="0" lang="es-MX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1.2 Uso de variables y constantes</a:t>
            </a:r>
            <a:br/>
            <a:r>
              <a:rPr b="0" lang="es-MX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1.2.1 Nombres de variables</a:t>
            </a:r>
            <a:endParaRPr b="0" lang="es-MX" sz="4400" spc="-1" strike="noStrike">
              <a:latin typeface="Arial"/>
            </a:endParaRPr>
          </a:p>
        </p:txBody>
      </p:sp>
      <p:pic>
        <p:nvPicPr>
          <p:cNvPr id="229" name="Imagen 4" descr=""/>
          <p:cNvPicPr/>
          <p:nvPr/>
        </p:nvPicPr>
        <p:blipFill>
          <a:blip r:embed="rId1"/>
          <a:stretch/>
        </p:blipFill>
        <p:spPr>
          <a:xfrm>
            <a:off x="618120" y="2234520"/>
            <a:ext cx="10954800" cy="2793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645480" y="36000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Ejemplo 2</a:t>
            </a:r>
            <a:endParaRPr b="0" lang="es-MX" sz="4000" spc="-1" strike="noStrike">
              <a:latin typeface="Arial"/>
            </a:endParaRPr>
          </a:p>
        </p:txBody>
      </p:sp>
      <p:pic>
        <p:nvPicPr>
          <p:cNvPr id="231" name="Imagen 3" descr=""/>
          <p:cNvPicPr/>
          <p:nvPr/>
        </p:nvPicPr>
        <p:blipFill>
          <a:blip r:embed="rId1"/>
          <a:stretch/>
        </p:blipFill>
        <p:spPr>
          <a:xfrm>
            <a:off x="3337560" y="178560"/>
            <a:ext cx="8597160" cy="6502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757800" y="2952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Tipos de datos, modificadores de tipo y modificadores de acceso</a:t>
            </a:r>
            <a:endParaRPr b="0" lang="es-MX" sz="4400" spc="-1" strike="noStrike">
              <a:latin typeface="Arial"/>
            </a:endParaRPr>
          </a:p>
        </p:txBody>
      </p:sp>
      <p:pic>
        <p:nvPicPr>
          <p:cNvPr id="233" name="Imagen 3" descr=""/>
          <p:cNvPicPr/>
          <p:nvPr/>
        </p:nvPicPr>
        <p:blipFill>
          <a:blip r:embed="rId1"/>
          <a:srcRect l="0" t="17292" r="0" b="0"/>
          <a:stretch/>
        </p:blipFill>
        <p:spPr>
          <a:xfrm>
            <a:off x="900000" y="2244600"/>
            <a:ext cx="10700280" cy="3937680"/>
          </a:xfrm>
          <a:prstGeom prst="rect">
            <a:avLst/>
          </a:prstGeom>
          <a:ln w="0">
            <a:noFill/>
          </a:ln>
        </p:spPr>
      </p:pic>
      <p:sp>
        <p:nvSpPr>
          <p:cNvPr id="234" name="TextShape 2"/>
          <p:cNvSpPr txBox="1"/>
          <p:nvPr/>
        </p:nvSpPr>
        <p:spPr>
          <a:xfrm>
            <a:off x="685440" y="1480320"/>
            <a:ext cx="10440000" cy="657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just"/>
            <a:r>
              <a:rPr b="0" lang="es-MX" sz="2000" spc="-1" strike="noStrike">
                <a:latin typeface="Arial"/>
              </a:rPr>
              <a:t>En C, toda variable, antes de poder ser usada, debe ser declarada, especificando con </a:t>
            </a:r>
            <a:r>
              <a:rPr b="0" lang="es-MX" sz="2000" spc="-1" strike="noStrike">
                <a:latin typeface="Arial"/>
              </a:rPr>
              <a:t>ello el tipo de dato que almacenará. Toda variable en C se declara de la forma:</a:t>
            </a:r>
            <a:endParaRPr b="0" lang="es-MX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838080" y="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Tipos de datos</a:t>
            </a:r>
            <a:endParaRPr b="0" lang="es-MX" sz="4400" spc="-1" strike="noStrike">
              <a:latin typeface="Arial"/>
            </a:endParaRPr>
          </a:p>
        </p:txBody>
      </p:sp>
      <p:pic>
        <p:nvPicPr>
          <p:cNvPr id="236" name="Imagen 3" descr=""/>
          <p:cNvPicPr/>
          <p:nvPr/>
        </p:nvPicPr>
        <p:blipFill>
          <a:blip r:embed="rId1"/>
          <a:srcRect l="0" t="0" r="13381" b="0"/>
          <a:stretch/>
        </p:blipFill>
        <p:spPr>
          <a:xfrm>
            <a:off x="838080" y="970200"/>
            <a:ext cx="10396440" cy="1912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838080" y="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Modificadores de tipo</a:t>
            </a:r>
            <a:endParaRPr b="0" lang="es-MX" sz="4400" spc="-1" strike="noStrike">
              <a:latin typeface="Arial"/>
            </a:endParaRPr>
          </a:p>
        </p:txBody>
      </p:sp>
      <p:pic>
        <p:nvPicPr>
          <p:cNvPr id="238" name="Imagen 3" descr=""/>
          <p:cNvPicPr/>
          <p:nvPr/>
        </p:nvPicPr>
        <p:blipFill>
          <a:blip r:embed="rId1"/>
          <a:srcRect l="0" t="0" r="0" b="38775"/>
          <a:stretch/>
        </p:blipFill>
        <p:spPr>
          <a:xfrm>
            <a:off x="892080" y="998640"/>
            <a:ext cx="10406520" cy="3396240"/>
          </a:xfrm>
          <a:prstGeom prst="rect">
            <a:avLst/>
          </a:prstGeom>
          <a:ln w="0">
            <a:noFill/>
          </a:ln>
        </p:spPr>
      </p:pic>
      <p:pic>
        <p:nvPicPr>
          <p:cNvPr id="239" name="Imagen 4" descr=""/>
          <p:cNvPicPr/>
          <p:nvPr/>
        </p:nvPicPr>
        <p:blipFill>
          <a:blip r:embed="rId2"/>
          <a:srcRect l="-337" t="73074" r="337" b="-308"/>
          <a:stretch/>
        </p:blipFill>
        <p:spPr>
          <a:xfrm>
            <a:off x="1040040" y="4638600"/>
            <a:ext cx="10406520" cy="1511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838080" y="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Modificadores de tipo</a:t>
            </a:r>
            <a:endParaRPr b="0" lang="es-MX" sz="4400" spc="-1" strike="noStrike">
              <a:latin typeface="Arial"/>
            </a:endParaRPr>
          </a:p>
        </p:txBody>
      </p:sp>
      <p:pic>
        <p:nvPicPr>
          <p:cNvPr id="241" name="Imagen 3" descr=""/>
          <p:cNvPicPr/>
          <p:nvPr/>
        </p:nvPicPr>
        <p:blipFill>
          <a:blip r:embed="rId1"/>
          <a:stretch/>
        </p:blipFill>
        <p:spPr>
          <a:xfrm>
            <a:off x="434160" y="1085040"/>
            <a:ext cx="11322720" cy="1112040"/>
          </a:xfrm>
          <a:prstGeom prst="rect">
            <a:avLst/>
          </a:prstGeom>
          <a:ln w="0">
            <a:noFill/>
          </a:ln>
        </p:spPr>
      </p:pic>
      <p:pic>
        <p:nvPicPr>
          <p:cNvPr id="242" name="Imagen 4" descr=""/>
          <p:cNvPicPr/>
          <p:nvPr/>
        </p:nvPicPr>
        <p:blipFill>
          <a:blip r:embed="rId2"/>
          <a:stretch/>
        </p:blipFill>
        <p:spPr>
          <a:xfrm>
            <a:off x="1571400" y="2198160"/>
            <a:ext cx="9042120" cy="4535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838080" y="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Modificadores de acceso</a:t>
            </a:r>
            <a:endParaRPr b="0" lang="es-MX" sz="4400" spc="-1" strike="noStrike">
              <a:latin typeface="Arial"/>
            </a:endParaRPr>
          </a:p>
        </p:txBody>
      </p:sp>
      <p:pic>
        <p:nvPicPr>
          <p:cNvPr id="244" name="Imagen 3" descr=""/>
          <p:cNvPicPr/>
          <p:nvPr/>
        </p:nvPicPr>
        <p:blipFill>
          <a:blip r:embed="rId1"/>
          <a:stretch/>
        </p:blipFill>
        <p:spPr>
          <a:xfrm>
            <a:off x="477720" y="1124280"/>
            <a:ext cx="11235600" cy="1424520"/>
          </a:xfrm>
          <a:prstGeom prst="rect">
            <a:avLst/>
          </a:prstGeom>
          <a:ln w="0">
            <a:noFill/>
          </a:ln>
        </p:spPr>
      </p:pic>
      <p:pic>
        <p:nvPicPr>
          <p:cNvPr id="245" name="Imagen 4" descr=""/>
          <p:cNvPicPr/>
          <p:nvPr/>
        </p:nvPicPr>
        <p:blipFill>
          <a:blip r:embed="rId2"/>
          <a:srcRect l="0" t="0" r="0" b="7061"/>
          <a:stretch/>
        </p:blipFill>
        <p:spPr>
          <a:xfrm>
            <a:off x="1231920" y="2549880"/>
            <a:ext cx="9726840" cy="1351800"/>
          </a:xfrm>
          <a:prstGeom prst="rect">
            <a:avLst/>
          </a:prstGeom>
          <a:ln w="0">
            <a:noFill/>
          </a:ln>
        </p:spPr>
      </p:pic>
      <p:pic>
        <p:nvPicPr>
          <p:cNvPr id="246" name="Imagen 5" descr=""/>
          <p:cNvPicPr/>
          <p:nvPr/>
        </p:nvPicPr>
        <p:blipFill>
          <a:blip r:embed="rId3"/>
          <a:stretch/>
        </p:blipFill>
        <p:spPr>
          <a:xfrm>
            <a:off x="477720" y="3902760"/>
            <a:ext cx="11148840" cy="2796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838080" y="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Modificadores de acceso</a:t>
            </a:r>
            <a:endParaRPr b="0" lang="es-MX" sz="4400" spc="-1" strike="noStrike">
              <a:latin typeface="Arial"/>
            </a:endParaRPr>
          </a:p>
        </p:txBody>
      </p:sp>
      <p:pic>
        <p:nvPicPr>
          <p:cNvPr id="248" name="Imagen 3" descr=""/>
          <p:cNvPicPr/>
          <p:nvPr/>
        </p:nvPicPr>
        <p:blipFill>
          <a:blip r:embed="rId1"/>
          <a:stretch/>
        </p:blipFill>
        <p:spPr>
          <a:xfrm>
            <a:off x="714240" y="1325520"/>
            <a:ext cx="10762560" cy="1725480"/>
          </a:xfrm>
          <a:prstGeom prst="rect">
            <a:avLst/>
          </a:prstGeom>
          <a:ln w="0">
            <a:noFill/>
          </a:ln>
        </p:spPr>
      </p:pic>
      <p:pic>
        <p:nvPicPr>
          <p:cNvPr id="249" name="Imagen 4" descr=""/>
          <p:cNvPicPr/>
          <p:nvPr/>
        </p:nvPicPr>
        <p:blipFill>
          <a:blip r:embed="rId2"/>
          <a:srcRect l="0" t="69584" r="0" b="0"/>
          <a:stretch/>
        </p:blipFill>
        <p:spPr>
          <a:xfrm>
            <a:off x="623520" y="4505760"/>
            <a:ext cx="10672560" cy="492840"/>
          </a:xfrm>
          <a:prstGeom prst="rect">
            <a:avLst/>
          </a:prstGeom>
          <a:ln w="0">
            <a:noFill/>
          </a:ln>
        </p:spPr>
      </p:pic>
      <p:sp>
        <p:nvSpPr>
          <p:cNvPr id="250" name="TextShape 2"/>
          <p:cNvSpPr txBox="1"/>
          <p:nvPr/>
        </p:nvSpPr>
        <p:spPr>
          <a:xfrm>
            <a:off x="612720" y="3240000"/>
            <a:ext cx="10907280" cy="1223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just"/>
            <a:r>
              <a:rPr b="0" lang="es-MX" sz="2000" spc="-1" strike="noStrike">
                <a:latin typeface="Arial"/>
              </a:rPr>
              <a:t>Los modificadores const y volatile pueden usarse de forma conjunta en ciertos casos, </a:t>
            </a:r>
            <a:r>
              <a:rPr b="0" lang="es-MX" sz="2000" spc="-1" strike="noStrike">
                <a:latin typeface="Arial"/>
              </a:rPr>
              <a:t>por lo cual no son excluyentes el uno del otro. Ello es posible si se declara una variable </a:t>
            </a:r>
            <a:r>
              <a:rPr b="0" lang="es-MX" sz="2000" spc="-1" strike="noStrike">
                <a:latin typeface="Arial"/>
              </a:rPr>
              <a:t>que actualizará el reloj del sistema, (proceso externo al programa), y que no queremos </a:t>
            </a:r>
            <a:r>
              <a:rPr b="0" lang="es-MX" sz="2000" spc="-1" strike="noStrike">
                <a:latin typeface="Arial"/>
              </a:rPr>
              <a:t>pueda modificarse en el interior del programa. Por ello, podremos declarar:</a:t>
            </a:r>
            <a:endParaRPr b="0" lang="es-MX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1.2.2 Variables numéricas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696240" y="1374120"/>
            <a:ext cx="11413800" cy="100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3000" spc="-1" strike="noStrike">
                <a:solidFill>
                  <a:srgbClr val="000000"/>
                </a:solidFill>
                <a:latin typeface="Calibri Light"/>
                <a:ea typeface="DejaVu Sans"/>
              </a:rPr>
              <a:t>En el lenguaje C existen dos tipos de variables numéricas, </a:t>
            </a:r>
            <a:endParaRPr b="0" lang="es-MX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3000" spc="-1" strike="noStrike">
                <a:solidFill>
                  <a:srgbClr val="000000"/>
                </a:solidFill>
                <a:latin typeface="Calibri Light"/>
                <a:ea typeface="DejaVu Sans"/>
              </a:rPr>
              <a:t>de tipo entero y de tipo real.</a:t>
            </a:r>
            <a:endParaRPr b="0" lang="es-MX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838080" y="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Tipos de datos enteros</a:t>
            </a:r>
            <a:endParaRPr b="0" lang="es-MX" sz="4400" spc="-1" strike="noStrike">
              <a:latin typeface="Arial"/>
            </a:endParaRPr>
          </a:p>
        </p:txBody>
      </p:sp>
      <p:pic>
        <p:nvPicPr>
          <p:cNvPr id="254" name="Imagen 3" descr=""/>
          <p:cNvPicPr/>
          <p:nvPr/>
        </p:nvPicPr>
        <p:blipFill>
          <a:blip r:embed="rId1"/>
          <a:stretch/>
        </p:blipFill>
        <p:spPr>
          <a:xfrm>
            <a:off x="2218320" y="838440"/>
            <a:ext cx="7754040" cy="580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180000" y="180000"/>
            <a:ext cx="10514880" cy="73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1.1 Estructura de un programa en C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271440" y="1268640"/>
            <a:ext cx="12038040" cy="106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Un programa en lenguaje C se crea a partir de un archivo </a:t>
            </a:r>
            <a:endParaRPr b="0" lang="es-MX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de texto cuyo nombre se guarda con la extensión .c</a:t>
            </a:r>
            <a:endParaRPr b="0" lang="es-MX" sz="3200" spc="-1" strike="noStrike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332280" y="2594160"/>
            <a:ext cx="11873160" cy="307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En muchas ocasiones, los programas deben realizar </a:t>
            </a:r>
            <a:endParaRPr b="0" lang="es-MX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operaciones de entrada y de salida durante su ejecución.</a:t>
            </a:r>
            <a:endParaRPr b="0" lang="es-MX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s-MX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En los programas de lenguaje C, la entrada y la salida </a:t>
            </a:r>
            <a:endParaRPr b="0" lang="es-MX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se realiza utilizando operaciones especificadas en el </a:t>
            </a:r>
            <a:endParaRPr b="0" lang="es-MX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archivo de cabecera stdio.h</a:t>
            </a:r>
            <a:endParaRPr b="0" lang="es-MX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Ejemplo 3</a:t>
            </a:r>
            <a:endParaRPr b="0" lang="es-MX" sz="4000" spc="-1" strike="noStrike">
              <a:latin typeface="Arial"/>
            </a:endParaRPr>
          </a:p>
        </p:txBody>
      </p:sp>
      <p:pic>
        <p:nvPicPr>
          <p:cNvPr id="256" name="Imagen 3" descr=""/>
          <p:cNvPicPr/>
          <p:nvPr/>
        </p:nvPicPr>
        <p:blipFill>
          <a:blip r:embed="rId1"/>
          <a:stretch/>
        </p:blipFill>
        <p:spPr>
          <a:xfrm>
            <a:off x="3458880" y="224280"/>
            <a:ext cx="8449560" cy="629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438120" y="365040"/>
            <a:ext cx="1063260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Ejemplo 4</a:t>
            </a:r>
            <a:endParaRPr b="0" lang="es-MX" sz="4000" spc="-1" strike="noStrike">
              <a:latin typeface="Arial"/>
            </a:endParaRPr>
          </a:p>
        </p:txBody>
      </p:sp>
      <p:pic>
        <p:nvPicPr>
          <p:cNvPr id="258" name="Imagen 3" descr=""/>
          <p:cNvPicPr/>
          <p:nvPr/>
        </p:nvPicPr>
        <p:blipFill>
          <a:blip r:embed="rId1"/>
          <a:stretch/>
        </p:blipFill>
        <p:spPr>
          <a:xfrm>
            <a:off x="3238560" y="140760"/>
            <a:ext cx="8692560" cy="6487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578880" y="26748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Ejemplo 5</a:t>
            </a:r>
            <a:endParaRPr b="0" lang="es-MX" sz="4000" spc="-1" strike="noStrike">
              <a:latin typeface="Arial"/>
            </a:endParaRPr>
          </a:p>
        </p:txBody>
      </p:sp>
      <p:pic>
        <p:nvPicPr>
          <p:cNvPr id="260" name="Imagen 3" descr=""/>
          <p:cNvPicPr/>
          <p:nvPr/>
        </p:nvPicPr>
        <p:blipFill>
          <a:blip r:embed="rId1"/>
          <a:stretch/>
        </p:blipFill>
        <p:spPr>
          <a:xfrm>
            <a:off x="3318480" y="315720"/>
            <a:ext cx="8444880" cy="6294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820440" y="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Tipos de datos reales</a:t>
            </a:r>
            <a:endParaRPr b="0" lang="es-MX" sz="4400" spc="-1" strike="noStrike">
              <a:latin typeface="Arial"/>
            </a:endParaRPr>
          </a:p>
        </p:txBody>
      </p:sp>
      <p:pic>
        <p:nvPicPr>
          <p:cNvPr id="262" name="Imagen 3" descr=""/>
          <p:cNvPicPr/>
          <p:nvPr/>
        </p:nvPicPr>
        <p:blipFill>
          <a:blip r:embed="rId1"/>
          <a:stretch/>
        </p:blipFill>
        <p:spPr>
          <a:xfrm>
            <a:off x="2637720" y="819720"/>
            <a:ext cx="8001720" cy="6037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540000" y="36000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Ejemplo 6</a:t>
            </a:r>
            <a:endParaRPr b="0" lang="es-MX" sz="4000" spc="-1" strike="noStrike">
              <a:latin typeface="Arial"/>
            </a:endParaRPr>
          </a:p>
        </p:txBody>
      </p:sp>
      <p:pic>
        <p:nvPicPr>
          <p:cNvPr id="264" name="Imagen 3" descr=""/>
          <p:cNvPicPr/>
          <p:nvPr/>
        </p:nvPicPr>
        <p:blipFill>
          <a:blip r:embed="rId1"/>
          <a:stretch/>
        </p:blipFill>
        <p:spPr>
          <a:xfrm>
            <a:off x="3345480" y="228600"/>
            <a:ext cx="8523000" cy="6399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838080" y="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1.2.3 Variables globales</a:t>
            </a:r>
            <a:br/>
            <a:r>
              <a:rPr b="0" lang="es-MX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Declaración de variables y alcance</a:t>
            </a:r>
            <a:endParaRPr b="0" lang="es-MX" sz="4400" spc="-1" strike="noStrike">
              <a:latin typeface="Arial"/>
            </a:endParaRPr>
          </a:p>
        </p:txBody>
      </p:sp>
      <p:pic>
        <p:nvPicPr>
          <p:cNvPr id="266" name="Imagen 3" descr=""/>
          <p:cNvPicPr/>
          <p:nvPr/>
        </p:nvPicPr>
        <p:blipFill>
          <a:blip r:embed="rId1"/>
          <a:stretch/>
        </p:blipFill>
        <p:spPr>
          <a:xfrm>
            <a:off x="1125360" y="1325520"/>
            <a:ext cx="9646920" cy="5521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838080" y="1332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s-MX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Programa de ejemplo que muestra declaraciones de variables:</a:t>
            </a:r>
            <a:endParaRPr b="0" lang="es-MX" sz="4000" spc="-1" strike="noStrike"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900000" y="1338480"/>
            <a:ext cx="5619600" cy="520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#include &lt;stdio.h&gt;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int sum; /* variable global, accesible desde cualquier parte */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</a:t>
            </a: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/* del progama*/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void suma(int x) /* Variable local declarada como parámetro, */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     </a:t>
            </a: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/* accesible solo por la función suma*/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{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sum=sum+x;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return;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void intercambio(int *a,int *b)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{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if (*a&gt;*b)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{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     </a:t>
            </a: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int inter; /* Variable local, accesible dolo dentro del */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     </a:t>
            </a: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/* bloque donde se declara*/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     </a:t>
            </a: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inter=*a;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     </a:t>
            </a: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*a=*b;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     </a:t>
            </a: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*b=inter;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return;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753840" y="696600"/>
            <a:ext cx="10478160" cy="243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int main(void) /*Función principal del programa*/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{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int contador,a=9,b=0; /*Variables locales, accesibles solo */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             </a:t>
            </a: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/* por main*/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sum=0;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intercambio(&amp;a,&amp;b);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for(contador=a;contador&lt;=b;contador++) suma(contador);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printf("%d\n",sum);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return(0);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838080" y="20700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37000"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1.2.4 Variables locales estáticas</a:t>
            </a:r>
            <a:br/>
            <a:r>
              <a:rPr b="0" lang="es-MX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Especificadores de almacenamiento de los tipos </a:t>
            </a:r>
            <a:br/>
            <a:r>
              <a:rPr b="0" lang="es-MX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de datos</a:t>
            </a:r>
            <a:endParaRPr b="0" lang="es-MX" sz="4400" spc="-1" strike="noStrike">
              <a:latin typeface="Arial"/>
            </a:endParaRPr>
          </a:p>
        </p:txBody>
      </p:sp>
      <p:pic>
        <p:nvPicPr>
          <p:cNvPr id="271" name="Imagen 3" descr=""/>
          <p:cNvPicPr/>
          <p:nvPr/>
        </p:nvPicPr>
        <p:blipFill>
          <a:blip r:embed="rId1"/>
          <a:stretch/>
        </p:blipFill>
        <p:spPr>
          <a:xfrm>
            <a:off x="344520" y="1655640"/>
            <a:ext cx="11501640" cy="2249640"/>
          </a:xfrm>
          <a:prstGeom prst="rect">
            <a:avLst/>
          </a:prstGeom>
          <a:ln w="0">
            <a:noFill/>
          </a:ln>
        </p:spPr>
      </p:pic>
      <p:pic>
        <p:nvPicPr>
          <p:cNvPr id="272" name="Imagen 4" descr=""/>
          <p:cNvPicPr/>
          <p:nvPr/>
        </p:nvPicPr>
        <p:blipFill>
          <a:blip r:embed="rId2"/>
          <a:stretch/>
        </p:blipFill>
        <p:spPr>
          <a:xfrm>
            <a:off x="1008360" y="3906360"/>
            <a:ext cx="10173960" cy="2475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Especificadores de almacenamiento</a:t>
            </a:r>
            <a:endParaRPr b="0" lang="es-MX" sz="4400" spc="-1" strike="noStrike">
              <a:latin typeface="Arial"/>
            </a:endParaRPr>
          </a:p>
        </p:txBody>
      </p:sp>
      <p:pic>
        <p:nvPicPr>
          <p:cNvPr id="274" name="Imagen 3" descr=""/>
          <p:cNvPicPr/>
          <p:nvPr/>
        </p:nvPicPr>
        <p:blipFill>
          <a:blip r:embed="rId1"/>
          <a:stretch/>
        </p:blipFill>
        <p:spPr>
          <a:xfrm>
            <a:off x="544680" y="1690560"/>
            <a:ext cx="11334600" cy="3548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832320" y="0"/>
            <a:ext cx="10514880" cy="11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000" spc="-1" strike="noStrike">
                <a:solidFill>
                  <a:srgbClr val="000000"/>
                </a:solidFill>
                <a:latin typeface="Calibri Light"/>
              </a:rPr>
              <a:t>1.1.1 Declaración de entrada / salida</a:t>
            </a:r>
            <a:endParaRPr b="0" lang="es-MX" sz="4000" spc="-1" strike="noStrike">
              <a:latin typeface="Arial"/>
            </a:endParaRPr>
          </a:p>
        </p:txBody>
      </p:sp>
      <p:pic>
        <p:nvPicPr>
          <p:cNvPr id="196" name="Imagen 3_1" descr=""/>
          <p:cNvPicPr/>
          <p:nvPr/>
        </p:nvPicPr>
        <p:blipFill>
          <a:blip r:embed="rId1"/>
          <a:srcRect l="0" t="0" r="0" b="55402"/>
          <a:stretch/>
        </p:blipFill>
        <p:spPr>
          <a:xfrm>
            <a:off x="832320" y="1043640"/>
            <a:ext cx="10274400" cy="1983600"/>
          </a:xfrm>
          <a:prstGeom prst="rect">
            <a:avLst/>
          </a:prstGeom>
          <a:ln w="0">
            <a:noFill/>
          </a:ln>
        </p:spPr>
      </p:pic>
      <p:sp>
        <p:nvSpPr>
          <p:cNvPr id="197" name="CustomShape 2"/>
          <p:cNvSpPr/>
          <p:nvPr/>
        </p:nvSpPr>
        <p:spPr>
          <a:xfrm>
            <a:off x="805320" y="3982320"/>
            <a:ext cx="182952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int main ( ) {</a:t>
            </a:r>
            <a:endParaRPr b="0" lang="es-MX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s-MX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// . . .</a:t>
            </a:r>
            <a:endParaRPr b="0" lang="es-MX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b="0" lang="es-MX" sz="2000" spc="-1" strike="noStrike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708480" y="3223080"/>
            <a:ext cx="105379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La función principal de un programa es la función main, la cual tiene un valor de </a:t>
            </a:r>
            <a:endParaRPr b="0" lang="es-MX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retorno int. Las acciones que realiza el programa van dentro de las llaves.</a:t>
            </a:r>
            <a:endParaRPr b="0" lang="es-MX" sz="2000" spc="-1" strike="noStrike"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720000" y="4880520"/>
            <a:ext cx="104396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En algunas ocasiones, la función main recibe argumentos, los cuales se indican entre los paréntesis</a:t>
            </a:r>
            <a:endParaRPr b="0" lang="es-MX" sz="2000" spc="-1" strike="noStrike">
              <a:latin typeface="Arial"/>
            </a:endParaRPr>
          </a:p>
        </p:txBody>
      </p:sp>
      <p:sp>
        <p:nvSpPr>
          <p:cNvPr id="200" name="CustomShape 5"/>
          <p:cNvSpPr/>
          <p:nvPr/>
        </p:nvSpPr>
        <p:spPr>
          <a:xfrm>
            <a:off x="875160" y="5603040"/>
            <a:ext cx="441756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int main (int argc,char *argv[ ]) {</a:t>
            </a:r>
            <a:endParaRPr b="0" lang="es-MX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s-MX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// . . .</a:t>
            </a:r>
            <a:endParaRPr b="0" lang="es-MX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b="0" lang="es-MX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Especificadores de almacenamiento</a:t>
            </a:r>
            <a:endParaRPr b="0" lang="es-MX" sz="4400" spc="-1" strike="noStrike">
              <a:latin typeface="Arial"/>
            </a:endParaRPr>
          </a:p>
        </p:txBody>
      </p:sp>
      <p:pic>
        <p:nvPicPr>
          <p:cNvPr id="276" name="Imagen 3" descr=""/>
          <p:cNvPicPr/>
          <p:nvPr/>
        </p:nvPicPr>
        <p:blipFill>
          <a:blip r:embed="rId1"/>
          <a:stretch/>
        </p:blipFill>
        <p:spPr>
          <a:xfrm>
            <a:off x="0" y="1494720"/>
            <a:ext cx="11865600" cy="460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838080" y="-17568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Especificadores de almacenamiento</a:t>
            </a:r>
            <a:endParaRPr b="0" lang="es-MX" sz="4400" spc="-1" strike="noStrike">
              <a:latin typeface="Arial"/>
            </a:endParaRPr>
          </a:p>
        </p:txBody>
      </p:sp>
      <p:pic>
        <p:nvPicPr>
          <p:cNvPr id="278" name="Imagen 3" descr=""/>
          <p:cNvPicPr/>
          <p:nvPr/>
        </p:nvPicPr>
        <p:blipFill>
          <a:blip r:embed="rId1"/>
          <a:stretch/>
        </p:blipFill>
        <p:spPr>
          <a:xfrm>
            <a:off x="446040" y="984600"/>
            <a:ext cx="11298960" cy="4799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820440" y="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1.2.5 Definición de constantes</a:t>
            </a:r>
            <a:endParaRPr b="0" lang="es-MX" sz="4400" spc="-1" strike="noStrike">
              <a:latin typeface="Arial"/>
            </a:endParaRPr>
          </a:p>
        </p:txBody>
      </p:sp>
      <p:pic>
        <p:nvPicPr>
          <p:cNvPr id="280" name="Imagen 3" descr=""/>
          <p:cNvPicPr/>
          <p:nvPr/>
        </p:nvPicPr>
        <p:blipFill>
          <a:blip r:embed="rId1"/>
          <a:stretch/>
        </p:blipFill>
        <p:spPr>
          <a:xfrm>
            <a:off x="486360" y="1022400"/>
            <a:ext cx="11183400" cy="2967840"/>
          </a:xfrm>
          <a:prstGeom prst="rect">
            <a:avLst/>
          </a:prstGeom>
          <a:ln w="0">
            <a:noFill/>
          </a:ln>
        </p:spPr>
      </p:pic>
      <p:pic>
        <p:nvPicPr>
          <p:cNvPr id="281" name="Imagen 4" descr=""/>
          <p:cNvPicPr/>
          <p:nvPr/>
        </p:nvPicPr>
        <p:blipFill>
          <a:blip r:embed="rId2"/>
          <a:srcRect l="0" t="0" r="0" b="5967"/>
          <a:stretch/>
        </p:blipFill>
        <p:spPr>
          <a:xfrm>
            <a:off x="486360" y="3787920"/>
            <a:ext cx="11013480" cy="1152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838080" y="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Constantes</a:t>
            </a:r>
            <a:endParaRPr b="0" lang="es-MX" sz="4400" spc="-1" strike="noStrike">
              <a:latin typeface="Arial"/>
            </a:endParaRPr>
          </a:p>
        </p:txBody>
      </p:sp>
      <p:pic>
        <p:nvPicPr>
          <p:cNvPr id="283" name="Imagen 3" descr=""/>
          <p:cNvPicPr/>
          <p:nvPr/>
        </p:nvPicPr>
        <p:blipFill>
          <a:blip r:embed="rId1"/>
          <a:stretch/>
        </p:blipFill>
        <p:spPr>
          <a:xfrm>
            <a:off x="2751480" y="914400"/>
            <a:ext cx="7780680" cy="584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878040" y="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Constantes</a:t>
            </a:r>
            <a:endParaRPr b="0" lang="es-MX" sz="4400" spc="-1" strike="noStrike">
              <a:latin typeface="Arial"/>
            </a:endParaRPr>
          </a:p>
        </p:txBody>
      </p:sp>
      <p:pic>
        <p:nvPicPr>
          <p:cNvPr id="285" name="Imagen 3" descr=""/>
          <p:cNvPicPr/>
          <p:nvPr/>
        </p:nvPicPr>
        <p:blipFill>
          <a:blip r:embed="rId1"/>
          <a:stretch/>
        </p:blipFill>
        <p:spPr>
          <a:xfrm>
            <a:off x="986760" y="1178280"/>
            <a:ext cx="10297080" cy="4535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820440" y="-35568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Constantes</a:t>
            </a:r>
            <a:endParaRPr b="0" lang="es-MX" sz="4400" spc="-1" strike="noStrike">
              <a:latin typeface="Arial"/>
            </a:endParaRPr>
          </a:p>
        </p:txBody>
      </p:sp>
      <p:pic>
        <p:nvPicPr>
          <p:cNvPr id="287" name="Imagen 3" descr=""/>
          <p:cNvPicPr/>
          <p:nvPr/>
        </p:nvPicPr>
        <p:blipFill>
          <a:blip r:embed="rId1"/>
          <a:stretch/>
        </p:blipFill>
        <p:spPr>
          <a:xfrm>
            <a:off x="518760" y="492480"/>
            <a:ext cx="11118600" cy="1850040"/>
          </a:xfrm>
          <a:prstGeom prst="rect">
            <a:avLst/>
          </a:prstGeom>
          <a:ln w="0">
            <a:noFill/>
          </a:ln>
        </p:spPr>
      </p:pic>
      <p:pic>
        <p:nvPicPr>
          <p:cNvPr id="288" name="Imagen 4" descr=""/>
          <p:cNvPicPr/>
          <p:nvPr/>
        </p:nvPicPr>
        <p:blipFill>
          <a:blip r:embed="rId2"/>
          <a:stretch/>
        </p:blipFill>
        <p:spPr>
          <a:xfrm>
            <a:off x="4402080" y="2343600"/>
            <a:ext cx="3351600" cy="4132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838080" y="-28548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Constantes</a:t>
            </a:r>
            <a:endParaRPr b="0" lang="es-MX" sz="4400" spc="-1" strike="noStrike">
              <a:latin typeface="Arial"/>
            </a:endParaRPr>
          </a:p>
        </p:txBody>
      </p:sp>
      <p:pic>
        <p:nvPicPr>
          <p:cNvPr id="290" name="Imagen 3" descr=""/>
          <p:cNvPicPr/>
          <p:nvPr/>
        </p:nvPicPr>
        <p:blipFill>
          <a:blip r:embed="rId1"/>
          <a:stretch/>
        </p:blipFill>
        <p:spPr>
          <a:xfrm>
            <a:off x="594360" y="615600"/>
            <a:ext cx="11001960" cy="2161800"/>
          </a:xfrm>
          <a:prstGeom prst="rect">
            <a:avLst/>
          </a:prstGeom>
          <a:ln w="0">
            <a:noFill/>
          </a:ln>
        </p:spPr>
      </p:pic>
      <p:sp>
        <p:nvSpPr>
          <p:cNvPr id="291" name="CustomShape 2"/>
          <p:cNvSpPr/>
          <p:nvPr/>
        </p:nvSpPr>
        <p:spPr>
          <a:xfrm>
            <a:off x="331200" y="3059640"/>
            <a:ext cx="11596320" cy="161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Para cada tipo de dato T también podemos usar un tipo T const (o, equivalentemente, </a:t>
            </a:r>
            <a:endParaRPr b="0" lang="es-MX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const T). Tales variables no pueden ser cambiadas directamente (son </a:t>
            </a:r>
            <a:r>
              <a:rPr b="1" lang="es-MX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inmutables</a:t>
            </a:r>
            <a:r>
              <a:rPr b="0" lang="es-MX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). Esto </a:t>
            </a:r>
            <a:endParaRPr b="0" lang="es-MX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significa que tales datos deben ser inicializados simultáneamente con una declaración. </a:t>
            </a:r>
            <a:endParaRPr b="0" lang="es-MX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En la siguiente diapositiva se muestran algunas sentencias que incluyen el uso de la </a:t>
            </a:r>
            <a:endParaRPr b="0" lang="es-MX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palabra reservada const, algunas correctas y algunas incorrectas.</a:t>
            </a:r>
            <a:endParaRPr b="0" lang="es-MX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838080" y="-25020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Constantes</a:t>
            </a:r>
            <a:endParaRPr b="0" lang="es-MX" sz="4400" spc="-1" strike="noStrike">
              <a:latin typeface="Arial"/>
            </a:endParaRPr>
          </a:p>
        </p:txBody>
      </p:sp>
      <p:pic>
        <p:nvPicPr>
          <p:cNvPr id="293" name="Imagen 3" descr=""/>
          <p:cNvPicPr/>
          <p:nvPr/>
        </p:nvPicPr>
        <p:blipFill>
          <a:blip r:embed="rId1"/>
          <a:stretch/>
        </p:blipFill>
        <p:spPr>
          <a:xfrm>
            <a:off x="1137600" y="756000"/>
            <a:ext cx="8673120" cy="4359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63684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Ejemplo 7</a:t>
            </a:r>
            <a:endParaRPr b="0" lang="es-MX" sz="4000" spc="-1" strike="noStrike">
              <a:latin typeface="Arial"/>
            </a:endParaRPr>
          </a:p>
        </p:txBody>
      </p:sp>
      <p:pic>
        <p:nvPicPr>
          <p:cNvPr id="295" name="Imagen 3" descr=""/>
          <p:cNvPicPr/>
          <p:nvPr/>
        </p:nvPicPr>
        <p:blipFill>
          <a:blip r:embed="rId1"/>
          <a:stretch/>
        </p:blipFill>
        <p:spPr>
          <a:xfrm>
            <a:off x="3361320" y="240840"/>
            <a:ext cx="8542440" cy="637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838080" y="-2520"/>
            <a:ext cx="9421200" cy="108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8000"/>
          </a:bodyPr>
          <a:p>
            <a:pPr>
              <a:lnSpc>
                <a:spcPct val="90000"/>
              </a:lnSpc>
            </a:pPr>
            <a:r>
              <a:rPr b="0" lang="es-MX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Para lograr el efecto del ejemplo 7 se usó:</a:t>
            </a:r>
            <a:r>
              <a:rPr b="0" lang="es-MX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8" name="Imagen 4" descr=""/>
          <p:cNvPicPr/>
          <p:nvPr/>
        </p:nvPicPr>
        <p:blipFill>
          <a:blip r:embed="rId1"/>
          <a:stretch/>
        </p:blipFill>
        <p:spPr>
          <a:xfrm>
            <a:off x="600120" y="3856320"/>
            <a:ext cx="9255600" cy="2774520"/>
          </a:xfrm>
          <a:prstGeom prst="rect">
            <a:avLst/>
          </a:prstGeom>
          <a:ln w="0">
            <a:noFill/>
          </a:ln>
        </p:spPr>
      </p:pic>
      <p:pic>
        <p:nvPicPr>
          <p:cNvPr id="299" name="Imagen 5" descr=""/>
          <p:cNvPicPr/>
          <p:nvPr/>
        </p:nvPicPr>
        <p:blipFill>
          <a:blip r:embed="rId2"/>
          <a:stretch/>
        </p:blipFill>
        <p:spPr>
          <a:xfrm>
            <a:off x="600120" y="763920"/>
            <a:ext cx="8841240" cy="3091320"/>
          </a:xfrm>
          <a:prstGeom prst="rect">
            <a:avLst/>
          </a:prstGeom>
          <a:ln w="0">
            <a:noFill/>
          </a:ln>
        </p:spPr>
      </p:pic>
      <p:pic>
        <p:nvPicPr>
          <p:cNvPr id="300" name="Imagen 6" descr=""/>
          <p:cNvPicPr/>
          <p:nvPr/>
        </p:nvPicPr>
        <p:blipFill>
          <a:blip r:embed="rId3"/>
          <a:stretch/>
        </p:blipFill>
        <p:spPr>
          <a:xfrm>
            <a:off x="5976360" y="4601160"/>
            <a:ext cx="5614560" cy="2164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392400" y="-13320"/>
            <a:ext cx="10514880" cy="10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Los tipos de datos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312120" y="1229040"/>
            <a:ext cx="240012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Tipos de datos</a:t>
            </a:r>
            <a:endParaRPr b="0" lang="es-MX" sz="2400" spc="-1" strike="noStrike">
              <a:latin typeface="Arial"/>
            </a:endParaRPr>
          </a:p>
        </p:txBody>
      </p:sp>
      <p:pic>
        <p:nvPicPr>
          <p:cNvPr id="203" name="Imagen 4_1" descr=""/>
          <p:cNvPicPr/>
          <p:nvPr/>
        </p:nvPicPr>
        <p:blipFill>
          <a:blip r:embed="rId1"/>
          <a:stretch/>
        </p:blipFill>
        <p:spPr>
          <a:xfrm>
            <a:off x="360000" y="1743120"/>
            <a:ext cx="9957960" cy="1316520"/>
          </a:xfrm>
          <a:prstGeom prst="rect">
            <a:avLst/>
          </a:prstGeom>
          <a:ln w="0">
            <a:noFill/>
          </a:ln>
        </p:spPr>
      </p:pic>
      <p:sp>
        <p:nvSpPr>
          <p:cNvPr id="204" name="CustomShape 3"/>
          <p:cNvSpPr/>
          <p:nvPr/>
        </p:nvSpPr>
        <p:spPr>
          <a:xfrm>
            <a:off x="452160" y="3298320"/>
            <a:ext cx="11399040" cy="22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Los </a:t>
            </a:r>
            <a:r>
              <a:rPr b="1" lang="es-MX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datos simples</a:t>
            </a:r>
            <a:r>
              <a:rPr b="0" lang="es-MX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corresponden a valores:  enteros, reales, caracteres, booleanos.</a:t>
            </a:r>
            <a:endParaRPr b="0" lang="es-MX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s-MX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Los </a:t>
            </a:r>
            <a:r>
              <a:rPr b="1" lang="es-MX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datos estructurados</a:t>
            </a:r>
            <a:r>
              <a:rPr b="0" lang="es-MX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se caracterizan por el hecho de que con un nombre se hace </a:t>
            </a:r>
            <a:endParaRPr b="0" lang="es-MX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referencia a un conjunto de más de un dato simple. Es decir, un dato estructurado </a:t>
            </a:r>
            <a:endParaRPr b="0" lang="es-MX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tiene varios componentes. Cada uno de los componentes puede ser a su vez un dato </a:t>
            </a:r>
            <a:endParaRPr b="0" lang="es-MX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simple o estructurado. Dentro de este grupo de datos se encuentran: arreglos, cadena </a:t>
            </a:r>
            <a:endParaRPr b="0" lang="es-MX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de caracteres, estructuras, uniones.</a:t>
            </a:r>
            <a:endParaRPr b="0" lang="es-MX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376920" y="37836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Ejemplo 8</a:t>
            </a:r>
            <a:endParaRPr b="0" lang="es-MX" sz="4000" spc="-1" strike="noStrike">
              <a:latin typeface="Arial"/>
            </a:endParaRPr>
          </a:p>
        </p:txBody>
      </p:sp>
      <p:pic>
        <p:nvPicPr>
          <p:cNvPr id="302" name="Imagen 3" descr=""/>
          <p:cNvPicPr/>
          <p:nvPr/>
        </p:nvPicPr>
        <p:blipFill>
          <a:blip r:embed="rId1"/>
          <a:stretch/>
        </p:blipFill>
        <p:spPr>
          <a:xfrm>
            <a:off x="3197160" y="175680"/>
            <a:ext cx="8795160" cy="650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838080" y="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Constantes simbólicas</a:t>
            </a:r>
            <a:endParaRPr b="0" lang="es-MX" sz="4400" spc="-1" strike="noStrike">
              <a:latin typeface="Arial"/>
            </a:endParaRPr>
          </a:p>
        </p:txBody>
      </p:sp>
      <p:pic>
        <p:nvPicPr>
          <p:cNvPr id="304" name="Imagen 3" descr=""/>
          <p:cNvPicPr/>
          <p:nvPr/>
        </p:nvPicPr>
        <p:blipFill>
          <a:blip r:embed="rId1"/>
          <a:stretch/>
        </p:blipFill>
        <p:spPr>
          <a:xfrm>
            <a:off x="2637720" y="874440"/>
            <a:ext cx="7929720" cy="5856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54000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Ejemplo 9</a:t>
            </a:r>
            <a:endParaRPr b="0" lang="es-MX" sz="4000" spc="-1" strike="noStrike">
              <a:latin typeface="Arial"/>
            </a:endParaRPr>
          </a:p>
        </p:txBody>
      </p:sp>
      <p:pic>
        <p:nvPicPr>
          <p:cNvPr id="306" name="Imagen 3" descr=""/>
          <p:cNvPicPr/>
          <p:nvPr/>
        </p:nvPicPr>
        <p:blipFill>
          <a:blip r:embed="rId1"/>
          <a:stretch/>
        </p:blipFill>
        <p:spPr>
          <a:xfrm>
            <a:off x="3395160" y="207000"/>
            <a:ext cx="8639640" cy="6386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838080" y="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Ejercicios</a:t>
            </a:r>
            <a:endParaRPr b="0" lang="es-MX" sz="4400" spc="-1" strike="noStrike">
              <a:latin typeface="Arial"/>
            </a:endParaRPr>
          </a:p>
        </p:txBody>
      </p:sp>
      <p:pic>
        <p:nvPicPr>
          <p:cNvPr id="308" name="Imagen 3" descr=""/>
          <p:cNvPicPr/>
          <p:nvPr/>
        </p:nvPicPr>
        <p:blipFill>
          <a:blip r:embed="rId1"/>
          <a:stretch/>
        </p:blipFill>
        <p:spPr>
          <a:xfrm>
            <a:off x="838080" y="1325520"/>
            <a:ext cx="10514520" cy="494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838080" y="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1.3 Creación de código fuente, objeto y ejecutable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310" name="CustomShape 2"/>
          <p:cNvSpPr/>
          <p:nvPr/>
        </p:nvSpPr>
        <p:spPr>
          <a:xfrm>
            <a:off x="789480" y="1325520"/>
            <a:ext cx="1034028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1.3.1 Ejecución de un programa</a:t>
            </a:r>
            <a:endParaRPr b="0" lang="es-MX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Después de crear el código fuente con un editor de texto</a:t>
            </a:r>
            <a:endParaRPr b="0" lang="es-MX" sz="2800" spc="-1" strike="noStrike">
              <a:latin typeface="Arial"/>
            </a:endParaRPr>
          </a:p>
        </p:txBody>
      </p:sp>
      <p:pic>
        <p:nvPicPr>
          <p:cNvPr id="311" name="Imagen 3" descr=""/>
          <p:cNvPicPr/>
          <p:nvPr/>
        </p:nvPicPr>
        <p:blipFill>
          <a:blip r:embed="rId1"/>
          <a:stretch/>
        </p:blipFill>
        <p:spPr>
          <a:xfrm>
            <a:off x="3325320" y="2279520"/>
            <a:ext cx="5540760" cy="4459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253440" y="1143000"/>
            <a:ext cx="11265840" cy="411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El archivo objeto correspondiente se crea, en el caso del compilador 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mingw32-gcc.exe, con el comando: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mingw32-gcc.exe -Wall -O2  -c C:\Users\LMC\2021\ProjectDebugme\debugme.c -o 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obj\09_Debugme\debugme.o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que el IDE Codeblocks ejecuta por nosotros.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Después del comando anterior, el entorno de desarrollo crea un archivo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ejecutable, ejecutando por nosotros el siguiente comando: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mingw32-g++.exe  -o bin\Release\ProjectDebugme.exe obj\09_Debugme\debugme.o  -s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En el entorno Codeblocks, la ejecución se realiza dando clic en el botón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de play (icono de triángulo verde) que se muestra a continuación.</a:t>
            </a:r>
            <a:endParaRPr b="0" lang="es-MX" sz="2400" spc="-1" strike="noStrike">
              <a:latin typeface="Arial"/>
            </a:endParaRPr>
          </a:p>
        </p:txBody>
      </p:sp>
      <p:pic>
        <p:nvPicPr>
          <p:cNvPr id="313" name="Imagen 2" descr=""/>
          <p:cNvPicPr/>
          <p:nvPr/>
        </p:nvPicPr>
        <p:blipFill>
          <a:blip r:embed="rId1"/>
          <a:stretch/>
        </p:blipFill>
        <p:spPr>
          <a:xfrm>
            <a:off x="4340520" y="5838120"/>
            <a:ext cx="3700080" cy="631800"/>
          </a:xfrm>
          <a:prstGeom prst="rect">
            <a:avLst/>
          </a:prstGeom>
          <a:ln w="0">
            <a:noFill/>
          </a:ln>
        </p:spPr>
      </p:pic>
      <p:sp>
        <p:nvSpPr>
          <p:cNvPr id="314" name="CustomShape 2"/>
          <p:cNvSpPr/>
          <p:nvPr/>
        </p:nvSpPr>
        <p:spPr>
          <a:xfrm>
            <a:off x="201960" y="448920"/>
            <a:ext cx="71107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Creación de código objeto y ejecutable</a:t>
            </a:r>
            <a:endParaRPr b="0" lang="es-MX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820440" y="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Programa en ejecución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316" name="CustomShape 2"/>
          <p:cNvSpPr/>
          <p:nvPr/>
        </p:nvSpPr>
        <p:spPr>
          <a:xfrm>
            <a:off x="521280" y="1063800"/>
            <a:ext cx="98899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Durante su ejecución, el programa usa las siguiente bibliotecas</a:t>
            </a:r>
            <a:endParaRPr b="0" lang="es-MX" sz="2400" spc="-1" strike="noStrike">
              <a:latin typeface="Arial"/>
            </a:endParaRPr>
          </a:p>
        </p:txBody>
      </p:sp>
      <p:pic>
        <p:nvPicPr>
          <p:cNvPr id="317" name="Imagen 3" descr=""/>
          <p:cNvPicPr/>
          <p:nvPr/>
        </p:nvPicPr>
        <p:blipFill>
          <a:blip r:embed="rId1"/>
          <a:stretch/>
        </p:blipFill>
        <p:spPr>
          <a:xfrm>
            <a:off x="965160" y="1587240"/>
            <a:ext cx="5513760" cy="1827720"/>
          </a:xfrm>
          <a:prstGeom prst="rect">
            <a:avLst/>
          </a:prstGeom>
          <a:ln w="0">
            <a:noFill/>
          </a:ln>
        </p:spPr>
      </p:pic>
      <p:sp>
        <p:nvSpPr>
          <p:cNvPr id="318" name="CustomShape 3"/>
          <p:cNvSpPr/>
          <p:nvPr/>
        </p:nvSpPr>
        <p:spPr>
          <a:xfrm>
            <a:off x="470160" y="3416040"/>
            <a:ext cx="1164708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Para obtener esta información se seleccionó el target Debug, se colocó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un punto de ruptura en la línea donde está la función main del archivo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de código fuente. Se dio clic en el botón play de color rojo. Cuando la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ejecución del programa se detuvo al ingresar a la función main, se dio clic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en el botón Various info (el que tiene la letra i), y se seleccionó la opción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Loaded libraries.</a:t>
            </a:r>
            <a:endParaRPr b="0" lang="es-MX" sz="2400" spc="-1" strike="noStrike">
              <a:latin typeface="Arial"/>
            </a:endParaRPr>
          </a:p>
        </p:txBody>
      </p:sp>
      <p:pic>
        <p:nvPicPr>
          <p:cNvPr id="319" name="Imagen 5" descr=""/>
          <p:cNvPicPr/>
          <p:nvPr/>
        </p:nvPicPr>
        <p:blipFill>
          <a:blip r:embed="rId2"/>
          <a:stretch/>
        </p:blipFill>
        <p:spPr>
          <a:xfrm>
            <a:off x="3722760" y="6093720"/>
            <a:ext cx="5112000" cy="591840"/>
          </a:xfrm>
          <a:prstGeom prst="rect">
            <a:avLst/>
          </a:prstGeom>
          <a:ln w="0">
            <a:noFill/>
          </a:ln>
        </p:spPr>
      </p:pic>
      <p:pic>
        <p:nvPicPr>
          <p:cNvPr id="320" name="Imagen 6" descr=""/>
          <p:cNvPicPr/>
          <p:nvPr/>
        </p:nvPicPr>
        <p:blipFill>
          <a:blip r:embed="rId3"/>
          <a:stretch/>
        </p:blipFill>
        <p:spPr>
          <a:xfrm>
            <a:off x="8550000" y="2297160"/>
            <a:ext cx="2211840" cy="856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360000" y="-24444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1.3.2 Depuración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322" name="CustomShape 2"/>
          <p:cNvSpPr/>
          <p:nvPr/>
        </p:nvSpPr>
        <p:spPr>
          <a:xfrm>
            <a:off x="360000" y="579240"/>
            <a:ext cx="11657520" cy="191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Véase el documento anexo a esta presentación depuracion.docx para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una descripción del uso de los comandos básicos del programa GDB para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hacer depuración desde la línea de comandos de un sistema operativo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GNU-Linux. Por otra parte, en el IDE Codeblocks se muestra a continuación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una sesión de depuración para el programa:</a:t>
            </a:r>
            <a:endParaRPr b="0" lang="es-MX" sz="2400" spc="-1" strike="noStrike">
              <a:latin typeface="Arial"/>
            </a:endParaRPr>
          </a:p>
        </p:txBody>
      </p:sp>
      <p:pic>
        <p:nvPicPr>
          <p:cNvPr id="323" name="Imagen 4" descr=""/>
          <p:cNvPicPr/>
          <p:nvPr/>
        </p:nvPicPr>
        <p:blipFill>
          <a:blip r:embed="rId1"/>
          <a:stretch/>
        </p:blipFill>
        <p:spPr>
          <a:xfrm>
            <a:off x="3982680" y="2763360"/>
            <a:ext cx="5093280" cy="3830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714960" y="-30312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Target Debug y punto de ruptura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325" name="CustomShape 2"/>
          <p:cNvSpPr/>
          <p:nvPr/>
        </p:nvSpPr>
        <p:spPr>
          <a:xfrm>
            <a:off x="629640" y="545400"/>
            <a:ext cx="1068516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Se selecciona el target Debug y se coloca un punto de ruptura en la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línea de código ary[i] = i, como se muestra en la siguiente figura:</a:t>
            </a:r>
            <a:endParaRPr b="0" lang="es-MX" sz="2400" spc="-1" strike="noStrike">
              <a:latin typeface="Arial"/>
            </a:endParaRPr>
          </a:p>
        </p:txBody>
      </p:sp>
      <p:pic>
        <p:nvPicPr>
          <p:cNvPr id="326" name="Imagen 3" descr=""/>
          <p:cNvPicPr/>
          <p:nvPr/>
        </p:nvPicPr>
        <p:blipFill>
          <a:blip r:embed="rId1"/>
          <a:stretch/>
        </p:blipFill>
        <p:spPr>
          <a:xfrm>
            <a:off x="8946360" y="4632840"/>
            <a:ext cx="1751400" cy="1970640"/>
          </a:xfrm>
          <a:prstGeom prst="rect">
            <a:avLst/>
          </a:prstGeom>
          <a:ln w="0">
            <a:noFill/>
          </a:ln>
        </p:spPr>
      </p:pic>
      <p:pic>
        <p:nvPicPr>
          <p:cNvPr id="327" name="Imagen 4" descr=""/>
          <p:cNvPicPr/>
          <p:nvPr/>
        </p:nvPicPr>
        <p:blipFill>
          <a:blip r:embed="rId2"/>
          <a:stretch/>
        </p:blipFill>
        <p:spPr>
          <a:xfrm>
            <a:off x="1124640" y="1499400"/>
            <a:ext cx="6435720" cy="4814640"/>
          </a:xfrm>
          <a:prstGeom prst="rect">
            <a:avLst/>
          </a:prstGeom>
          <a:ln w="0">
            <a:noFill/>
          </a:ln>
        </p:spPr>
      </p:pic>
      <p:sp>
        <p:nvSpPr>
          <p:cNvPr id="328" name="CustomShape 3"/>
          <p:cNvSpPr/>
          <p:nvPr/>
        </p:nvSpPr>
        <p:spPr>
          <a:xfrm>
            <a:off x="7615440" y="1524240"/>
            <a:ext cx="4413960" cy="26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Dado que el arreglo que se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pasa como argumento al 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llamar a la función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index_to_the_moon es de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tamaño 100, se usó un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breakpoint condicional con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expresión i  &gt;  99</a:t>
            </a:r>
            <a:endParaRPr b="0" lang="es-MX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337320" y="-31212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Se ejecuta el programa usando GDB 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312840" y="516960"/>
            <a:ext cx="11147040" cy="43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El programa se ejecuta en el depurador dando clic en el botón de play rojo</a:t>
            </a:r>
            <a:endParaRPr b="0" lang="es-MX" sz="2300" spc="-1" strike="noStrike">
              <a:latin typeface="Arial"/>
            </a:endParaRPr>
          </a:p>
        </p:txBody>
      </p:sp>
      <p:pic>
        <p:nvPicPr>
          <p:cNvPr id="331" name="Imagen 3" descr=""/>
          <p:cNvPicPr/>
          <p:nvPr/>
        </p:nvPicPr>
        <p:blipFill>
          <a:blip r:embed="rId1"/>
          <a:stretch/>
        </p:blipFill>
        <p:spPr>
          <a:xfrm>
            <a:off x="3092760" y="1040040"/>
            <a:ext cx="5469840" cy="664560"/>
          </a:xfrm>
          <a:prstGeom prst="rect">
            <a:avLst/>
          </a:prstGeom>
          <a:ln w="0">
            <a:noFill/>
          </a:ln>
        </p:spPr>
      </p:pic>
      <p:sp>
        <p:nvSpPr>
          <p:cNvPr id="332" name="CustomShape 3"/>
          <p:cNvSpPr/>
          <p:nvPr/>
        </p:nvSpPr>
        <p:spPr>
          <a:xfrm>
            <a:off x="186120" y="1880280"/>
            <a:ext cx="14000040" cy="226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Como el arreglo intary es de tamaño 100, y en la función index_to_moon se </a:t>
            </a:r>
            <a:endParaRPr b="0" lang="es-MX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colocó un breakpoint condicional con expresión i &gt; 99, si el programa se detie-</a:t>
            </a:r>
            <a:endParaRPr b="0" lang="es-MX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ne en ese punto de ruptura, significa que en la función se está tratando de </a:t>
            </a:r>
            <a:endParaRPr b="0" lang="es-MX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acceder a una localidad de memoría que ya no pertenece al arreglo que se </a:t>
            </a:r>
            <a:endParaRPr b="0" lang="es-MX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pasó como argumento. Después de eso, se detiene la ejecución del programa </a:t>
            </a:r>
            <a:endParaRPr b="0" lang="es-MX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(clic en el botón que tiene la equis blanca con fondo rojo).</a:t>
            </a:r>
            <a:r>
              <a:rPr b="0" lang="es-MX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                                 . </a:t>
            </a:r>
            <a:endParaRPr b="0" lang="es-MX" sz="2800" spc="-1" strike="noStrike">
              <a:latin typeface="Arial"/>
            </a:endParaRPr>
          </a:p>
        </p:txBody>
      </p:sp>
      <p:pic>
        <p:nvPicPr>
          <p:cNvPr id="333" name="Imagen 7" descr=""/>
          <p:cNvPicPr/>
          <p:nvPr/>
        </p:nvPicPr>
        <p:blipFill>
          <a:blip r:embed="rId2"/>
          <a:stretch/>
        </p:blipFill>
        <p:spPr>
          <a:xfrm>
            <a:off x="3405600" y="4522680"/>
            <a:ext cx="5519160" cy="601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360000" y="0"/>
            <a:ext cx="1169964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3600" spc="-1" strike="noStrike">
                <a:solidFill>
                  <a:srgbClr val="000000"/>
                </a:solidFill>
                <a:latin typeface="Calibri Light"/>
              </a:rPr>
              <a:t>1.1.2 Uso de identificadores. Palabras reservadas</a:t>
            </a:r>
            <a:endParaRPr b="0" lang="es-MX" sz="3600" spc="-1" strike="noStrike">
              <a:latin typeface="Arial"/>
            </a:endParaRPr>
          </a:p>
        </p:txBody>
      </p:sp>
      <p:pic>
        <p:nvPicPr>
          <p:cNvPr id="206" name="Imagen 6_1" descr=""/>
          <p:cNvPicPr/>
          <p:nvPr/>
        </p:nvPicPr>
        <p:blipFill>
          <a:blip r:embed="rId1"/>
          <a:stretch/>
        </p:blipFill>
        <p:spPr>
          <a:xfrm>
            <a:off x="348120" y="1268280"/>
            <a:ext cx="11351520" cy="1975680"/>
          </a:xfrm>
          <a:prstGeom prst="rect">
            <a:avLst/>
          </a:prstGeom>
          <a:ln w="0">
            <a:noFill/>
          </a:ln>
        </p:spPr>
      </p:pic>
      <p:sp>
        <p:nvSpPr>
          <p:cNvPr id="207" name="CustomShape 2"/>
          <p:cNvSpPr/>
          <p:nvPr/>
        </p:nvSpPr>
        <p:spPr>
          <a:xfrm>
            <a:off x="271440" y="3451680"/>
            <a:ext cx="11304360" cy="13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Se le llama </a:t>
            </a:r>
            <a:r>
              <a:rPr b="1" lang="es-MX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identificador</a:t>
            </a:r>
            <a:r>
              <a:rPr b="0" lang="es-MX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al nombre que se les da a las casillas de memoria en donde </a:t>
            </a:r>
            <a:endParaRPr b="0" lang="es-MX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se tienen almacenados los valores de los datos (simples o estructurados). Un identifi - </a:t>
            </a:r>
            <a:endParaRPr b="0" lang="es-MX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cador se forma de acuerdo a ciertas reglas que pueden tener alguna variante depen -</a:t>
            </a:r>
            <a:endParaRPr b="0" lang="es-MX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diendo del lenguaje de programación utilizado.</a:t>
            </a:r>
            <a:endParaRPr b="0" lang="es-MX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Imagen 1" descr=""/>
          <p:cNvPicPr/>
          <p:nvPr/>
        </p:nvPicPr>
        <p:blipFill>
          <a:blip r:embed="rId1"/>
          <a:stretch/>
        </p:blipFill>
        <p:spPr>
          <a:xfrm>
            <a:off x="1800000" y="360000"/>
            <a:ext cx="8498520" cy="6257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396360" y="492480"/>
            <a:ext cx="11694240" cy="191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Entonces el problema es uno de los dos siguientes: el arreglo debió ser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de un tamaño más grande, o en la función no se debe acceder a ese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índice tan elevado. En el segundo caso, la solución consiste en asegurarse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de que no se escriba en el arreglo con un índice mayor que el tamaño del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arreglo menos 1. Es decir, cambiando</a:t>
            </a:r>
            <a:endParaRPr b="0" lang="es-MX" sz="2400" spc="-1" strike="noStrike">
              <a:latin typeface="Arial"/>
            </a:endParaRPr>
          </a:p>
        </p:txBody>
      </p:sp>
      <p:pic>
        <p:nvPicPr>
          <p:cNvPr id="336" name="Imagen 6" descr=""/>
          <p:cNvPicPr/>
          <p:nvPr/>
        </p:nvPicPr>
        <p:blipFill>
          <a:blip r:embed="rId1"/>
          <a:stretch/>
        </p:blipFill>
        <p:spPr>
          <a:xfrm>
            <a:off x="3586320" y="2739240"/>
            <a:ext cx="5868360" cy="477720"/>
          </a:xfrm>
          <a:prstGeom prst="rect">
            <a:avLst/>
          </a:prstGeom>
          <a:ln w="0">
            <a:noFill/>
          </a:ln>
        </p:spPr>
      </p:pic>
      <p:pic>
        <p:nvPicPr>
          <p:cNvPr id="337" name="Imagen 7" descr=""/>
          <p:cNvPicPr/>
          <p:nvPr/>
        </p:nvPicPr>
        <p:blipFill>
          <a:blip r:embed="rId2"/>
          <a:stretch/>
        </p:blipFill>
        <p:spPr>
          <a:xfrm>
            <a:off x="3587760" y="3741120"/>
            <a:ext cx="5502600" cy="463680"/>
          </a:xfrm>
          <a:prstGeom prst="rect">
            <a:avLst/>
          </a:prstGeom>
          <a:ln w="0">
            <a:noFill/>
          </a:ln>
        </p:spPr>
      </p:pic>
      <p:sp>
        <p:nvSpPr>
          <p:cNvPr id="338" name="CustomShape 2"/>
          <p:cNvSpPr/>
          <p:nvPr/>
        </p:nvSpPr>
        <p:spPr>
          <a:xfrm>
            <a:off x="773640" y="3218040"/>
            <a:ext cx="7549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por</a:t>
            </a:r>
            <a:endParaRPr b="0" lang="es-MX" sz="2400" spc="-1" strike="noStrike">
              <a:latin typeface="Arial"/>
            </a:endParaRPr>
          </a:p>
        </p:txBody>
      </p:sp>
      <p:sp>
        <p:nvSpPr>
          <p:cNvPr id="339" name="CustomShape 3"/>
          <p:cNvSpPr/>
          <p:nvPr/>
        </p:nvSpPr>
        <p:spPr>
          <a:xfrm>
            <a:off x="434880" y="4536720"/>
            <a:ext cx="11521800" cy="155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Después de hacer este cambio se reconstruye el programa, se ejecuta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nuevamente para comprobar que esta vez el programa no se detiene en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el punto de ruptura en el que se detuvo antes. En la siguiente diapositiva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se muestra una ejecución en el debugger después cambio indicado.</a:t>
            </a:r>
            <a:endParaRPr b="0" lang="es-MX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Imagen 1" descr=""/>
          <p:cNvPicPr/>
          <p:nvPr/>
        </p:nvPicPr>
        <p:blipFill>
          <a:blip r:embed="rId1"/>
          <a:stretch/>
        </p:blipFill>
        <p:spPr>
          <a:xfrm>
            <a:off x="1949760" y="196560"/>
            <a:ext cx="8537400" cy="6449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363600" y="721080"/>
            <a:ext cx="1107072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Como el programa se detiene hasta el segundo punto de ruptura, esto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significa que el error que tenía el programa ha sido corregido.</a:t>
            </a:r>
            <a:endParaRPr b="0" lang="es-MX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502560" y="35136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1.4 Operadores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559080" y="1828800"/>
            <a:ext cx="10933560" cy="155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Los operadores son caracteres que se utilizan en el lenguaje C para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indicar que se deben realizar distintos tipos de operaciones con el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operando o los operandos que se requieren para realizar la operación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indicada por el caracter.</a:t>
            </a:r>
            <a:endParaRPr b="0" lang="es-MX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820440" y="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Operadores</a:t>
            </a:r>
            <a:endParaRPr b="0" lang="es-MX" sz="4400" spc="-1" strike="noStrike">
              <a:latin typeface="Arial"/>
            </a:endParaRPr>
          </a:p>
        </p:txBody>
      </p:sp>
      <p:pic>
        <p:nvPicPr>
          <p:cNvPr id="345" name="Imagen 3" descr=""/>
          <p:cNvPicPr/>
          <p:nvPr/>
        </p:nvPicPr>
        <p:blipFill>
          <a:blip r:embed="rId1"/>
          <a:stretch/>
        </p:blipFill>
        <p:spPr>
          <a:xfrm>
            <a:off x="2201040" y="880920"/>
            <a:ext cx="7753680" cy="5817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873360" y="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Operadores aritméticos</a:t>
            </a:r>
            <a:endParaRPr b="0" lang="es-MX" sz="4400" spc="-1" strike="noStrike">
              <a:latin typeface="Arial"/>
            </a:endParaRPr>
          </a:p>
        </p:txBody>
      </p:sp>
      <p:pic>
        <p:nvPicPr>
          <p:cNvPr id="347" name="Imagen 3" descr=""/>
          <p:cNvPicPr/>
          <p:nvPr/>
        </p:nvPicPr>
        <p:blipFill>
          <a:blip r:embed="rId1"/>
          <a:stretch/>
        </p:blipFill>
        <p:spPr>
          <a:xfrm>
            <a:off x="2273040" y="908280"/>
            <a:ext cx="7715160" cy="5816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645480" y="36000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Ejemplo 10</a:t>
            </a:r>
            <a:endParaRPr b="0" lang="es-MX" sz="4000" spc="-1" strike="noStrike">
              <a:latin typeface="Arial"/>
            </a:endParaRPr>
          </a:p>
        </p:txBody>
      </p:sp>
      <p:pic>
        <p:nvPicPr>
          <p:cNvPr id="349" name="Imagen 3" descr=""/>
          <p:cNvPicPr/>
          <p:nvPr/>
        </p:nvPicPr>
        <p:blipFill>
          <a:blip r:embed="rId1"/>
          <a:stretch/>
        </p:blipFill>
        <p:spPr>
          <a:xfrm>
            <a:off x="3707640" y="365040"/>
            <a:ext cx="8323200" cy="6251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CustomShape 1"/>
          <p:cNvSpPr/>
          <p:nvPr/>
        </p:nvSpPr>
        <p:spPr>
          <a:xfrm>
            <a:off x="677160" y="35172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Ejemplo 11</a:t>
            </a:r>
            <a:endParaRPr b="0" lang="es-MX" sz="4000" spc="-1" strike="noStrike">
              <a:latin typeface="Arial"/>
            </a:endParaRPr>
          </a:p>
        </p:txBody>
      </p:sp>
      <p:pic>
        <p:nvPicPr>
          <p:cNvPr id="351" name="Imagen 3" descr=""/>
          <p:cNvPicPr/>
          <p:nvPr/>
        </p:nvPicPr>
        <p:blipFill>
          <a:blip r:embed="rId1"/>
          <a:stretch/>
        </p:blipFill>
        <p:spPr>
          <a:xfrm>
            <a:off x="3632400" y="365040"/>
            <a:ext cx="8434440" cy="6245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838080" y="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Operadores unarios</a:t>
            </a:r>
            <a:endParaRPr b="0" lang="es-MX" sz="4400" spc="-1" strike="noStrike">
              <a:latin typeface="Arial"/>
            </a:endParaRPr>
          </a:p>
        </p:txBody>
      </p:sp>
      <p:pic>
        <p:nvPicPr>
          <p:cNvPr id="353" name="Imagen 3" descr=""/>
          <p:cNvPicPr/>
          <p:nvPr/>
        </p:nvPicPr>
        <p:blipFill>
          <a:blip r:embed="rId1"/>
          <a:stretch/>
        </p:blipFill>
        <p:spPr>
          <a:xfrm>
            <a:off x="2176200" y="873000"/>
            <a:ext cx="7839000" cy="5843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838080" y="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3200" spc="-1" strike="noStrike">
                <a:solidFill>
                  <a:srgbClr val="000000"/>
                </a:solidFill>
                <a:latin typeface="Calibri Light"/>
              </a:rPr>
              <a:t>1.1.2 Uso de identificadores. Palabras reservadas</a:t>
            </a:r>
            <a:endParaRPr b="0" lang="es-MX" sz="3200" spc="-1" strike="noStrike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803880" y="1385280"/>
            <a:ext cx="101995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En cada lenguaje de programación existe un conjunto de palabras reservadas </a:t>
            </a:r>
            <a:endParaRPr b="0" lang="es-MX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que no pueden ser utilizadas como identificadores.</a:t>
            </a:r>
            <a:endParaRPr b="0" lang="es-MX" sz="2000" spc="-1" strike="noStrike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3509640" y="5063760"/>
            <a:ext cx="46490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Palabras reservadas del lenguaje C</a:t>
            </a:r>
            <a:endParaRPr b="0" lang="es-MX" sz="2000" spc="-1" strike="noStrike">
              <a:latin typeface="Arial"/>
            </a:endParaRPr>
          </a:p>
        </p:txBody>
      </p:sp>
      <p:pic>
        <p:nvPicPr>
          <p:cNvPr id="211" name="Imagen 2_1" descr=""/>
          <p:cNvPicPr/>
          <p:nvPr/>
        </p:nvPicPr>
        <p:blipFill>
          <a:blip r:embed="rId1"/>
          <a:stretch/>
        </p:blipFill>
        <p:spPr>
          <a:xfrm>
            <a:off x="1133640" y="3408840"/>
            <a:ext cx="9923760" cy="954000"/>
          </a:xfrm>
          <a:prstGeom prst="rect">
            <a:avLst/>
          </a:prstGeom>
          <a:ln w="0">
            <a:noFill/>
          </a:ln>
        </p:spPr>
      </p:pic>
      <p:pic>
        <p:nvPicPr>
          <p:cNvPr id="212" name="Imagen 6_2" descr=""/>
          <p:cNvPicPr/>
          <p:nvPr/>
        </p:nvPicPr>
        <p:blipFill>
          <a:blip r:embed="rId2"/>
          <a:srcRect l="0" t="0" r="0" b="6899"/>
          <a:stretch/>
        </p:blipFill>
        <p:spPr>
          <a:xfrm>
            <a:off x="1133640" y="4278600"/>
            <a:ext cx="9923760" cy="651240"/>
          </a:xfrm>
          <a:prstGeom prst="rect">
            <a:avLst/>
          </a:prstGeom>
          <a:ln w="0">
            <a:noFill/>
          </a:ln>
        </p:spPr>
      </p:pic>
      <p:pic>
        <p:nvPicPr>
          <p:cNvPr id="213" name="Imagen 4_2" descr=""/>
          <p:cNvPicPr/>
          <p:nvPr/>
        </p:nvPicPr>
        <p:blipFill>
          <a:blip r:embed="rId3"/>
          <a:stretch/>
        </p:blipFill>
        <p:spPr>
          <a:xfrm>
            <a:off x="849600" y="2160720"/>
            <a:ext cx="10130040" cy="1031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CustomShape 1"/>
          <p:cNvSpPr/>
          <p:nvPr/>
        </p:nvSpPr>
        <p:spPr>
          <a:xfrm>
            <a:off x="650160" y="37836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Ejemplo 12</a:t>
            </a:r>
            <a:endParaRPr b="0" lang="es-MX" sz="4000" spc="-1" strike="noStrike">
              <a:latin typeface="Arial"/>
            </a:endParaRPr>
          </a:p>
        </p:txBody>
      </p:sp>
      <p:pic>
        <p:nvPicPr>
          <p:cNvPr id="355" name="Imagen 3" descr=""/>
          <p:cNvPicPr/>
          <p:nvPr/>
        </p:nvPicPr>
        <p:blipFill>
          <a:blip r:embed="rId1"/>
          <a:stretch/>
        </p:blipFill>
        <p:spPr>
          <a:xfrm>
            <a:off x="3638520" y="365040"/>
            <a:ext cx="8265960" cy="6175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ustomShape 1"/>
          <p:cNvSpPr/>
          <p:nvPr/>
        </p:nvSpPr>
        <p:spPr>
          <a:xfrm>
            <a:off x="838080" y="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Lo que C considera verdadero</a:t>
            </a:r>
            <a:endParaRPr b="0" lang="es-MX" sz="4400" spc="-1" strike="noStrike">
              <a:latin typeface="Arial"/>
            </a:endParaRPr>
          </a:p>
        </p:txBody>
      </p:sp>
      <p:pic>
        <p:nvPicPr>
          <p:cNvPr id="357" name="Imagen 3" descr=""/>
          <p:cNvPicPr/>
          <p:nvPr/>
        </p:nvPicPr>
        <p:blipFill>
          <a:blip r:embed="rId1"/>
          <a:stretch/>
        </p:blipFill>
        <p:spPr>
          <a:xfrm>
            <a:off x="2190600" y="903240"/>
            <a:ext cx="7809840" cy="576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1"/>
          <p:cNvSpPr/>
          <p:nvPr/>
        </p:nvSpPr>
        <p:spPr>
          <a:xfrm>
            <a:off x="873360" y="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Operadores de comparación</a:t>
            </a:r>
            <a:endParaRPr b="0" lang="es-MX" sz="4400" spc="-1" strike="noStrike">
              <a:latin typeface="Arial"/>
            </a:endParaRPr>
          </a:p>
        </p:txBody>
      </p:sp>
      <p:pic>
        <p:nvPicPr>
          <p:cNvPr id="359" name="Imagen 3" descr=""/>
          <p:cNvPicPr/>
          <p:nvPr/>
        </p:nvPicPr>
        <p:blipFill>
          <a:blip r:embed="rId1"/>
          <a:stretch/>
        </p:blipFill>
        <p:spPr>
          <a:xfrm>
            <a:off x="2236320" y="898560"/>
            <a:ext cx="7788600" cy="5827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CustomShape 1"/>
          <p:cNvSpPr/>
          <p:nvPr/>
        </p:nvSpPr>
        <p:spPr>
          <a:xfrm>
            <a:off x="838080" y="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Operadores lógicos</a:t>
            </a:r>
            <a:endParaRPr b="0" lang="es-MX" sz="4400" spc="-1" strike="noStrike">
              <a:latin typeface="Arial"/>
            </a:endParaRPr>
          </a:p>
        </p:txBody>
      </p:sp>
      <p:pic>
        <p:nvPicPr>
          <p:cNvPr id="361" name="Imagen 3" descr=""/>
          <p:cNvPicPr/>
          <p:nvPr/>
        </p:nvPicPr>
        <p:blipFill>
          <a:blip r:embed="rId1"/>
          <a:stretch/>
        </p:blipFill>
        <p:spPr>
          <a:xfrm>
            <a:off x="2210040" y="890640"/>
            <a:ext cx="7770960" cy="5792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>
            <a:off x="838080" y="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C garantiza acerca de operadores lógicos</a:t>
            </a:r>
            <a:endParaRPr b="0" lang="es-MX" sz="3200" spc="-1" strike="noStrike">
              <a:latin typeface="Arial"/>
            </a:endParaRPr>
          </a:p>
        </p:txBody>
      </p:sp>
      <p:pic>
        <p:nvPicPr>
          <p:cNvPr id="363" name="Imagen 3" descr=""/>
          <p:cNvPicPr/>
          <p:nvPr/>
        </p:nvPicPr>
        <p:blipFill>
          <a:blip r:embed="rId1"/>
          <a:stretch/>
        </p:blipFill>
        <p:spPr>
          <a:xfrm>
            <a:off x="2268360" y="927360"/>
            <a:ext cx="7653960" cy="5718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>
            <a:off x="838080" y="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¡Advertencia!</a:t>
            </a:r>
            <a:endParaRPr b="0" lang="es-MX" sz="4400" spc="-1" strike="noStrike">
              <a:latin typeface="Arial"/>
            </a:endParaRPr>
          </a:p>
        </p:txBody>
      </p:sp>
      <p:pic>
        <p:nvPicPr>
          <p:cNvPr id="365" name="Imagen 3" descr=""/>
          <p:cNvPicPr/>
          <p:nvPr/>
        </p:nvPicPr>
        <p:blipFill>
          <a:blip r:embed="rId1"/>
          <a:stretch/>
        </p:blipFill>
        <p:spPr>
          <a:xfrm>
            <a:off x="2273760" y="927360"/>
            <a:ext cx="7643160" cy="5662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1"/>
          <p:cNvSpPr/>
          <p:nvPr/>
        </p:nvSpPr>
        <p:spPr>
          <a:xfrm>
            <a:off x="803160" y="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Operadores a nivel de bits</a:t>
            </a:r>
            <a:endParaRPr b="0" lang="es-MX" sz="4400" spc="-1" strike="noStrike">
              <a:latin typeface="Arial"/>
            </a:endParaRPr>
          </a:p>
        </p:txBody>
      </p:sp>
      <p:pic>
        <p:nvPicPr>
          <p:cNvPr id="367" name="Imagen 3" descr=""/>
          <p:cNvPicPr/>
          <p:nvPr/>
        </p:nvPicPr>
        <p:blipFill>
          <a:blip r:embed="rId1"/>
          <a:stretch/>
        </p:blipFill>
        <p:spPr>
          <a:xfrm>
            <a:off x="2189880" y="880920"/>
            <a:ext cx="7740720" cy="5783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855720" y="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Ejemplo 13</a:t>
            </a:r>
            <a:endParaRPr b="0" lang="es-MX" sz="4400" spc="-1" strike="noStrike">
              <a:latin typeface="Arial"/>
            </a:endParaRPr>
          </a:p>
        </p:txBody>
      </p:sp>
      <p:pic>
        <p:nvPicPr>
          <p:cNvPr id="369" name="Imagen 3" descr=""/>
          <p:cNvPicPr/>
          <p:nvPr/>
        </p:nvPicPr>
        <p:blipFill>
          <a:blip r:embed="rId1"/>
          <a:stretch/>
        </p:blipFill>
        <p:spPr>
          <a:xfrm>
            <a:off x="2265120" y="895320"/>
            <a:ext cx="7695720" cy="5733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838080" y="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Operador de asignación</a:t>
            </a:r>
            <a:endParaRPr b="0" lang="es-MX" sz="4400" spc="-1" strike="noStrike">
              <a:latin typeface="Arial"/>
            </a:endParaRPr>
          </a:p>
        </p:txBody>
      </p:sp>
      <p:pic>
        <p:nvPicPr>
          <p:cNvPr id="371" name="Imagen 3" descr=""/>
          <p:cNvPicPr/>
          <p:nvPr/>
        </p:nvPicPr>
        <p:blipFill>
          <a:blip r:embed="rId1"/>
          <a:stretch/>
        </p:blipFill>
        <p:spPr>
          <a:xfrm>
            <a:off x="2145240" y="900000"/>
            <a:ext cx="7900200" cy="5826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855720" y="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Advertencia</a:t>
            </a:r>
            <a:endParaRPr b="0" lang="es-MX" sz="4400" spc="-1" strike="noStrike">
              <a:latin typeface="Arial"/>
            </a:endParaRPr>
          </a:p>
        </p:txBody>
      </p:sp>
      <p:pic>
        <p:nvPicPr>
          <p:cNvPr id="373" name="Imagen 3" descr=""/>
          <p:cNvPicPr/>
          <p:nvPr/>
        </p:nvPicPr>
        <p:blipFill>
          <a:blip r:embed="rId1"/>
          <a:stretch/>
        </p:blipFill>
        <p:spPr>
          <a:xfrm>
            <a:off x="2187720" y="909720"/>
            <a:ext cx="7850520" cy="5824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838080" y="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000" spc="-1" strike="noStrike">
                <a:solidFill>
                  <a:srgbClr val="000000"/>
                </a:solidFill>
                <a:latin typeface="Calibri Light"/>
              </a:rPr>
              <a:t>1.1.3 Construcción de un programa en C</a:t>
            </a:r>
            <a:endParaRPr b="0" lang="es-MX" sz="4000" spc="-1" strike="noStrike">
              <a:latin typeface="Arial"/>
            </a:endParaRPr>
          </a:p>
        </p:txBody>
      </p:sp>
      <p:pic>
        <p:nvPicPr>
          <p:cNvPr id="215" name="Imagen 3_2" descr=""/>
          <p:cNvPicPr/>
          <p:nvPr/>
        </p:nvPicPr>
        <p:blipFill>
          <a:blip r:embed="rId1"/>
          <a:stretch/>
        </p:blipFill>
        <p:spPr>
          <a:xfrm>
            <a:off x="682200" y="1137600"/>
            <a:ext cx="10907280" cy="2529000"/>
          </a:xfrm>
          <a:prstGeom prst="rect">
            <a:avLst/>
          </a:prstGeom>
          <a:ln w="0">
            <a:noFill/>
          </a:ln>
        </p:spPr>
      </p:pic>
      <p:sp>
        <p:nvSpPr>
          <p:cNvPr id="216" name="CustomShape 2"/>
          <p:cNvSpPr/>
          <p:nvPr/>
        </p:nvSpPr>
        <p:spPr>
          <a:xfrm>
            <a:off x="577440" y="3855240"/>
            <a:ext cx="11158200" cy="161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La forma en que se realizan los pasos indicados en esta figura depende del entorno </a:t>
            </a:r>
            <a:endParaRPr b="0" lang="es-MX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de desarrollo utilizado. En muchas ocasiones se utilzan entornos de desarrollo </a:t>
            </a:r>
            <a:endParaRPr b="0" lang="es-MX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Integrados o IDEs (Integrated Development Environment). Algunos ejemplos de IDEs  </a:t>
            </a:r>
            <a:endParaRPr b="0" lang="es-MX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son: DevCpp, CodeBlocks, Visual Studio Code. Aunque también se pueden utilizar las </a:t>
            </a:r>
            <a:endParaRPr b="0" lang="es-MX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herramientas de desarrollo directamente en un entorno de línea de comandos.</a:t>
            </a:r>
            <a:endParaRPr b="0" lang="es-MX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CustomShape 1"/>
          <p:cNvSpPr/>
          <p:nvPr/>
        </p:nvSpPr>
        <p:spPr>
          <a:xfrm>
            <a:off x="838080" y="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Otros operadores de asignación</a:t>
            </a:r>
            <a:endParaRPr b="0" lang="es-MX" sz="4400" spc="-1" strike="noStrike">
              <a:latin typeface="Arial"/>
            </a:endParaRPr>
          </a:p>
        </p:txBody>
      </p:sp>
      <p:pic>
        <p:nvPicPr>
          <p:cNvPr id="375" name="Imagen 3" descr=""/>
          <p:cNvPicPr/>
          <p:nvPr/>
        </p:nvPicPr>
        <p:blipFill>
          <a:blip r:embed="rId1"/>
          <a:stretch/>
        </p:blipFill>
        <p:spPr>
          <a:xfrm>
            <a:off x="2221920" y="905040"/>
            <a:ext cx="7747200" cy="575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"/>
          <p:cNvSpPr/>
          <p:nvPr/>
        </p:nvSpPr>
        <p:spPr>
          <a:xfrm>
            <a:off x="803160" y="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Operador sizeof</a:t>
            </a:r>
            <a:br/>
            <a:r>
              <a:rPr b="0" lang="es-MX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Ejemplo 14</a:t>
            </a:r>
            <a:endParaRPr b="0" lang="es-MX" sz="4000" spc="-1" strike="noStrike">
              <a:latin typeface="Arial"/>
            </a:endParaRPr>
          </a:p>
        </p:txBody>
      </p:sp>
      <p:pic>
        <p:nvPicPr>
          <p:cNvPr id="377" name="Imagen 3" descr=""/>
          <p:cNvPicPr/>
          <p:nvPr/>
        </p:nvPicPr>
        <p:blipFill>
          <a:blip r:embed="rId1"/>
          <a:stretch/>
        </p:blipFill>
        <p:spPr>
          <a:xfrm>
            <a:off x="3884400" y="580320"/>
            <a:ext cx="8067600" cy="603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855720" y="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Operador de expresión condicional</a:t>
            </a:r>
            <a:endParaRPr b="0" lang="es-MX" sz="4400" spc="-1" strike="noStrike">
              <a:latin typeface="Arial"/>
            </a:endParaRPr>
          </a:p>
        </p:txBody>
      </p:sp>
      <p:pic>
        <p:nvPicPr>
          <p:cNvPr id="379" name="Imagen 3" descr=""/>
          <p:cNvPicPr/>
          <p:nvPr/>
        </p:nvPicPr>
        <p:blipFill>
          <a:blip r:embed="rId1"/>
          <a:stretch/>
        </p:blipFill>
        <p:spPr>
          <a:xfrm>
            <a:off x="2278800" y="992880"/>
            <a:ext cx="7547400" cy="561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CustomShape 1"/>
          <p:cNvSpPr/>
          <p:nvPr/>
        </p:nvSpPr>
        <p:spPr>
          <a:xfrm>
            <a:off x="838080" y="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Precedencia de operadores</a:t>
            </a:r>
            <a:endParaRPr b="0" lang="es-MX" sz="4400" spc="-1" strike="noStrike">
              <a:latin typeface="Arial"/>
            </a:endParaRPr>
          </a:p>
        </p:txBody>
      </p:sp>
      <p:pic>
        <p:nvPicPr>
          <p:cNvPr id="381" name="Imagen 3" descr=""/>
          <p:cNvPicPr/>
          <p:nvPr/>
        </p:nvPicPr>
        <p:blipFill>
          <a:blip r:embed="rId1"/>
          <a:stretch/>
        </p:blipFill>
        <p:spPr>
          <a:xfrm>
            <a:off x="2226600" y="927360"/>
            <a:ext cx="7737480" cy="5781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CustomShape 1"/>
          <p:cNvSpPr/>
          <p:nvPr/>
        </p:nvSpPr>
        <p:spPr>
          <a:xfrm>
            <a:off x="855720" y="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Asociatividad de operadores</a:t>
            </a:r>
            <a:endParaRPr b="0" lang="es-MX" sz="4400" spc="-1" strike="noStrike">
              <a:latin typeface="Arial"/>
            </a:endParaRPr>
          </a:p>
        </p:txBody>
      </p:sp>
      <p:pic>
        <p:nvPicPr>
          <p:cNvPr id="383" name="Imagen 3" descr=""/>
          <p:cNvPicPr/>
          <p:nvPr/>
        </p:nvPicPr>
        <p:blipFill>
          <a:blip r:embed="rId1"/>
          <a:stretch/>
        </p:blipFill>
        <p:spPr>
          <a:xfrm>
            <a:off x="2261160" y="935280"/>
            <a:ext cx="7704000" cy="5745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803160" y="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Tabla de precedencia/asociatividad</a:t>
            </a:r>
            <a:endParaRPr b="0" lang="es-MX" sz="4400" spc="-1" strike="noStrike">
              <a:latin typeface="Arial"/>
            </a:endParaRPr>
          </a:p>
        </p:txBody>
      </p:sp>
      <p:pic>
        <p:nvPicPr>
          <p:cNvPr id="385" name="Imagen 3" descr=""/>
          <p:cNvPicPr/>
          <p:nvPr/>
        </p:nvPicPr>
        <p:blipFill>
          <a:blip r:embed="rId1"/>
          <a:stretch/>
        </p:blipFill>
        <p:spPr>
          <a:xfrm>
            <a:off x="2172600" y="871560"/>
            <a:ext cx="7775280" cy="5743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CustomShape 1"/>
          <p:cNvSpPr/>
          <p:nvPr/>
        </p:nvSpPr>
        <p:spPr>
          <a:xfrm>
            <a:off x="464760" y="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Repaso</a:t>
            </a:r>
            <a:br/>
            <a:r>
              <a:rPr b="0" lang="es-MX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Ejemplo 15</a:t>
            </a:r>
            <a:endParaRPr b="0" lang="es-MX" sz="4000" spc="-1" strike="noStrike">
              <a:latin typeface="Arial"/>
            </a:endParaRPr>
          </a:p>
        </p:txBody>
      </p:sp>
      <p:pic>
        <p:nvPicPr>
          <p:cNvPr id="387" name="Imagen 3" descr=""/>
          <p:cNvPicPr/>
          <p:nvPr/>
        </p:nvPicPr>
        <p:blipFill>
          <a:blip r:embed="rId1"/>
          <a:stretch/>
        </p:blipFill>
        <p:spPr>
          <a:xfrm>
            <a:off x="3473280" y="228600"/>
            <a:ext cx="8538480" cy="634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CustomShape 1"/>
          <p:cNvSpPr/>
          <p:nvPr/>
        </p:nvSpPr>
        <p:spPr>
          <a:xfrm>
            <a:off x="803160" y="-16236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1.5 Expresiones simples y complejas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389" name="CustomShape 2"/>
          <p:cNvSpPr/>
          <p:nvPr/>
        </p:nvSpPr>
        <p:spPr>
          <a:xfrm>
            <a:off x="823320" y="793800"/>
            <a:ext cx="11199600" cy="421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Las expresiones (Joyanes Aguilar Luis) son combinaciones de constantes, variables, símbolos de </a:t>
            </a:r>
            <a:endParaRPr b="0" lang="es-MX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operación, paréntesis y nombres de funciones especiales.</a:t>
            </a:r>
            <a:endParaRPr b="0" lang="es-MX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En la bibliografía del curso no aparecen los términos ‘expresiones simples’ y ‘expresiones complejas’. </a:t>
            </a:r>
            <a:endParaRPr b="0" lang="es-MX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Tales términos solo me ha sido posible encontrarlos en dos páginas web:</a:t>
            </a:r>
            <a:endParaRPr b="0" lang="es-MX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7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1"/>
              </a:rPr>
              <a:t>https://newsandstory.com/story/s7mszmn/Expressions-and-its-uses-in-C-program-module-11-</a:t>
            </a:r>
            <a:r>
              <a:rPr b="0" lang="es-MX" sz="17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2"/>
              </a:rPr>
              <a:t>/</a:t>
            </a:r>
            <a:endParaRPr b="0" lang="es-MX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0" lang="es-MX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An expression is a sequence of operators and operands that reduces to a single value. Expressions </a:t>
            </a:r>
            <a:endParaRPr b="0" lang="es-MX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can be simple or complex. An operator is a syntactical token that requires an action be taken.  An </a:t>
            </a:r>
            <a:endParaRPr b="0" lang="es-MX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operand is an object on which an operation is performed. A simple expression contains only one </a:t>
            </a:r>
            <a:endParaRPr b="0" lang="es-MX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operator. Eg. 2+3 is a simple expression whose value is 5.”</a:t>
            </a:r>
            <a:endParaRPr b="0" lang="es-MX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7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3"/>
              </a:rPr>
              <a:t>https://quizlet.com/188164793/computer-science-chapter-3-flash-cards</a:t>
            </a:r>
            <a:r>
              <a:rPr b="0" lang="es-MX" sz="17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4"/>
              </a:rPr>
              <a:t>/</a:t>
            </a:r>
            <a:endParaRPr b="0" lang="es-MX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0" lang="es-MX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Simple Expression. contains only one operator. Complex Expression. contains more than one </a:t>
            </a:r>
            <a:endParaRPr b="0" lang="es-MX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operator”</a:t>
            </a:r>
            <a:endParaRPr b="0" lang="es-MX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REFERENCIAS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391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Bonet Esteban, E. V., Lenguaje C, </a:t>
            </a:r>
            <a:r>
              <a:rPr b="0" lang="es-MX" sz="2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1"/>
              </a:rPr>
              <a:t>https://</a:t>
            </a:r>
            <a:r>
              <a:rPr b="0" lang="es-MX" sz="2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2"/>
              </a:rPr>
              <a:t>informatica.uv.es/estguia/ATD/apuntes/laboratorio/Lenguaje-C.pdf</a:t>
            </a:r>
            <a:r>
              <a:rPr b="0" lang="es-MX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, (consultado: Febrero de 2021).</a:t>
            </a:r>
            <a:endParaRPr b="0" lang="es-MX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Cheltenham Computer Training, C Programming, 1998.</a:t>
            </a:r>
            <a:endParaRPr b="0" lang="es-MX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Joyanes Aguilar Luis, Fundamentos de Programación, Algoritmos, Estructura de datos y Objetos, Ed. Mc Graw Hill</a:t>
            </a:r>
            <a:endParaRPr b="0" lang="es-MX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Zirkhov, Igor, Low Level Programming, C, Assembly, and Program Execution, Apress, 2017.</a:t>
            </a:r>
            <a:endParaRPr b="0" lang="es-MX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714960" y="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Un programa “Hola Mundo”</a:t>
            </a:r>
            <a:endParaRPr b="0" lang="es-MX" sz="4400" spc="-1" strike="noStrike">
              <a:latin typeface="Arial"/>
            </a:endParaRPr>
          </a:p>
        </p:txBody>
      </p:sp>
      <p:pic>
        <p:nvPicPr>
          <p:cNvPr id="218" name="Imagen 3" descr=""/>
          <p:cNvPicPr/>
          <p:nvPr/>
        </p:nvPicPr>
        <p:blipFill>
          <a:blip r:embed="rId1"/>
          <a:stretch/>
        </p:blipFill>
        <p:spPr>
          <a:xfrm>
            <a:off x="3772440" y="936720"/>
            <a:ext cx="7747560" cy="5685120"/>
          </a:xfrm>
          <a:prstGeom prst="rect">
            <a:avLst/>
          </a:prstGeom>
          <a:ln w="0">
            <a:noFill/>
          </a:ln>
        </p:spPr>
      </p:pic>
      <p:sp>
        <p:nvSpPr>
          <p:cNvPr id="219" name="CustomShape 2"/>
          <p:cNvSpPr/>
          <p:nvPr/>
        </p:nvSpPr>
        <p:spPr>
          <a:xfrm>
            <a:off x="685800" y="93672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Ejemplo 1</a:t>
            </a:r>
            <a:endParaRPr b="0" lang="es-MX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838440" y="360"/>
            <a:ext cx="10514880" cy="8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000" spc="-1" strike="noStrike">
                <a:solidFill>
                  <a:srgbClr val="000000"/>
                </a:solidFill>
                <a:latin typeface="Calibri Light"/>
              </a:rPr>
              <a:t>1.1.3 Construcción de un programa en C</a:t>
            </a:r>
            <a:endParaRPr b="0" lang="es-MX" sz="4000" spc="-1" strike="noStrike">
              <a:latin typeface="Arial"/>
            </a:endParaRPr>
          </a:p>
        </p:txBody>
      </p:sp>
      <p:pic>
        <p:nvPicPr>
          <p:cNvPr id="221" name="Imagen 3_0" descr=""/>
          <p:cNvPicPr/>
          <p:nvPr/>
        </p:nvPicPr>
        <p:blipFill>
          <a:blip r:embed="rId1"/>
          <a:srcRect l="0" t="4526" r="0" b="0"/>
          <a:stretch/>
        </p:blipFill>
        <p:spPr>
          <a:xfrm>
            <a:off x="1816200" y="779040"/>
            <a:ext cx="8677080" cy="1920600"/>
          </a:xfrm>
          <a:prstGeom prst="rect">
            <a:avLst/>
          </a:prstGeom>
          <a:ln w="0">
            <a:noFill/>
          </a:ln>
        </p:spPr>
      </p:pic>
      <p:pic>
        <p:nvPicPr>
          <p:cNvPr id="222" name="" descr=""/>
          <p:cNvPicPr/>
          <p:nvPr/>
        </p:nvPicPr>
        <p:blipFill>
          <a:blip r:embed="rId2"/>
          <a:stretch/>
        </p:blipFill>
        <p:spPr>
          <a:xfrm>
            <a:off x="1615680" y="2160000"/>
            <a:ext cx="3063960" cy="399600"/>
          </a:xfrm>
          <a:prstGeom prst="rect">
            <a:avLst/>
          </a:prstGeom>
          <a:ln w="0">
            <a:noFill/>
          </a:ln>
        </p:spPr>
      </p:pic>
      <p:pic>
        <p:nvPicPr>
          <p:cNvPr id="223" name="" descr=""/>
          <p:cNvPicPr/>
          <p:nvPr/>
        </p:nvPicPr>
        <p:blipFill>
          <a:blip r:embed="rId3"/>
          <a:stretch/>
        </p:blipFill>
        <p:spPr>
          <a:xfrm>
            <a:off x="720000" y="2749680"/>
            <a:ext cx="10773360" cy="864360"/>
          </a:xfrm>
          <a:prstGeom prst="rect">
            <a:avLst/>
          </a:prstGeom>
          <a:ln w="0">
            <a:noFill/>
          </a:ln>
        </p:spPr>
      </p:pic>
      <p:pic>
        <p:nvPicPr>
          <p:cNvPr id="224" name="" descr=""/>
          <p:cNvPicPr/>
          <p:nvPr/>
        </p:nvPicPr>
        <p:blipFill>
          <a:blip r:embed="rId4"/>
          <a:stretch/>
        </p:blipFill>
        <p:spPr>
          <a:xfrm>
            <a:off x="720000" y="4695840"/>
            <a:ext cx="3156120" cy="883800"/>
          </a:xfrm>
          <a:prstGeom prst="rect">
            <a:avLst/>
          </a:prstGeom>
          <a:ln w="0">
            <a:noFill/>
          </a:ln>
        </p:spPr>
      </p:pic>
      <p:pic>
        <p:nvPicPr>
          <p:cNvPr id="225" name="" descr=""/>
          <p:cNvPicPr/>
          <p:nvPr/>
        </p:nvPicPr>
        <p:blipFill>
          <a:blip r:embed="rId5"/>
          <a:stretch/>
        </p:blipFill>
        <p:spPr>
          <a:xfrm>
            <a:off x="720000" y="3646080"/>
            <a:ext cx="2339640" cy="317160"/>
          </a:xfrm>
          <a:prstGeom prst="rect">
            <a:avLst/>
          </a:prstGeom>
          <a:ln w="0">
            <a:noFill/>
          </a:ln>
        </p:spPr>
      </p:pic>
      <p:pic>
        <p:nvPicPr>
          <p:cNvPr id="226" name="" descr=""/>
          <p:cNvPicPr/>
          <p:nvPr/>
        </p:nvPicPr>
        <p:blipFill>
          <a:blip r:embed="rId6"/>
          <a:stretch/>
        </p:blipFill>
        <p:spPr>
          <a:xfrm>
            <a:off x="720000" y="3986280"/>
            <a:ext cx="10799640" cy="658800"/>
          </a:xfrm>
          <a:prstGeom prst="rect">
            <a:avLst/>
          </a:prstGeom>
          <a:ln w="0">
            <a:noFill/>
          </a:ln>
        </p:spPr>
      </p:pic>
      <p:sp>
        <p:nvSpPr>
          <p:cNvPr id="227" name="CustomShape 2"/>
          <p:cNvSpPr/>
          <p:nvPr/>
        </p:nvSpPr>
        <p:spPr>
          <a:xfrm>
            <a:off x="4140000" y="4680000"/>
            <a:ext cx="7379640" cy="162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latin typeface="Arial"/>
              </a:rPr>
              <a:t>Código fuente: hola.c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latin typeface="Arial"/>
              </a:rPr>
              <a:t>Compilador: gcc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latin typeface="Arial"/>
              </a:rPr>
              <a:t>Archivo objeto: hola.o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latin typeface="Arial"/>
              </a:rPr>
              <a:t>Objetos externos: crt1.o, crti.o, crtn.o, libuClibc-1.0.39.so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latin typeface="Arial"/>
              </a:rPr>
              <a:t>Enlazador: ld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latin typeface="Arial"/>
              </a:rPr>
              <a:t>Programa ejecutable: holauclibc.xtn</a:t>
            </a:r>
            <a:endParaRPr b="0" lang="es-MX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3768</TotalTime>
  <Application>LibreOffice/7.0.4.2$Linux_X86_64 LibreOffice_project/00$Build-2</Application>
  <AppVersion>15.0000</AppVersion>
  <Words>1307</Words>
  <Paragraphs>180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2021-03-01T02:16:41Z</dcterms:created>
  <dc:creator>Moshkodo Moshkodoi</dc:creator>
  <dc:description/>
  <dc:language>es-MX</dc:language>
  <cp:lastModifiedBy/>
  <dcterms:modified xsi:type="dcterms:W3CDTF">2022-02-10T21:51:09Z</dcterms:modified>
  <cp:revision>149</cp:revision>
  <dc:subject/>
  <dc:title>Práctica guiada 01 Introducción a la programación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Panorámica</vt:lpwstr>
  </property>
  <property fmtid="{D5CDD505-2E9C-101B-9397-08002B2CF9AE}" pid="3" name="Slides">
    <vt:i4>71</vt:i4>
  </property>
</Properties>
</file>