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9" r:id="rId5"/>
    <p:sldId id="296" r:id="rId6"/>
    <p:sldId id="297" r:id="rId7"/>
    <p:sldId id="298" r:id="rId8"/>
    <p:sldId id="299" r:id="rId9"/>
    <p:sldId id="300" r:id="rId10"/>
    <p:sldId id="302" r:id="rId11"/>
    <p:sldId id="295" r:id="rId12"/>
    <p:sldId id="261" r:id="rId13"/>
    <p:sldId id="260" r:id="rId14"/>
    <p:sldId id="262" r:id="rId15"/>
    <p:sldId id="263" r:id="rId16"/>
    <p:sldId id="264" r:id="rId17"/>
    <p:sldId id="265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03" r:id="rId26"/>
    <p:sldId id="266" r:id="rId27"/>
    <p:sldId id="304" r:id="rId28"/>
    <p:sldId id="305" r:id="rId29"/>
    <p:sldId id="306" r:id="rId30"/>
    <p:sldId id="307" r:id="rId31"/>
    <p:sldId id="268" r:id="rId32"/>
    <p:sldId id="267" r:id="rId33"/>
    <p:sldId id="269" r:id="rId34"/>
    <p:sldId id="270" r:id="rId35"/>
    <p:sldId id="301" r:id="rId36"/>
    <p:sldId id="316" r:id="rId37"/>
    <p:sldId id="317" r:id="rId38"/>
    <p:sldId id="318" r:id="rId39"/>
    <p:sldId id="319" r:id="rId40"/>
    <p:sldId id="320" r:id="rId41"/>
    <p:sldId id="321" r:id="rId42"/>
    <p:sldId id="323" r:id="rId43"/>
    <p:sldId id="322" r:id="rId44"/>
    <p:sldId id="324" r:id="rId45"/>
    <p:sldId id="325" r:id="rId46"/>
    <p:sldId id="315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  <p:sldId id="287" r:id="rId64"/>
    <p:sldId id="288" r:id="rId65"/>
    <p:sldId id="289" r:id="rId66"/>
    <p:sldId id="290" r:id="rId67"/>
    <p:sldId id="291" r:id="rId68"/>
    <p:sldId id="292" r:id="rId69"/>
    <p:sldId id="293" r:id="rId70"/>
    <p:sldId id="258" r:id="rId7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4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3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29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9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4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4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8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F3CF-CBB0-4B70-B3EC-A5BE15E68A1B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5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188164793/computer-science-chapter-3-flash-cards/" TargetMode="External"/><Relationship Id="rId2" Type="http://schemas.openxmlformats.org/officeDocument/2006/relationships/hyperlink" Target="https://newsandstory.com/story/s7mszmn/Expressions-and-its-uses-in-C-program-module-11-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ca.uv.es/estguia/ATD/apuntes/laboratorio/Lenguaje-C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Práctica guiada 01 Introducción a la programación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</a:p>
          <a:p>
            <a:r>
              <a:rPr lang="es-MX" dirty="0" smtClean="0"/>
              <a:t>Conocer el ambiente del lenguaje de programación en 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3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2" y="1325563"/>
            <a:ext cx="10763636" cy="1726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3038"/>
            <a:ext cx="10673517" cy="20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1.2.2 Variables numéricas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967154" y="1374165"/>
            <a:ext cx="10872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+mj-lt"/>
              </a:rPr>
              <a:t>En el lenguaje C existen dos tipos de variables numéricas, </a:t>
            </a:r>
          </a:p>
          <a:p>
            <a:r>
              <a:rPr lang="es-MX" sz="3600" dirty="0">
                <a:latin typeface="+mj-lt"/>
              </a:rPr>
              <a:t>d</a:t>
            </a:r>
            <a:r>
              <a:rPr lang="es-MX" sz="3600" dirty="0" smtClean="0">
                <a:latin typeface="+mj-lt"/>
              </a:rPr>
              <a:t>e tipo entero y de tipo real.</a:t>
            </a:r>
            <a:endParaRPr lang="es-MX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enteros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08" y="838566"/>
            <a:ext cx="7755183" cy="5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39" y="224448"/>
            <a:ext cx="8450473" cy="62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40676"/>
            <a:ext cx="8693629" cy="64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280622"/>
            <a:ext cx="10515600" cy="1325563"/>
          </a:xfrm>
        </p:spPr>
        <p:txBody>
          <a:bodyPr/>
          <a:lstStyle/>
          <a:p>
            <a:r>
              <a:rPr lang="es-MX" dirty="0" smtClean="0"/>
              <a:t>Ejemplo 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62" y="315791"/>
            <a:ext cx="8445886" cy="62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reales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19550"/>
            <a:ext cx="8002765" cy="60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6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50" y="228600"/>
            <a:ext cx="852406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1.2.3 Variables globales</a:t>
            </a:r>
            <a:br>
              <a:rPr lang="es-MX" dirty="0" smtClean="0"/>
            </a:br>
            <a:r>
              <a:rPr lang="es-MX" dirty="0" smtClean="0"/>
              <a:t>Declaración de variables y alcance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1325563"/>
            <a:ext cx="9648091" cy="55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33"/>
            <a:ext cx="10515600" cy="1325563"/>
          </a:xfrm>
        </p:spPr>
        <p:txBody>
          <a:bodyPr/>
          <a:lstStyle/>
          <a:p>
            <a:r>
              <a:rPr lang="es-MX" dirty="0" smtClean="0"/>
              <a:t>Programa de ejemplo que muestra declaraciones de variables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0774"/>
            <a:ext cx="9572174" cy="54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es-MX" dirty="0" smtClean="0"/>
              <a:t>Un programa “Hola Mundo”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48" y="808893"/>
            <a:ext cx="8001517" cy="58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428"/>
          <a:stretch/>
        </p:blipFill>
        <p:spPr>
          <a:xfrm>
            <a:off x="869969" y="422031"/>
            <a:ext cx="10349015" cy="28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8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1.2.4 Variables locales estáticas</a:t>
            </a:r>
            <a:br>
              <a:rPr lang="es-MX" dirty="0" smtClean="0"/>
            </a:br>
            <a:r>
              <a:rPr lang="es-MX" dirty="0" smtClean="0"/>
              <a:t>Especificadores de almacenamiento de los tipos </a:t>
            </a:r>
            <a:br>
              <a:rPr lang="es-MX" dirty="0" smtClean="0"/>
            </a:br>
            <a:r>
              <a:rPr lang="es-MX" dirty="0" smtClean="0"/>
              <a:t>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1655519"/>
            <a:ext cx="11502789" cy="22508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" y="3906349"/>
            <a:ext cx="10174919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8" y="1690688"/>
            <a:ext cx="11335586" cy="35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691"/>
            <a:ext cx="11866536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75846"/>
            <a:ext cx="10515600" cy="1325563"/>
          </a:xfrm>
        </p:spPr>
        <p:txBody>
          <a:bodyPr/>
          <a:lstStyle/>
          <a:p>
            <a:r>
              <a:rPr lang="es-MX" dirty="0"/>
              <a:t>Especificadores de almacenamiento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5" y="984738"/>
            <a:ext cx="1130007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1.2.5 Definición de 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89" y="1022434"/>
            <a:ext cx="11184454" cy="29688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5973"/>
          <a:stretch/>
        </p:blipFill>
        <p:spPr>
          <a:xfrm>
            <a:off x="486189" y="3787825"/>
            <a:ext cx="11014653" cy="11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37" y="914400"/>
            <a:ext cx="7781847" cy="58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116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88" y="1178169"/>
            <a:ext cx="10298256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355845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0" y="492369"/>
            <a:ext cx="11119649" cy="18511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14" y="2343516"/>
            <a:ext cx="3352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85506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6" y="615461"/>
            <a:ext cx="11003166" cy="21629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4416" y="3059723"/>
            <a:ext cx="110709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Para cada tipo de dato T también podemos usar un tipo T </a:t>
            </a:r>
            <a:r>
              <a:rPr lang="es-MX" sz="2400" dirty="0" err="1" smtClean="0"/>
              <a:t>const</a:t>
            </a:r>
            <a:r>
              <a:rPr lang="es-MX" sz="2400" dirty="0" smtClean="0"/>
              <a:t> (o, equivalentemente, </a:t>
            </a:r>
          </a:p>
          <a:p>
            <a:r>
              <a:rPr lang="es-MX" sz="2400" dirty="0" err="1"/>
              <a:t>c</a:t>
            </a:r>
            <a:r>
              <a:rPr lang="es-MX" sz="2400" dirty="0" err="1" smtClean="0"/>
              <a:t>onst</a:t>
            </a:r>
            <a:r>
              <a:rPr lang="es-MX" sz="2400" dirty="0" smtClean="0"/>
              <a:t> T). Tales variables no pueden ser cambiadas directamente (son </a:t>
            </a:r>
            <a:r>
              <a:rPr lang="es-MX" sz="2400" b="1" dirty="0" smtClean="0"/>
              <a:t>inmutables</a:t>
            </a:r>
            <a:r>
              <a:rPr lang="es-MX" sz="2400" dirty="0" smtClean="0"/>
              <a:t>). Esto </a:t>
            </a:r>
          </a:p>
          <a:p>
            <a:r>
              <a:rPr lang="es-MX" sz="2400" dirty="0" smtClean="0"/>
              <a:t>significa que tales datos deben ser inicializados simultáneamente con una declaración. </a:t>
            </a:r>
          </a:p>
          <a:p>
            <a:r>
              <a:rPr lang="es-MX" sz="2400" dirty="0" smtClean="0"/>
              <a:t>En la siguiente diapositiva se muestran algunas sentencias que incluyen el uso de la </a:t>
            </a:r>
          </a:p>
          <a:p>
            <a:r>
              <a:rPr lang="es-MX" sz="2400" dirty="0" smtClean="0"/>
              <a:t>palabra reservada </a:t>
            </a:r>
            <a:r>
              <a:rPr lang="es-MX" sz="2400" dirty="0" err="1" smtClean="0"/>
              <a:t>const</a:t>
            </a:r>
            <a:r>
              <a:rPr lang="es-MX" sz="2400" dirty="0" smtClean="0"/>
              <a:t>, algunas correctas y algunas incorrectas.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4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 Uso de variables y constantes</a:t>
            </a:r>
            <a:br>
              <a:rPr lang="es-MX" dirty="0" smtClean="0"/>
            </a:br>
            <a:r>
              <a:rPr lang="es-MX" dirty="0" smtClean="0"/>
              <a:t>1.2.1 Nombres de variables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4" y="2234344"/>
            <a:ext cx="10955832" cy="27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50337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6" y="756137"/>
            <a:ext cx="8674224" cy="43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7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33" y="240688"/>
            <a:ext cx="8543352" cy="63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8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02" y="175846"/>
            <a:ext cx="8796149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 simbólicas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74498"/>
            <a:ext cx="7930662" cy="58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9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95" y="206863"/>
            <a:ext cx="8640818" cy="63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0515600" cy="49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1.3 Creación de código fuente, objeto y ejecutable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325563"/>
            <a:ext cx="8438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1.3.1 Ejecución de un programa</a:t>
            </a:r>
          </a:p>
          <a:p>
            <a:r>
              <a:rPr lang="es-MX" sz="2800" dirty="0" smtClean="0"/>
              <a:t>Después de crear el código fuente con un editor de texto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41" y="2279670"/>
            <a:ext cx="5541718" cy="44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44061" y="1143000"/>
            <a:ext cx="106943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archivo objeto correspondiente se crea, en el caso del compilador  </a:t>
            </a:r>
          </a:p>
          <a:p>
            <a:r>
              <a:rPr lang="es-MX" sz="2800" dirty="0" smtClean="0"/>
              <a:t>mingw32-gcc.exe, con el comando:</a:t>
            </a:r>
          </a:p>
          <a:p>
            <a:r>
              <a:rPr lang="es-MX" dirty="0"/>
              <a:t>mingw32-gcc.exe -Wall -O2  -c C:\Users\LMC\2021\ProjectDebugme\debugme.c -o </a:t>
            </a:r>
            <a:r>
              <a:rPr lang="es-MX" dirty="0" err="1" smtClean="0"/>
              <a:t>obj</a:t>
            </a:r>
            <a:r>
              <a:rPr lang="es-MX" dirty="0" smtClean="0"/>
              <a:t>\</a:t>
            </a:r>
            <a:r>
              <a:rPr lang="es-MX" dirty="0" err="1" smtClean="0"/>
              <a:t>Release</a:t>
            </a:r>
            <a:r>
              <a:rPr lang="es-MX" dirty="0" smtClean="0"/>
              <a:t>\</a:t>
            </a:r>
            <a:r>
              <a:rPr lang="es-MX" dirty="0" err="1" smtClean="0"/>
              <a:t>debugme.o</a:t>
            </a:r>
            <a:endParaRPr lang="es-MX" dirty="0" smtClean="0"/>
          </a:p>
          <a:p>
            <a:r>
              <a:rPr lang="es-MX" sz="2800" dirty="0"/>
              <a:t>q</a:t>
            </a:r>
            <a:r>
              <a:rPr lang="es-MX" sz="2800" dirty="0" smtClean="0"/>
              <a:t>ue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ejecuta por nosotros.</a:t>
            </a:r>
          </a:p>
          <a:p>
            <a:endParaRPr lang="es-MX" sz="2800" dirty="0"/>
          </a:p>
          <a:p>
            <a:r>
              <a:rPr lang="es-MX" sz="2800" dirty="0" smtClean="0"/>
              <a:t>Después del comando anterior, el entorno de desarrollo crea un archivo </a:t>
            </a:r>
          </a:p>
          <a:p>
            <a:r>
              <a:rPr lang="es-MX" sz="2800" dirty="0" smtClean="0"/>
              <a:t>ejecutable, ejecutando por nosotros el siguiente comando:</a:t>
            </a:r>
          </a:p>
          <a:p>
            <a:r>
              <a:rPr lang="es-MX" dirty="0"/>
              <a:t>mingw32-g++.exe  -o </a:t>
            </a:r>
            <a:r>
              <a:rPr lang="es-MX" dirty="0" err="1"/>
              <a:t>bin</a:t>
            </a:r>
            <a:r>
              <a:rPr lang="es-MX" dirty="0"/>
              <a:t>\</a:t>
            </a:r>
            <a:r>
              <a:rPr lang="es-MX" dirty="0" err="1"/>
              <a:t>Release</a:t>
            </a:r>
            <a:r>
              <a:rPr lang="es-MX" dirty="0"/>
              <a:t>\ProjectDebugme.exe </a:t>
            </a:r>
            <a:r>
              <a:rPr lang="es-MX" dirty="0" err="1"/>
              <a:t>obj</a:t>
            </a:r>
            <a:r>
              <a:rPr lang="es-MX" dirty="0"/>
              <a:t>\</a:t>
            </a:r>
            <a:r>
              <a:rPr lang="es-MX" dirty="0" err="1"/>
              <a:t>Release</a:t>
            </a:r>
            <a:r>
              <a:rPr lang="es-MX" dirty="0"/>
              <a:t>\</a:t>
            </a:r>
            <a:r>
              <a:rPr lang="es-MX" dirty="0" err="1"/>
              <a:t>debugme.o</a:t>
            </a:r>
            <a:r>
              <a:rPr lang="es-MX" dirty="0"/>
              <a:t>  -</a:t>
            </a:r>
            <a:r>
              <a:rPr lang="es-MX" dirty="0" smtClean="0"/>
              <a:t>s</a:t>
            </a:r>
          </a:p>
          <a:p>
            <a:endParaRPr lang="es-MX" sz="2800" dirty="0" smtClean="0"/>
          </a:p>
          <a:p>
            <a:r>
              <a:rPr lang="es-MX" sz="2800" dirty="0" smtClean="0"/>
              <a:t>En el entorno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, la ejecución se realiza dando clic en el botón </a:t>
            </a:r>
          </a:p>
          <a:p>
            <a:r>
              <a:rPr lang="es-MX" sz="2800" dirty="0"/>
              <a:t>d</a:t>
            </a:r>
            <a:r>
              <a:rPr lang="es-MX" sz="2800" dirty="0" smtClean="0"/>
              <a:t>e </a:t>
            </a:r>
            <a:r>
              <a:rPr lang="es-MX" sz="2800" dirty="0" err="1" smtClean="0"/>
              <a:t>play</a:t>
            </a:r>
            <a:r>
              <a:rPr lang="es-MX" sz="2800" dirty="0" smtClean="0"/>
              <a:t> (icono de triángulo verde) que se muestra a continuación.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96" y="5838092"/>
            <a:ext cx="3701069" cy="63304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061" y="449003"/>
            <a:ext cx="582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Creación de código objeto y ejecutable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13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Programa en ejecución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20616" y="1063953"/>
            <a:ext cx="929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Durante su ejecución, el programa usa las siguiente bibliotecas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6" y="1587173"/>
            <a:ext cx="5514975" cy="1828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0616" y="3415973"/>
            <a:ext cx="10948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Para obtener esta información se seleccionó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, se colocó </a:t>
            </a:r>
          </a:p>
          <a:p>
            <a:r>
              <a:rPr lang="es-MX" sz="2800" dirty="0" smtClean="0"/>
              <a:t>un punto de ruptura en la línea donde está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 del archivo </a:t>
            </a:r>
          </a:p>
          <a:p>
            <a:r>
              <a:rPr lang="es-MX" sz="2800" dirty="0" smtClean="0"/>
              <a:t>de código fuente. Se dio clic en el botón </a:t>
            </a:r>
            <a:r>
              <a:rPr lang="es-MX" sz="2800" dirty="0" err="1" smtClean="0"/>
              <a:t>play</a:t>
            </a:r>
            <a:r>
              <a:rPr lang="es-MX" sz="2800" dirty="0" smtClean="0"/>
              <a:t> de color rojo. Cuando la </a:t>
            </a:r>
          </a:p>
          <a:p>
            <a:r>
              <a:rPr lang="es-MX" sz="2800" dirty="0" smtClean="0"/>
              <a:t>ejecución del programa se detuvo al ingresar a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, se dio clic </a:t>
            </a:r>
          </a:p>
          <a:p>
            <a:r>
              <a:rPr lang="es-MX" sz="2800" dirty="0" smtClean="0"/>
              <a:t>en el botón </a:t>
            </a:r>
            <a:r>
              <a:rPr lang="es-MX" sz="2800" dirty="0" err="1" smtClean="0"/>
              <a:t>Various</a:t>
            </a:r>
            <a:r>
              <a:rPr lang="es-MX" sz="2800" dirty="0" smtClean="0"/>
              <a:t> </a:t>
            </a:r>
            <a:r>
              <a:rPr lang="es-MX" sz="2800" dirty="0" err="1" smtClean="0"/>
              <a:t>info</a:t>
            </a:r>
            <a:r>
              <a:rPr lang="es-MX" sz="2800" dirty="0" smtClean="0"/>
              <a:t> (el que tiene la letra i), y se seleccionó la opción </a:t>
            </a:r>
          </a:p>
          <a:p>
            <a:r>
              <a:rPr lang="es-MX" sz="2800" dirty="0" err="1" smtClean="0"/>
              <a:t>Loaded</a:t>
            </a:r>
            <a:r>
              <a:rPr lang="es-MX" sz="2800" dirty="0" smtClean="0"/>
              <a:t> </a:t>
            </a:r>
            <a:r>
              <a:rPr lang="es-MX" sz="2800" dirty="0" err="1" smtClean="0"/>
              <a:t>libraries</a:t>
            </a:r>
            <a:r>
              <a:rPr lang="es-MX" sz="2800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04" y="6093629"/>
            <a:ext cx="5113099" cy="5928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79" y="2297274"/>
            <a:ext cx="2212848" cy="8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323" y="-351693"/>
            <a:ext cx="10515600" cy="1325563"/>
          </a:xfrm>
        </p:spPr>
        <p:txBody>
          <a:bodyPr/>
          <a:lstStyle/>
          <a:p>
            <a:r>
              <a:rPr lang="es-MX" dirty="0" smtClean="0"/>
              <a:t>1.3.2 Depuración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2323" y="516671"/>
            <a:ext cx="110552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Véase el documento anexo a esta presentación depuracion.docx para </a:t>
            </a:r>
          </a:p>
          <a:p>
            <a:r>
              <a:rPr lang="es-MX" sz="2800" dirty="0" smtClean="0"/>
              <a:t>una descripción del uso de los comandos básicos del programa GDB para </a:t>
            </a:r>
          </a:p>
          <a:p>
            <a:r>
              <a:rPr lang="es-MX" sz="2800" dirty="0" smtClean="0"/>
              <a:t>hacer depuración desde la línea de comandos de un sistema operativo </a:t>
            </a:r>
          </a:p>
          <a:p>
            <a:r>
              <a:rPr lang="es-MX" sz="2800" dirty="0" smtClean="0"/>
              <a:t>GNU-Linux. Por otra parte, en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se muestra a continuación</a:t>
            </a:r>
          </a:p>
          <a:p>
            <a:r>
              <a:rPr lang="es-MX" sz="2800" dirty="0" smtClean="0"/>
              <a:t>una sesión de depuración para el programa:</a:t>
            </a:r>
            <a:endParaRPr lang="es-MX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53" y="2763440"/>
            <a:ext cx="5094410" cy="38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jemplo 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13" y="178410"/>
            <a:ext cx="8598170" cy="65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8" y="-303090"/>
            <a:ext cx="10515600" cy="1325563"/>
          </a:xfrm>
        </p:spPr>
        <p:txBody>
          <a:bodyPr/>
          <a:lstStyle/>
          <a:p>
            <a:r>
              <a:rPr lang="es-MX" dirty="0" smtClean="0"/>
              <a:t>Target </a:t>
            </a:r>
            <a:r>
              <a:rPr lang="es-MX" dirty="0" err="1" smtClean="0"/>
              <a:t>Debug</a:t>
            </a:r>
            <a:r>
              <a:rPr lang="es-MX" dirty="0" smtClean="0"/>
              <a:t> y punto de ruptura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968493" y="545419"/>
            <a:ext cx="10008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Se selecciona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 y se coloca un punto de ruptura en la </a:t>
            </a:r>
          </a:p>
          <a:p>
            <a:r>
              <a:rPr lang="es-MX" sz="2800" dirty="0" smtClean="0"/>
              <a:t>línea de código </a:t>
            </a:r>
            <a:r>
              <a:rPr lang="es-MX" sz="2800" dirty="0" err="1" smtClean="0"/>
              <a:t>ary</a:t>
            </a:r>
            <a:r>
              <a:rPr lang="es-MX" sz="2800" dirty="0" smtClean="0"/>
              <a:t>[i] = i, como se muestra en la siguiente figura: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402" y="4632666"/>
            <a:ext cx="1752600" cy="1971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83" y="1499526"/>
            <a:ext cx="6436702" cy="48158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17575" y="1524123"/>
            <a:ext cx="42102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Dado que el arreglo que se </a:t>
            </a:r>
          </a:p>
          <a:p>
            <a:r>
              <a:rPr lang="es-MX" sz="2800" dirty="0" smtClean="0"/>
              <a:t>pasa como argumento al  </a:t>
            </a:r>
          </a:p>
          <a:p>
            <a:r>
              <a:rPr lang="es-MX" sz="2800" dirty="0" smtClean="0"/>
              <a:t>llamar a la función </a:t>
            </a:r>
          </a:p>
          <a:p>
            <a:r>
              <a:rPr lang="es-MX" sz="2800" dirty="0" err="1" smtClean="0"/>
              <a:t>index_to_the_moon</a:t>
            </a:r>
            <a:r>
              <a:rPr lang="es-MX" sz="2800" dirty="0" smtClean="0"/>
              <a:t> es de </a:t>
            </a:r>
          </a:p>
          <a:p>
            <a:r>
              <a:rPr lang="es-MX" sz="2800" dirty="0" smtClean="0"/>
              <a:t>tamaño 100, se usó un </a:t>
            </a:r>
          </a:p>
          <a:p>
            <a:r>
              <a:rPr lang="es-MX" sz="2800" dirty="0" err="1" smtClean="0"/>
              <a:t>breakpoint</a:t>
            </a:r>
            <a:r>
              <a:rPr lang="es-MX" sz="2800" dirty="0" smtClean="0"/>
              <a:t> condicional con </a:t>
            </a:r>
          </a:p>
          <a:p>
            <a:r>
              <a:rPr lang="es-MX" sz="2800" dirty="0" smtClean="0"/>
              <a:t>expresión i  &gt;  99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35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285506"/>
            <a:ext cx="10515600" cy="1325563"/>
          </a:xfrm>
        </p:spPr>
        <p:txBody>
          <a:bodyPr/>
          <a:lstStyle/>
          <a:p>
            <a:r>
              <a:rPr lang="es-MX" dirty="0" smtClean="0"/>
              <a:t>Se ejecuta el programa usando GDB 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386862" y="516837"/>
            <a:ext cx="1099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programa se ejecuta en el depurador dando clic en el botón de </a:t>
            </a:r>
            <a:r>
              <a:rPr lang="es-MX" sz="2800" dirty="0" err="1" smtClean="0"/>
              <a:t>play</a:t>
            </a:r>
            <a:r>
              <a:rPr lang="es-MX" sz="2800" dirty="0" smtClean="0"/>
              <a:t> rojo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96" y="1040058"/>
            <a:ext cx="5470812" cy="6656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6862" y="1842400"/>
            <a:ext cx="124713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arreglo </a:t>
            </a:r>
            <a:r>
              <a:rPr lang="es-MX" sz="2800" dirty="0" err="1" smtClean="0"/>
              <a:t>intary</a:t>
            </a:r>
            <a:r>
              <a:rPr lang="es-MX" sz="2800" dirty="0" smtClean="0"/>
              <a:t> es de tamaño 100, y en la función </a:t>
            </a:r>
            <a:r>
              <a:rPr lang="es-MX" sz="2800" dirty="0" err="1" smtClean="0"/>
              <a:t>index_to_moon</a:t>
            </a:r>
            <a:r>
              <a:rPr lang="es-MX" sz="2800" dirty="0" smtClean="0"/>
              <a:t> se </a:t>
            </a:r>
          </a:p>
          <a:p>
            <a:r>
              <a:rPr lang="es-MX" sz="2800" dirty="0" smtClean="0"/>
              <a:t>colocó un </a:t>
            </a:r>
            <a:r>
              <a:rPr lang="es-MX" sz="2800" dirty="0" err="1" smtClean="0"/>
              <a:t>breakpoint</a:t>
            </a:r>
            <a:r>
              <a:rPr lang="es-MX" sz="2800" dirty="0" smtClean="0"/>
              <a:t> condicional con expresión i &gt; 99, si el programa se </a:t>
            </a:r>
            <a:r>
              <a:rPr lang="es-MX" sz="2800" dirty="0" err="1" smtClean="0"/>
              <a:t>detie</a:t>
            </a:r>
            <a:r>
              <a:rPr lang="es-MX" sz="2800" dirty="0" smtClean="0"/>
              <a:t>-</a:t>
            </a:r>
          </a:p>
          <a:p>
            <a:r>
              <a:rPr lang="es-MX" sz="2800" dirty="0" err="1" smtClean="0"/>
              <a:t>ne</a:t>
            </a:r>
            <a:r>
              <a:rPr lang="es-MX" sz="2800" dirty="0" smtClean="0"/>
              <a:t> en ese punto de ruptura, significa que en la función se está tratando de </a:t>
            </a:r>
          </a:p>
          <a:p>
            <a:r>
              <a:rPr lang="es-MX" sz="2800" dirty="0" smtClean="0"/>
              <a:t>acceder a una localidad de </a:t>
            </a:r>
            <a:r>
              <a:rPr lang="es-MX" sz="2800" dirty="0" err="1" smtClean="0"/>
              <a:t>memoría</a:t>
            </a:r>
            <a:r>
              <a:rPr lang="es-MX" sz="2800" dirty="0" smtClean="0"/>
              <a:t> que ya no pertenece al arreglo que se </a:t>
            </a:r>
          </a:p>
          <a:p>
            <a:r>
              <a:rPr lang="es-MX" sz="2800" dirty="0" smtClean="0"/>
              <a:t>pasó como argumento. </a:t>
            </a:r>
            <a:r>
              <a:rPr lang="es-MX" sz="2800" dirty="0"/>
              <a:t>Después de eso, se detiene la ejecución del programa </a:t>
            </a:r>
            <a:endParaRPr lang="es-MX" sz="2800" dirty="0" smtClean="0"/>
          </a:p>
          <a:p>
            <a:r>
              <a:rPr lang="es-MX" sz="2800" dirty="0" smtClean="0"/>
              <a:t>(</a:t>
            </a:r>
            <a:r>
              <a:rPr lang="es-MX" sz="2800" dirty="0"/>
              <a:t>clic en el botón que tiene la equis blanca con fondo rojo</a:t>
            </a:r>
            <a:r>
              <a:rPr lang="es-MX" sz="2800" dirty="0" smtClean="0"/>
              <a:t>).                                             . </a:t>
            </a:r>
            <a:endParaRPr lang="es-MX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62" y="4522645"/>
            <a:ext cx="5520115" cy="6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89" y="229699"/>
            <a:ext cx="8499528" cy="62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73723" y="492369"/>
            <a:ext cx="109405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Entonces el problema es uno de los dos </a:t>
            </a:r>
            <a:r>
              <a:rPr lang="es-MX" sz="2800" dirty="0" smtClean="0"/>
              <a:t>siguientes: el </a:t>
            </a:r>
            <a:r>
              <a:rPr lang="es-MX" sz="2800" dirty="0"/>
              <a:t>arreglo debió ser </a:t>
            </a:r>
            <a:endParaRPr lang="es-MX" sz="2800" dirty="0" smtClean="0"/>
          </a:p>
          <a:p>
            <a:r>
              <a:rPr lang="es-MX" sz="2800" dirty="0" smtClean="0"/>
              <a:t>de </a:t>
            </a:r>
            <a:r>
              <a:rPr lang="es-MX" sz="2800" dirty="0"/>
              <a:t>un tamaño más grande, o en la función </a:t>
            </a:r>
            <a:r>
              <a:rPr lang="es-MX" sz="2800" dirty="0" smtClean="0"/>
              <a:t>no </a:t>
            </a:r>
            <a:r>
              <a:rPr lang="es-MX" sz="2800" dirty="0"/>
              <a:t>se debe </a:t>
            </a:r>
            <a:r>
              <a:rPr lang="es-MX" sz="2800" dirty="0" smtClean="0"/>
              <a:t>acceder </a:t>
            </a:r>
            <a:r>
              <a:rPr lang="es-MX" sz="2800" dirty="0"/>
              <a:t>a ese </a:t>
            </a:r>
            <a:endParaRPr lang="es-MX" sz="2800" dirty="0" smtClean="0"/>
          </a:p>
          <a:p>
            <a:r>
              <a:rPr lang="es-MX" sz="2800" dirty="0" smtClean="0"/>
              <a:t>índice </a:t>
            </a:r>
            <a:r>
              <a:rPr lang="es-MX" sz="2800" dirty="0"/>
              <a:t>tan elevado. En el segundo caso, la solución consiste en </a:t>
            </a:r>
            <a:r>
              <a:rPr lang="es-MX" sz="2800" dirty="0" smtClean="0"/>
              <a:t>asegurarse </a:t>
            </a:r>
          </a:p>
          <a:p>
            <a:r>
              <a:rPr lang="es-MX" sz="2800" dirty="0" smtClean="0"/>
              <a:t>de </a:t>
            </a:r>
            <a:r>
              <a:rPr lang="es-MX" sz="2800" dirty="0"/>
              <a:t>que no se </a:t>
            </a:r>
            <a:r>
              <a:rPr lang="es-MX" sz="2800" dirty="0" smtClean="0"/>
              <a:t>escriba </a:t>
            </a:r>
            <a:r>
              <a:rPr lang="es-MX" sz="2800" dirty="0"/>
              <a:t>en el arreglo con un índice mayor que el </a:t>
            </a:r>
            <a:r>
              <a:rPr lang="es-MX" sz="2800" dirty="0" smtClean="0"/>
              <a:t>tamaño </a:t>
            </a:r>
            <a:r>
              <a:rPr lang="es-MX" sz="2800" dirty="0"/>
              <a:t>del </a:t>
            </a:r>
            <a:endParaRPr lang="es-MX" sz="2800" dirty="0" smtClean="0"/>
          </a:p>
          <a:p>
            <a:r>
              <a:rPr lang="es-MX" sz="2800" dirty="0" smtClean="0"/>
              <a:t>arreglo </a:t>
            </a:r>
            <a:r>
              <a:rPr lang="es-MX" sz="2800" dirty="0"/>
              <a:t>menos 1. Es decir, cambiando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1" y="2739138"/>
            <a:ext cx="5869296" cy="4788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25" y="3741206"/>
            <a:ext cx="5503621" cy="46488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73723" y="3217985"/>
            <a:ext cx="75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por</a:t>
            </a:r>
            <a:endParaRPr lang="es-MX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73723" y="4536831"/>
            <a:ext cx="108455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Después de hacer este cambio se reconstruye el programa, se ejecuta </a:t>
            </a:r>
          </a:p>
          <a:p>
            <a:r>
              <a:rPr lang="es-MX" sz="2800" dirty="0" smtClean="0"/>
              <a:t>nuevamente para comprobar que esta vez el programa no se detiene en </a:t>
            </a:r>
          </a:p>
          <a:p>
            <a:r>
              <a:rPr lang="es-MX" sz="2800" dirty="0" smtClean="0"/>
              <a:t>el punto de ruptura en el que se detuvo antes. En la siguiente diapositiva </a:t>
            </a:r>
          </a:p>
          <a:p>
            <a:r>
              <a:rPr lang="es-MX" sz="2800" dirty="0" smtClean="0"/>
              <a:t>se muestra una ejecución en el </a:t>
            </a:r>
            <a:r>
              <a:rPr lang="es-MX" sz="2800" dirty="0" err="1" smtClean="0"/>
              <a:t>debugger</a:t>
            </a:r>
            <a:r>
              <a:rPr lang="es-MX" sz="2800" dirty="0" smtClean="0"/>
              <a:t> después cambio indicado.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086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93" y="196727"/>
            <a:ext cx="8538619" cy="64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8215" y="720969"/>
            <a:ext cx="10462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programa se detiene hasta el segundo punto de ruptura, esto </a:t>
            </a:r>
          </a:p>
          <a:p>
            <a:r>
              <a:rPr lang="es-MX" sz="2800" dirty="0" smtClean="0"/>
              <a:t>significa que el error que tenía el programa ha sido corregido.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1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1.4 Operadores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828800"/>
            <a:ext cx="10376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Los operadores son caracteres que se utilizan en el lenguaje C para </a:t>
            </a:r>
          </a:p>
          <a:p>
            <a:r>
              <a:rPr lang="es-MX" sz="2800" dirty="0" smtClean="0"/>
              <a:t>indicar que se deben realizar distintos tipos de operaciones con el </a:t>
            </a:r>
          </a:p>
          <a:p>
            <a:r>
              <a:rPr lang="es-MX" sz="2800" dirty="0" smtClean="0"/>
              <a:t>operando o los </a:t>
            </a:r>
            <a:r>
              <a:rPr lang="es-MX" sz="2800" dirty="0" err="1" smtClean="0"/>
              <a:t>operandos</a:t>
            </a:r>
            <a:r>
              <a:rPr lang="es-MX" sz="2800" dirty="0" smtClean="0"/>
              <a:t> que se requieren para realizar la operación </a:t>
            </a:r>
          </a:p>
          <a:p>
            <a:r>
              <a:rPr lang="es-MX" sz="2800" dirty="0" smtClean="0"/>
              <a:t>indicada por el </a:t>
            </a:r>
            <a:r>
              <a:rPr lang="es-MX" sz="2800" dirty="0" err="1" smtClean="0"/>
              <a:t>caracter</a:t>
            </a:r>
            <a:r>
              <a:rPr lang="es-MX" sz="2800" dirty="0" smtClean="0"/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19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11" y="881062"/>
            <a:ext cx="7754609" cy="58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7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95" y="908172"/>
            <a:ext cx="7716350" cy="58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10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89" y="365125"/>
            <a:ext cx="8324392" cy="62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datos, modificadores de tipo y 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0" y="1690688"/>
            <a:ext cx="10701299" cy="47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322" y="365125"/>
            <a:ext cx="8435398" cy="62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unarios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27" y="873003"/>
            <a:ext cx="7839943" cy="58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65125"/>
            <a:ext cx="826708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Lo que C considera verdadero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94" y="903410"/>
            <a:ext cx="7811011" cy="57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6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de comparación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59" y="898647"/>
            <a:ext cx="7789619" cy="58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83" y="890587"/>
            <a:ext cx="7772034" cy="57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 garantiza acerca de 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08" y="927222"/>
            <a:ext cx="7655184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¡Advertencia!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10" y="927222"/>
            <a:ext cx="7644179" cy="56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 nivel de bits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17" y="881062"/>
            <a:ext cx="7741627" cy="5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Ejemplo 13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18" y="895350"/>
            <a:ext cx="7696933" cy="57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380"/>
          <a:stretch/>
        </p:blipFill>
        <p:spPr>
          <a:xfrm>
            <a:off x="838200" y="970086"/>
            <a:ext cx="10397354" cy="1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900112"/>
            <a:ext cx="7901354" cy="58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Advertencia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59" y="909637"/>
            <a:ext cx="7851452" cy="58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Otros operadores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91" y="904875"/>
            <a:ext cx="7748418" cy="57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</a:t>
            </a:r>
            <a:r>
              <a:rPr lang="es-MX" dirty="0" err="1" smtClean="0"/>
              <a:t>sizeof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Ejemplo 14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36" y="580292"/>
            <a:ext cx="8068584" cy="60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expresión condicional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72" y="992800"/>
            <a:ext cx="7548565" cy="56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Precedencia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52" y="927221"/>
            <a:ext cx="7738696" cy="57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err="1" smtClean="0"/>
              <a:t>Asociatividad</a:t>
            </a:r>
            <a:r>
              <a:rPr lang="es-MX" dirty="0" smtClean="0"/>
              <a:t>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88" y="935281"/>
            <a:ext cx="7704992" cy="57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Tabla de precedencia/</a:t>
            </a:r>
            <a:r>
              <a:rPr lang="es-MX" dirty="0" err="1" smtClean="0"/>
              <a:t>asociatividad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16" y="871537"/>
            <a:ext cx="7776430" cy="57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Repaso</a:t>
            </a:r>
            <a:br>
              <a:rPr lang="es-MX" dirty="0" smtClean="0"/>
            </a:br>
            <a:r>
              <a:rPr lang="es-MX" dirty="0" smtClean="0"/>
              <a:t>Ejemplo 15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2" y="228600"/>
            <a:ext cx="8539491" cy="6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0" y="-162414"/>
            <a:ext cx="10515600" cy="1325563"/>
          </a:xfrm>
        </p:spPr>
        <p:txBody>
          <a:bodyPr/>
          <a:lstStyle/>
          <a:p>
            <a:r>
              <a:rPr lang="es-MX" dirty="0" smtClean="0"/>
              <a:t>1.5 Expresiones simples y complejas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03030" y="793872"/>
            <a:ext cx="112417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Las expresiones (</a:t>
            </a:r>
            <a:r>
              <a:rPr lang="es-MX" sz="2800" dirty="0" err="1" smtClean="0"/>
              <a:t>Joyanes</a:t>
            </a:r>
            <a:r>
              <a:rPr lang="es-MX" sz="2800" dirty="0" smtClean="0"/>
              <a:t> Aguilar Luis) son combinaciones de constantes, </a:t>
            </a:r>
          </a:p>
          <a:p>
            <a:r>
              <a:rPr lang="es-MX" sz="2800" dirty="0" smtClean="0"/>
              <a:t>variables, símbolos de operación, paréntesis y nombres de funciones </a:t>
            </a:r>
          </a:p>
          <a:p>
            <a:r>
              <a:rPr lang="es-MX" sz="2800" dirty="0" smtClean="0"/>
              <a:t>especiales.</a:t>
            </a:r>
          </a:p>
          <a:p>
            <a:r>
              <a:rPr lang="es-MX" sz="2800" dirty="0" smtClean="0"/>
              <a:t>En la bibliografía del curso no aparecen los términos ‘expresiones simples’ </a:t>
            </a:r>
          </a:p>
          <a:p>
            <a:r>
              <a:rPr lang="es-MX" sz="2800" dirty="0" smtClean="0"/>
              <a:t>y ‘expresiones complejas’. Tales términos solo me ha sido posible encontrar-</a:t>
            </a:r>
          </a:p>
          <a:p>
            <a:r>
              <a:rPr lang="es-MX" sz="2800" dirty="0" smtClean="0"/>
              <a:t>los en dos páginas web:</a:t>
            </a:r>
          </a:p>
          <a:p>
            <a:r>
              <a:rPr lang="es-MX" sz="2000" dirty="0">
                <a:hlinkClick r:id="rId2"/>
              </a:rPr>
              <a:t>https://newsandstory.com/story/s7mszmn/Expressions-and-its-uses-in-C-program-module-11-</a:t>
            </a:r>
            <a:r>
              <a:rPr lang="es-MX" sz="2000" dirty="0" smtClean="0">
                <a:hlinkClick r:id="rId2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sequence</a:t>
            </a:r>
            <a:r>
              <a:rPr lang="es-MX" sz="2000" dirty="0" smtClean="0"/>
              <a:t> of </a:t>
            </a:r>
            <a:r>
              <a:rPr lang="es-MX" sz="2000" dirty="0" err="1" smtClean="0"/>
              <a:t>operators</a:t>
            </a:r>
            <a:r>
              <a:rPr lang="es-MX" sz="2000" dirty="0" smtClean="0"/>
              <a:t> and </a:t>
            </a:r>
            <a:r>
              <a:rPr lang="es-MX" sz="2000" dirty="0" err="1" smtClean="0"/>
              <a:t>operands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reduces to a single </a:t>
            </a:r>
            <a:r>
              <a:rPr lang="es-MX" sz="2000" dirty="0" err="1" smtClean="0"/>
              <a:t>value</a:t>
            </a:r>
            <a:r>
              <a:rPr lang="es-MX" sz="2000" dirty="0" smtClean="0"/>
              <a:t>. </a:t>
            </a:r>
            <a:r>
              <a:rPr lang="es-MX" sz="2000" dirty="0" err="1" smtClean="0"/>
              <a:t>Expressions</a:t>
            </a:r>
            <a:r>
              <a:rPr lang="es-MX" sz="2000" dirty="0" smtClean="0"/>
              <a:t> can be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. A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syntactical</a:t>
            </a:r>
            <a:r>
              <a:rPr lang="es-MX" sz="2000" dirty="0" smtClean="0"/>
              <a:t> </a:t>
            </a:r>
            <a:r>
              <a:rPr lang="es-MX" sz="2000" dirty="0" err="1" smtClean="0"/>
              <a:t>token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requires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action</a:t>
            </a:r>
            <a:r>
              <a:rPr lang="es-MX" sz="2000" dirty="0" smtClean="0"/>
              <a:t> be </a:t>
            </a:r>
            <a:r>
              <a:rPr lang="es-MX" sz="2000" dirty="0" err="1" smtClean="0"/>
              <a:t>taken</a:t>
            </a:r>
            <a:r>
              <a:rPr lang="es-MX" sz="2000" dirty="0" smtClean="0"/>
              <a:t>. 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operand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</a:p>
          <a:p>
            <a:r>
              <a:rPr lang="es-MX" sz="2000" dirty="0" err="1" smtClean="0"/>
              <a:t>object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/>
              <a:t> 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opertion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performed</a:t>
            </a:r>
            <a:r>
              <a:rPr lang="es-MX" sz="2000" dirty="0" smtClean="0"/>
              <a:t>. </a:t>
            </a:r>
            <a:r>
              <a:rPr lang="es-MX" sz="2000" dirty="0" smtClean="0"/>
              <a:t>A simple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Eg</a:t>
            </a:r>
            <a:r>
              <a:rPr lang="es-MX" sz="2000" dirty="0" smtClean="0"/>
              <a:t>. 2+3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whose</a:t>
            </a:r>
            <a:r>
              <a:rPr lang="es-MX" sz="2000" dirty="0" smtClean="0"/>
              <a:t> </a:t>
            </a:r>
            <a:r>
              <a:rPr lang="es-MX" sz="2000" dirty="0" err="1" smtClean="0"/>
              <a:t>value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5.”</a:t>
            </a:r>
          </a:p>
          <a:p>
            <a:r>
              <a:rPr lang="es-MX" sz="2000" dirty="0">
                <a:hlinkClick r:id="rId3"/>
              </a:rPr>
              <a:t>https://quizlet.com/188164793/computer-science-chapter-3-flash-cards</a:t>
            </a:r>
            <a:r>
              <a:rPr lang="es-MX" sz="2000" dirty="0" smtClean="0">
                <a:hlinkClick r:id="rId3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“Simple </a:t>
            </a:r>
            <a:r>
              <a:rPr lang="es-MX" sz="2000" dirty="0" err="1"/>
              <a:t>E</a:t>
            </a:r>
            <a:r>
              <a:rPr lang="es-MX" sz="2000" dirty="0" err="1" smtClean="0"/>
              <a:t>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smtClean="0"/>
              <a:t>more tan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”</a:t>
            </a:r>
            <a:endParaRPr lang="es-MX" sz="20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312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/>
              <a:t>Modificadores de </a:t>
            </a:r>
            <a:r>
              <a:rPr lang="es-MX" dirty="0" smtClean="0"/>
              <a:t>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8774"/>
          <a:stretch/>
        </p:blipFill>
        <p:spPr>
          <a:xfrm>
            <a:off x="892236" y="998659"/>
            <a:ext cx="10407528" cy="3397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-338" t="73055" r="338" b="-307"/>
          <a:stretch/>
        </p:blipFill>
        <p:spPr>
          <a:xfrm>
            <a:off x="1040057" y="4638674"/>
            <a:ext cx="10407528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Bonet </a:t>
            </a:r>
            <a:r>
              <a:rPr lang="es-MX" dirty="0"/>
              <a:t>Esteban, E. V., Lenguaje </a:t>
            </a:r>
            <a:r>
              <a:rPr lang="es-MX" dirty="0" smtClean="0"/>
              <a:t>C,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informatica.uv.es/estguia/ATD/apuntes/laboratorio/Lenguaje-C.pdf</a:t>
            </a:r>
            <a:r>
              <a:rPr lang="es-MX" dirty="0" smtClean="0"/>
              <a:t>, (consultado: Febrero de 2021).</a:t>
            </a:r>
          </a:p>
          <a:p>
            <a:r>
              <a:rPr lang="es-MX" dirty="0" err="1"/>
              <a:t>Cheltenham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Training, C </a:t>
            </a:r>
            <a:r>
              <a:rPr lang="es-MX" dirty="0" err="1"/>
              <a:t>Programming</a:t>
            </a:r>
            <a:r>
              <a:rPr lang="es-MX" dirty="0"/>
              <a:t>, 1998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Joyanes</a:t>
            </a:r>
            <a:r>
              <a:rPr lang="es-MX" dirty="0" smtClean="0"/>
              <a:t> Aguilar Luis, Fundamentos de Programación, Algoritmos, Estructura de datos y Objetos, Ed. Mc Graw Hill</a:t>
            </a:r>
          </a:p>
          <a:p>
            <a:r>
              <a:rPr lang="es-MX" dirty="0" err="1" smtClean="0"/>
              <a:t>Zirkhov</a:t>
            </a:r>
            <a:r>
              <a:rPr lang="es-MX" dirty="0" smtClean="0"/>
              <a:t>, Igor, 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, C, </a:t>
            </a:r>
            <a:r>
              <a:rPr lang="es-MX" dirty="0" err="1" smtClean="0"/>
              <a:t>Assembly</a:t>
            </a:r>
            <a:r>
              <a:rPr lang="es-MX" dirty="0" smtClean="0"/>
              <a:t>, and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Execution</a:t>
            </a:r>
            <a:r>
              <a:rPr lang="es-MX" dirty="0" smtClean="0"/>
              <a:t>, </a:t>
            </a:r>
            <a:r>
              <a:rPr lang="es-MX" dirty="0" err="1" smtClean="0"/>
              <a:t>Apress</a:t>
            </a:r>
            <a:r>
              <a:rPr lang="es-MX" dirty="0" smtClean="0"/>
              <a:t>, 2017.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5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9" y="1085117"/>
            <a:ext cx="11323721" cy="11129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7" y="2198077"/>
            <a:ext cx="9043213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6" y="1124315"/>
            <a:ext cx="11236687" cy="14254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7066"/>
          <a:stretch/>
        </p:blipFill>
        <p:spPr>
          <a:xfrm>
            <a:off x="1232095" y="2549769"/>
            <a:ext cx="9727807" cy="1352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6" y="3902686"/>
            <a:ext cx="11150066" cy="27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1133</Words>
  <Application>Microsoft Office PowerPoint</Application>
  <PresentationFormat>Panorámica</PresentationFormat>
  <Paragraphs>148</Paragraphs>
  <Slides>70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Tema de Office</vt:lpstr>
      <vt:lpstr>Práctica guiada 01 Introducción a la programación</vt:lpstr>
      <vt:lpstr>Un programa “Hola Mundo”</vt:lpstr>
      <vt:lpstr>1.2 Uso de variables y constantes 1.2.1 Nombres de variables</vt:lpstr>
      <vt:lpstr>Ejemplo 2</vt:lpstr>
      <vt:lpstr>Tipos de datos, modificadores de tipo y modificadores de acceso</vt:lpstr>
      <vt:lpstr>Tipos de datos</vt:lpstr>
      <vt:lpstr>Modificadores de tipo</vt:lpstr>
      <vt:lpstr>Modificadores de tipo</vt:lpstr>
      <vt:lpstr>Modificadores de acceso</vt:lpstr>
      <vt:lpstr>Modificadores de acceso</vt:lpstr>
      <vt:lpstr>1.2.2 Variables numéricas</vt:lpstr>
      <vt:lpstr>Tipos de datos enteros</vt:lpstr>
      <vt:lpstr>Ejemplo 3</vt:lpstr>
      <vt:lpstr>Ejemplo 4</vt:lpstr>
      <vt:lpstr>Ejemplo 5</vt:lpstr>
      <vt:lpstr>Tipos de datos reales</vt:lpstr>
      <vt:lpstr>Ejemplo 6</vt:lpstr>
      <vt:lpstr>1.2.3 Variables globales Declaración de variables y alcance</vt:lpstr>
      <vt:lpstr>Programa de ejemplo que muestra declaraciones de variables</vt:lpstr>
      <vt:lpstr>Presentación de PowerPoint</vt:lpstr>
      <vt:lpstr>1.2.4 Variables locales estáticas Especificadores de almacenamiento de los tipos  de datos</vt:lpstr>
      <vt:lpstr>Especificadores de almacenamiento</vt:lpstr>
      <vt:lpstr>Especificadores de almacenamiento</vt:lpstr>
      <vt:lpstr>Especificadores de almacenamiento</vt:lpstr>
      <vt:lpstr>1.2.5 Definición de constantes</vt:lpstr>
      <vt:lpstr>Constantes</vt:lpstr>
      <vt:lpstr>Constantes</vt:lpstr>
      <vt:lpstr>Constantes</vt:lpstr>
      <vt:lpstr>Constantes</vt:lpstr>
      <vt:lpstr>Constantes</vt:lpstr>
      <vt:lpstr>Ejemplo 7</vt:lpstr>
      <vt:lpstr>Ejemplo 8</vt:lpstr>
      <vt:lpstr>Constantes simbólicas</vt:lpstr>
      <vt:lpstr>Ejemplo 9</vt:lpstr>
      <vt:lpstr>Ejercicios</vt:lpstr>
      <vt:lpstr>1.3 Creación de código fuente, objeto y ejecutable</vt:lpstr>
      <vt:lpstr>Presentación de PowerPoint</vt:lpstr>
      <vt:lpstr>Programa en ejecución</vt:lpstr>
      <vt:lpstr>1.3.2 Depuración</vt:lpstr>
      <vt:lpstr>Target Debug y punto de ruptura</vt:lpstr>
      <vt:lpstr>Se ejecuta el programa usando GDB </vt:lpstr>
      <vt:lpstr>Presentación de PowerPoint</vt:lpstr>
      <vt:lpstr>Presentación de PowerPoint</vt:lpstr>
      <vt:lpstr>Presentación de PowerPoint</vt:lpstr>
      <vt:lpstr>Presentación de PowerPoint</vt:lpstr>
      <vt:lpstr>1.4 Operadores</vt:lpstr>
      <vt:lpstr>Operadores</vt:lpstr>
      <vt:lpstr>Operadores aritméticos</vt:lpstr>
      <vt:lpstr>Ejemplo 10</vt:lpstr>
      <vt:lpstr>Ejemplo 11</vt:lpstr>
      <vt:lpstr>Operadores unarios</vt:lpstr>
      <vt:lpstr>Ejemplo 12</vt:lpstr>
      <vt:lpstr>Lo que C considera verdadero</vt:lpstr>
      <vt:lpstr>Operadores de comparación</vt:lpstr>
      <vt:lpstr>Operadores lógicos</vt:lpstr>
      <vt:lpstr>C garantiza acerca de operadores lógicos</vt:lpstr>
      <vt:lpstr>¡Advertencia!</vt:lpstr>
      <vt:lpstr>Operadores a nivel de bits</vt:lpstr>
      <vt:lpstr>Ejemplo 13</vt:lpstr>
      <vt:lpstr>Operador de asignación</vt:lpstr>
      <vt:lpstr>Advertencia</vt:lpstr>
      <vt:lpstr>Otros operadores de asignación</vt:lpstr>
      <vt:lpstr>Operador sizeof Ejemplo 14</vt:lpstr>
      <vt:lpstr>Operador de expresión condicional</vt:lpstr>
      <vt:lpstr>Precedencia de operadores</vt:lpstr>
      <vt:lpstr>Asociatividad de operadores</vt:lpstr>
      <vt:lpstr>Tabla de precedencia/asociatividad</vt:lpstr>
      <vt:lpstr>Repaso Ejemplo 15</vt:lpstr>
      <vt:lpstr>1.5 Expresiones simples y complejas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guiada 01 Introducción a la programación</dc:title>
  <dc:creator>Moshkodo Moshkodoi</dc:creator>
  <cp:lastModifiedBy>Moshkodo Moshkodoi</cp:lastModifiedBy>
  <cp:revision>104</cp:revision>
  <dcterms:created xsi:type="dcterms:W3CDTF">2021-03-01T02:16:41Z</dcterms:created>
  <dcterms:modified xsi:type="dcterms:W3CDTF">2021-03-30T20:18:15Z</dcterms:modified>
</cp:coreProperties>
</file>