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5"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8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9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9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98"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2"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4"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05"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10"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12"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13"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14"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15"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16"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17"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780000"/>
            <a:ext cx="10079640" cy="1889640"/>
          </a:xfrm>
          <a:prstGeom prst="rect">
            <a:avLst/>
          </a:prstGeom>
          <a:pattFill prst="lgGrid">
            <a:fgClr>
              <a:srgbClr val="3465a4"/>
            </a:fgClr>
            <a:bgClr>
              <a:srgbClr val="009eda"/>
            </a:bgClr>
          </a:pattFill>
          <a:ln w="18000">
            <a:noFill/>
          </a:ln>
          <a:effectLst>
            <a:outerShdw dir="16200000" dist="18000">
              <a:srgbClr val="f49100"/>
            </a:outerShdw>
          </a:effectLst>
        </p:spPr>
        <p:style>
          <a:lnRef idx="0"/>
          <a:fillRef idx="0"/>
          <a:effectRef idx="0"/>
          <a:fontRef idx="minor"/>
        </p:style>
      </p:sp>
      <p:sp>
        <p:nvSpPr>
          <p:cNvPr id="1" name="PlaceHolder 2"/>
          <p:cNvSpPr>
            <a:spLocks noGrp="1"/>
          </p:cNvSpPr>
          <p:nvPr>
            <p:ph type="title"/>
          </p:nvPr>
        </p:nvSpPr>
        <p:spPr>
          <a:xfrm>
            <a:off x="540000" y="270000"/>
            <a:ext cx="8999640" cy="989640"/>
          </a:xfrm>
          <a:prstGeom prst="rect">
            <a:avLst/>
          </a:prstGeom>
        </p:spPr>
        <p:txBody>
          <a:bodyPr lIns="0" rIns="0" tIns="0" bIns="0" anchor="ctr">
            <a:normAutofit/>
          </a:bodyPr>
          <a:p>
            <a:r>
              <a:rPr b="0" lang="es-MX" sz="1800" spc="-1" strike="noStrike">
                <a:latin typeface="Arial"/>
              </a:rPr>
              <a:t>Pulse para editar el formato del texto de título</a:t>
            </a:r>
            <a:endParaRPr b="0" lang="es-MX" sz="1800" spc="-1" strike="noStrike">
              <a:latin typeface="Arial"/>
            </a:endParaRPr>
          </a:p>
        </p:txBody>
      </p:sp>
      <p:sp>
        <p:nvSpPr>
          <p:cNvPr id="2"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CustomShape 1"/>
          <p:cNvSpPr/>
          <p:nvPr/>
        </p:nvSpPr>
        <p:spPr>
          <a:xfrm flipV="1">
            <a:off x="0" y="-720"/>
            <a:ext cx="10079640" cy="107964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40" name="PlaceHolder 2"/>
          <p:cNvSpPr>
            <a:spLocks noGrp="1"/>
          </p:cNvSpPr>
          <p:nvPr>
            <p:ph type="title"/>
          </p:nvPr>
        </p:nvSpPr>
        <p:spPr>
          <a:xfrm>
            <a:off x="540000" y="270000"/>
            <a:ext cx="8999640" cy="989640"/>
          </a:xfrm>
          <a:prstGeom prst="rect">
            <a:avLst/>
          </a:prstGeom>
        </p:spPr>
        <p:txBody>
          <a:bodyPr lIns="0" rIns="0" tIns="0" bIns="0" anchor="ctr">
            <a:normAutofit/>
          </a:bodyPr>
          <a:p>
            <a:r>
              <a:rPr b="0" lang="es-MX" sz="1800" spc="-1" strike="noStrike">
                <a:latin typeface="Arial"/>
              </a:rPr>
              <a:t>Pulse para editar el formato del texto de título</a:t>
            </a:r>
            <a:endParaRPr b="0" lang="es-MX" sz="1800" spc="-1" strike="noStrike">
              <a:latin typeface="Arial"/>
            </a:endParaRPr>
          </a:p>
        </p:txBody>
      </p:sp>
      <p:sp>
        <p:nvSpPr>
          <p:cNvPr id="41" name="PlaceHolder 3"/>
          <p:cNvSpPr>
            <a:spLocks noGrp="1"/>
          </p:cNvSpPr>
          <p:nvPr>
            <p:ph type="body"/>
          </p:nvPr>
        </p:nvSpPr>
        <p:spPr>
          <a:xfrm>
            <a:off x="540000" y="1440000"/>
            <a:ext cx="8999640" cy="404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1800" spc="-1" strike="noStrike">
                <a:latin typeface="Arial"/>
              </a:rPr>
              <a:t>Pulse para editar el formato de texto del esquema</a:t>
            </a:r>
            <a:endParaRPr b="0" lang="es-MX" sz="1800" spc="-1" strike="noStrike">
              <a:latin typeface="Arial"/>
            </a:endParaRPr>
          </a:p>
          <a:p>
            <a:pPr lvl="1" marL="864000" indent="-324000">
              <a:spcBef>
                <a:spcPts val="1134"/>
              </a:spcBef>
              <a:buClr>
                <a:srgbClr val="000000"/>
              </a:buClr>
              <a:buSzPct val="75000"/>
              <a:buFont typeface="Symbol" charset="2"/>
              <a:buChar char=""/>
            </a:pPr>
            <a:r>
              <a:rPr b="0" lang="es-MX" sz="1800" spc="-1" strike="noStrike">
                <a:latin typeface="Arial"/>
              </a:rPr>
              <a:t>Segundo nivel del esquema</a:t>
            </a:r>
            <a:endParaRPr b="0" lang="es-MX" sz="1800" spc="-1" strike="noStrike">
              <a:latin typeface="Arial"/>
            </a:endParaRPr>
          </a:p>
          <a:p>
            <a:pPr lvl="2" marL="1296000" indent="-288000">
              <a:spcBef>
                <a:spcPts val="850"/>
              </a:spcBef>
              <a:buClr>
                <a:srgbClr val="000000"/>
              </a:buClr>
              <a:buSzPct val="45000"/>
              <a:buFont typeface="Wingdings" charset="2"/>
              <a:buChar char=""/>
            </a:pPr>
            <a:r>
              <a:rPr b="0" lang="es-MX" sz="1800" spc="-1" strike="noStrike">
                <a:latin typeface="Arial"/>
              </a:rPr>
              <a:t>Tercer nivel del esquema</a:t>
            </a:r>
            <a:endParaRPr b="0" lang="es-MX" sz="1800" spc="-1" strike="noStrike">
              <a:latin typeface="Arial"/>
            </a:endParaRPr>
          </a:p>
          <a:p>
            <a:pPr lvl="3" marL="1728000" indent="-216000">
              <a:spcBef>
                <a:spcPts val="567"/>
              </a:spcBef>
              <a:buClr>
                <a:srgbClr val="000000"/>
              </a:buClr>
              <a:buSzPct val="75000"/>
              <a:buFont typeface="Symbol" charset="2"/>
              <a:buChar char=""/>
            </a:pPr>
            <a:r>
              <a:rPr b="0" lang="es-MX" sz="1800" spc="-1" strike="noStrike">
                <a:latin typeface="Arial"/>
              </a:rPr>
              <a:t>Cuarto nivel del esquema</a:t>
            </a:r>
            <a:endParaRPr b="0" lang="es-MX" sz="1800" spc="-1" strike="noStrike">
              <a:latin typeface="Arial"/>
            </a:endParaRPr>
          </a:p>
          <a:p>
            <a:pPr lvl="4" marL="2160000" indent="-216000">
              <a:spcBef>
                <a:spcPts val="283"/>
              </a:spcBef>
              <a:buClr>
                <a:srgbClr val="000000"/>
              </a:buClr>
              <a:buSzPct val="45000"/>
              <a:buFont typeface="Wingdings" charset="2"/>
              <a:buChar char=""/>
            </a:pPr>
            <a:r>
              <a:rPr b="0" lang="es-MX" sz="1800" spc="-1" strike="noStrike">
                <a:latin typeface="Arial"/>
              </a:rPr>
              <a:t>Quinto nivel del esquema</a:t>
            </a:r>
            <a:endParaRPr b="0" lang="es-MX" sz="1800" spc="-1" strike="noStrike">
              <a:latin typeface="Arial"/>
            </a:endParaRPr>
          </a:p>
          <a:p>
            <a:pPr lvl="5" marL="2592000" indent="-216000">
              <a:spcBef>
                <a:spcPts val="283"/>
              </a:spcBef>
              <a:buClr>
                <a:srgbClr val="000000"/>
              </a:buClr>
              <a:buSzPct val="45000"/>
              <a:buFont typeface="Wingdings" charset="2"/>
              <a:buChar char=""/>
            </a:pPr>
            <a:r>
              <a:rPr b="0" lang="es-MX" sz="1800" spc="-1" strike="noStrike">
                <a:latin typeface="Arial"/>
              </a:rPr>
              <a:t>Sexto nivel del esquema</a:t>
            </a:r>
            <a:endParaRPr b="0" lang="es-MX" sz="1800" spc="-1" strike="noStrike">
              <a:latin typeface="Arial"/>
            </a:endParaRPr>
          </a:p>
          <a:p>
            <a:pPr lvl="6" marL="3024000" indent="-216000">
              <a:spcBef>
                <a:spcPts val="283"/>
              </a:spcBef>
              <a:buClr>
                <a:srgbClr val="000000"/>
              </a:buClr>
              <a:buSzPct val="45000"/>
              <a:buFont typeface="Wingdings" charset="2"/>
              <a:buChar char=""/>
            </a:pPr>
            <a:r>
              <a:rPr b="0" lang="es-MX" sz="1800" spc="-1" strike="noStrike">
                <a:latin typeface="Arial"/>
              </a:rPr>
              <a:t>Séptimo nivel del esquema</a:t>
            </a:r>
            <a:endParaRPr b="0" lang="es-MX"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flipV="1">
            <a:off x="0" y="-720"/>
            <a:ext cx="10079640" cy="17964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79" name="CustomShape 2"/>
          <p:cNvSpPr/>
          <p:nvPr/>
        </p:nvSpPr>
        <p:spPr>
          <a:xfrm>
            <a:off x="0" y="5580000"/>
            <a:ext cx="10079640" cy="89640"/>
          </a:xfrm>
          <a:prstGeom prst="rect">
            <a:avLst/>
          </a:prstGeom>
          <a:pattFill prst="lgGrid">
            <a:fgClr>
              <a:srgbClr val="3465a4"/>
            </a:fgClr>
            <a:bgClr>
              <a:srgbClr val="009eda"/>
            </a:bgClr>
          </a:pattFill>
          <a:ln w="18000">
            <a:noFill/>
          </a:ln>
          <a:effectLst>
            <a:outerShdw dir="16200000" dist="10800">
              <a:srgbClr val="f49100"/>
            </a:outerShdw>
          </a:effectLst>
        </p:spPr>
        <p:style>
          <a:lnRef idx="0"/>
          <a:fillRef idx="0"/>
          <a:effectRef idx="0"/>
          <a:fontRef idx="minor"/>
        </p:style>
      </p:sp>
      <p:sp>
        <p:nvSpPr>
          <p:cNvPr id="80" name="PlaceHolder 3"/>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81" name="PlaceHolder 4"/>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8" name="CustomShape 1"/>
          <p:cNvSpPr/>
          <p:nvPr/>
        </p:nvSpPr>
        <p:spPr>
          <a:xfrm>
            <a:off x="450000" y="270000"/>
            <a:ext cx="8999640" cy="32396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6000" spc="-1" strike="noStrike">
                <a:solidFill>
                  <a:srgbClr val="04617b"/>
                </a:solidFill>
                <a:latin typeface="Source Sans Pro Light"/>
              </a:rPr>
              <a:t>Unidad 3 Manejo de Funciones y Cadenas</a:t>
            </a:r>
            <a:r>
              <a:rPr b="0" lang="de-AT" sz="6000" spc="-1" strike="noStrike">
                <a:solidFill>
                  <a:srgbClr val="04617b"/>
                </a:solidFill>
                <a:latin typeface="Source Sans Pro Light"/>
              </a:rPr>
              <a:t>	</a:t>
            </a:r>
            <a:endParaRPr b="0" lang="es-MX" sz="6000" spc="-1" strike="noStrike">
              <a:latin typeface="Arial"/>
            </a:endParaRPr>
          </a:p>
        </p:txBody>
      </p:sp>
      <p:sp>
        <p:nvSpPr>
          <p:cNvPr id="119" name="CustomShape 2"/>
          <p:cNvSpPr/>
          <p:nvPr/>
        </p:nvSpPr>
        <p:spPr>
          <a:xfrm>
            <a:off x="450000" y="3870000"/>
            <a:ext cx="8999640" cy="1169640"/>
          </a:xfrm>
          <a:prstGeom prst="rect">
            <a:avLst/>
          </a:prstGeom>
          <a:noFill/>
          <a:ln w="0">
            <a:noFill/>
          </a:ln>
        </p:spPr>
        <p:style>
          <a:lnRef idx="0"/>
          <a:fillRef idx="0"/>
          <a:effectRef idx="0"/>
          <a:fontRef idx="minor"/>
        </p:style>
        <p:txBody>
          <a:bodyPr lIns="0" rIns="0" tIns="0" bIns="0">
            <a:noAutofit/>
          </a:bodyPr>
          <a:p>
            <a:pPr>
              <a:lnSpc>
                <a:spcPct val="100000"/>
              </a:lnSpc>
            </a:pPr>
            <a:r>
              <a:rPr b="1" lang="de-AT" sz="2700" spc="-1" strike="noStrike">
                <a:solidFill>
                  <a:srgbClr val="dbf5f9"/>
                </a:solidFill>
                <a:latin typeface="Source Sans Pro"/>
              </a:rPr>
              <a:t>3.1 Funciones</a:t>
            </a:r>
            <a:endParaRPr b="0" lang="es-MX" sz="27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40000" y="90000"/>
            <a:ext cx="8999640" cy="9896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rPr>
              <a:t>Referencias</a:t>
            </a:r>
            <a:endParaRPr b="0" lang="es-MX" sz="4500" spc="-1" strike="noStrike">
              <a:latin typeface="Arial"/>
            </a:endParaRPr>
          </a:p>
        </p:txBody>
      </p:sp>
      <p:sp>
        <p:nvSpPr>
          <p:cNvPr id="137" name="CustomShape 2"/>
          <p:cNvSpPr/>
          <p:nvPr/>
        </p:nvSpPr>
        <p:spPr>
          <a:xfrm>
            <a:off x="540000" y="1440000"/>
            <a:ext cx="8999640" cy="350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[1] García, F., &amp; Carretero, J., &amp; Fernández, J., &amp; Calderón, A. (2002). El Lenguaje de Programación C. Diseño e Implementación de Programas (1/a edición). Pearson Educación.</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[2] Schildt, H. (2001). C Manual de referencia (4/a edición). Mc Graw Hill. </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40000" y="270000"/>
            <a:ext cx="8999640" cy="459000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0" name="CustomShape 1"/>
          <p:cNvSpPr/>
          <p:nvPr/>
        </p:nvSpPr>
        <p:spPr>
          <a:xfrm>
            <a:off x="502920" y="90720"/>
            <a:ext cx="9071280" cy="9464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rPr>
              <a:t>3.1 Funciones</a:t>
            </a:r>
            <a:endParaRPr b="0" lang="es-MX" sz="4500" spc="-1" strike="noStrike">
              <a:latin typeface="Arial"/>
            </a:endParaRPr>
          </a:p>
        </p:txBody>
      </p:sp>
      <p:sp>
        <p:nvSpPr>
          <p:cNvPr id="121" name="CustomShape 2"/>
          <p:cNvSpPr/>
          <p:nvPr/>
        </p:nvSpPr>
        <p:spPr>
          <a:xfrm>
            <a:off x="502920" y="1440000"/>
            <a:ext cx="9021600" cy="349740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3.1.1 Definición de función</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En programación estructurada, una </a:t>
            </a:r>
            <a:r>
              <a:rPr b="1" lang="de-AT" sz="2400" spc="-1" strike="noStrike">
                <a:latin typeface="Source Sans Pro"/>
              </a:rPr>
              <a:t>función</a:t>
            </a:r>
            <a:r>
              <a:rPr b="0" lang="de-AT" sz="2400" spc="-1" strike="noStrike">
                <a:latin typeface="Source Sans Pro"/>
              </a:rPr>
              <a:t> es la unidad mínima de programa con sentido y nombre propio, relativamente independiente del resto de un programa.</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Una </a:t>
            </a:r>
            <a:r>
              <a:rPr b="1" lang="de-AT" sz="2400" spc="-1" strike="noStrike">
                <a:latin typeface="Source Sans Pro"/>
              </a:rPr>
              <a:t>función</a:t>
            </a:r>
            <a:r>
              <a:rPr b="0" lang="de-AT" sz="2400" spc="-1" strike="noStrike">
                <a:latin typeface="Source Sans Pro"/>
              </a:rPr>
              <a:t> o un procedimiento es, en sí mismo, un pequeño programa que, a partir de unos parámetros de entrada obtiene unos resultados. ([1], pág. 196)</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40000" y="90000"/>
            <a:ext cx="8999640" cy="9896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rPr>
              <a:t>Sobre las funciones</a:t>
            </a:r>
            <a:endParaRPr b="0" lang="es-MX" sz="4500" spc="-1" strike="noStrike">
              <a:latin typeface="Arial"/>
            </a:endParaRPr>
          </a:p>
        </p:txBody>
      </p:sp>
      <p:sp>
        <p:nvSpPr>
          <p:cNvPr id="123" name="CustomShape 2"/>
          <p:cNvSpPr/>
          <p:nvPr/>
        </p:nvSpPr>
        <p:spPr>
          <a:xfrm>
            <a:off x="540000" y="1440000"/>
            <a:ext cx="8999640" cy="350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La diferencia entre una función y un procedimiento se encuentra en que una función devuelve siempre un valor de retorno, al igual que ocurre con las funciones matemáticas. Por el contrario, los procedimientos están formados por un fragmento de programa que realiza una determinada tarea sin devolver un valor de retorno. Cuando se usan procedimientos, todo el intercambio de datos se realiza a través de sus parámetros. ([1], pág. 196)</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40000" y="90000"/>
            <a:ext cx="8999640" cy="9896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rPr>
              <a:t>3.1.1 Definición de función</a:t>
            </a:r>
            <a:endParaRPr b="0" lang="es-MX" sz="4500" spc="-1" strike="noStrike">
              <a:latin typeface="Arial"/>
            </a:endParaRPr>
          </a:p>
        </p:txBody>
      </p:sp>
      <p:sp>
        <p:nvSpPr>
          <p:cNvPr id="125" name="CustomShape 2"/>
          <p:cNvSpPr/>
          <p:nvPr/>
        </p:nvSpPr>
        <p:spPr>
          <a:xfrm>
            <a:off x="540000" y="1440000"/>
            <a:ext cx="8999640" cy="3509640"/>
          </a:xfrm>
          <a:prstGeom prst="rect">
            <a:avLst/>
          </a:prstGeom>
          <a:noFill/>
          <a:ln w="0">
            <a:noFill/>
          </a:ln>
        </p:spPr>
        <p:style>
          <a:lnRef idx="0"/>
          <a:fillRef idx="0"/>
          <a:effectRef idx="0"/>
          <a:fontRef idx="minor"/>
        </p:style>
        <p:txBody>
          <a:bodyPr lIns="0" rIns="0" tIns="0" bIns="0">
            <a:normAutofit fontScale="61000"/>
          </a:bodyPr>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La forma general de una función es</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tipo_dev </a:t>
            </a:r>
            <a:r>
              <a:rPr b="1" lang="de-AT" sz="2400" spc="-1" strike="noStrike">
                <a:latin typeface="Source Sans Pro"/>
              </a:rPr>
              <a:t>nombre_de_la_funcion</a:t>
            </a:r>
            <a:r>
              <a:rPr b="0" lang="de-AT" sz="2400" spc="-1" strike="noStrike">
                <a:latin typeface="Source Sans Pro"/>
              </a:rPr>
              <a:t>(lista de parámetros)</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a:t>
            </a:r>
            <a:r>
              <a:rPr b="0" lang="de-AT" sz="2400" spc="-1" strike="noStrike">
                <a:latin typeface="Source Sans Pro"/>
              </a:rPr>
              <a:t>cuerpo de la función</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1" lang="de-AT" sz="2400" spc="-1" strike="noStrike">
                <a:latin typeface="Source Sans Pro"/>
              </a:rPr>
              <a:t>tipo_dev</a:t>
            </a:r>
            <a:r>
              <a:rPr b="0" lang="de-AT" sz="2400" spc="-1" strike="noStrike">
                <a:latin typeface="Source Sans Pro"/>
              </a:rPr>
              <a:t> especifica el tipo de dato que devuelve la función. Una función puede devolver cualquier tipo de dato excepto un array.</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La lista de parámetros es una lista de nombres de variable separados por comas con sus tipos asociados.</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Una función puede no tener parámetros. </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40000" y="90000"/>
            <a:ext cx="8999640" cy="9896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rPr>
              <a:t>3.1.2 Prototipo de función</a:t>
            </a:r>
            <a:endParaRPr b="0" lang="es-MX" sz="4500" spc="-1" strike="noStrike">
              <a:latin typeface="Arial"/>
            </a:endParaRPr>
          </a:p>
        </p:txBody>
      </p:sp>
      <p:sp>
        <p:nvSpPr>
          <p:cNvPr id="127" name="CustomShape 2"/>
          <p:cNvSpPr/>
          <p:nvPr/>
        </p:nvSpPr>
        <p:spPr>
          <a:xfrm>
            <a:off x="540000" y="1440000"/>
            <a:ext cx="8999640" cy="3509640"/>
          </a:xfrm>
          <a:prstGeom prst="rect">
            <a:avLst/>
          </a:prstGeom>
          <a:noFill/>
          <a:ln w="0">
            <a:noFill/>
          </a:ln>
        </p:spPr>
        <p:style>
          <a:lnRef idx="0"/>
          <a:fillRef idx="0"/>
          <a:effectRef idx="0"/>
          <a:fontRef idx="minor"/>
        </p:style>
        <p:txBody>
          <a:bodyPr lIns="0" rIns="0" tIns="0" bIns="0">
            <a:normAutofit fontScale="73000"/>
          </a:bodyPr>
          <a:p>
            <a:pPr marL="432000" indent="-323640">
              <a:lnSpc>
                <a:spcPct val="100000"/>
              </a:lnSpc>
              <a:spcAft>
                <a:spcPts val="1054"/>
              </a:spcAft>
              <a:buClr>
                <a:srgbClr val="009eda"/>
              </a:buClr>
              <a:buSzPct val="45000"/>
              <a:buFont typeface="Wingdings" charset="2"/>
              <a:buChar char=""/>
            </a:pPr>
            <a:r>
              <a:rPr b="1" lang="de-AT" sz="2400" spc="-1" strike="noStrike">
                <a:latin typeface="Source Sans Pro"/>
              </a:rPr>
              <a:t>Ejemplos</a:t>
            </a:r>
            <a:r>
              <a:rPr b="0" lang="de-AT" sz="2400" spc="-1" strike="noStrike">
                <a:latin typeface="Source Sans Pro"/>
              </a:rPr>
              <a:t> de prototipos de función</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void print_matriz(struct matriz *M);</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float **get_traspose(float **A,unsigned int rows,unsigned int cols);</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float **MSUBM(struct matriz *M, int row,int col);</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float det(struct matriz *M);</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void MultByScalar(float factor,float **A,int r,int c);</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struct matriz *Mult(struct matriz *A,struct matriz *B);</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struct matriz *inv(struct matriz *M);</a:t>
            </a:r>
            <a:endParaRPr b="0" lang="es-MX" sz="2400" spc="-1" strike="noStrike">
              <a:latin typeface="Arial"/>
            </a:endParaRPr>
          </a:p>
          <a:p>
            <a:pPr>
              <a:lnSpc>
                <a:spcPct val="100000"/>
              </a:lnSpc>
              <a:spcAft>
                <a:spcPts val="1054"/>
              </a:spcAft>
            </a:pP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40000" y="90000"/>
            <a:ext cx="8999640" cy="9896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rPr>
              <a:t>3.1.3 Llamado a una función</a:t>
            </a:r>
            <a:endParaRPr b="0" lang="es-MX" sz="4500" spc="-1" strike="noStrike">
              <a:latin typeface="Arial"/>
            </a:endParaRPr>
          </a:p>
        </p:txBody>
      </p:sp>
      <p:sp>
        <p:nvSpPr>
          <p:cNvPr id="129" name="CustomShape 2"/>
          <p:cNvSpPr/>
          <p:nvPr/>
        </p:nvSpPr>
        <p:spPr>
          <a:xfrm>
            <a:off x="540000" y="1440000"/>
            <a:ext cx="8999640" cy="350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int main()</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 . .</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a:t>
            </a:r>
            <a:r>
              <a:rPr b="0" lang="de-AT" sz="2400" spc="-1" strike="noStrike">
                <a:latin typeface="Source Sans Pro"/>
              </a:rPr>
              <a:t>print_matriz(MA);</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 . .</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40000" y="90000"/>
            <a:ext cx="8999640" cy="98964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rPr>
              <a:t>3.1.4 Llamado entre funciones</a:t>
            </a:r>
            <a:endParaRPr b="0" lang="es-MX" sz="4500" spc="-1" strike="noStrike">
              <a:latin typeface="Arial"/>
            </a:endParaRPr>
          </a:p>
        </p:txBody>
      </p:sp>
      <p:sp>
        <p:nvSpPr>
          <p:cNvPr id="131" name="CustomShape 2"/>
          <p:cNvSpPr/>
          <p:nvPr/>
        </p:nvSpPr>
        <p:spPr>
          <a:xfrm>
            <a:off x="540000" y="1440000"/>
            <a:ext cx="8999640" cy="3509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struct matriz *inv(struct matriz *M){</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 . .</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a:t>
            </a:r>
            <a:r>
              <a:rPr b="0" lang="de-AT" sz="2400" spc="-1" strike="noStrike">
                <a:latin typeface="Source Sans Pro"/>
              </a:rPr>
              <a:t>floatDetDA = det(M);</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 . .</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a:t>
            </a:r>
            <a:r>
              <a:rPr b="0" lang="de-AT" sz="2400" spc="-1" strike="noStrike">
                <a:latin typeface="Source Sans Pro"/>
              </a:rPr>
              <a:t>TrDMCof = get_traspose(MCof,M→m,M→m);</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 . .</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40000" y="90000"/>
            <a:ext cx="8999640" cy="989640"/>
          </a:xfrm>
          <a:prstGeom prst="rect">
            <a:avLst/>
          </a:prstGeom>
          <a:noFill/>
          <a:ln w="0">
            <a:noFill/>
          </a:ln>
        </p:spPr>
        <p:style>
          <a:lnRef idx="0"/>
          <a:fillRef idx="0"/>
          <a:effectRef idx="0"/>
          <a:fontRef idx="minor"/>
        </p:style>
        <p:txBody>
          <a:bodyPr lIns="0" rIns="0" tIns="0" bIns="0" anchor="b">
            <a:normAutofit fontScale="63000"/>
          </a:bodyPr>
          <a:p>
            <a:pPr>
              <a:lnSpc>
                <a:spcPct val="100000"/>
              </a:lnSpc>
            </a:pPr>
            <a:r>
              <a:rPr b="0" lang="de-AT" sz="4500" spc="-1" strike="noStrike">
                <a:solidFill>
                  <a:srgbClr val="ffffff"/>
                </a:solidFill>
                <a:latin typeface="Source Sans Pro Light"/>
              </a:rPr>
              <a:t>3.1.5 Devolución de valores con diferentes tipos de datos</a:t>
            </a:r>
            <a:r>
              <a:rPr b="0" lang="de-AT" sz="4500" spc="-1" strike="noStrike">
                <a:solidFill>
                  <a:srgbClr val="ffffff"/>
                </a:solidFill>
                <a:latin typeface="Source Sans Pro Light"/>
              </a:rPr>
              <a:t>	</a:t>
            </a:r>
            <a:endParaRPr b="0" lang="es-MX" sz="4500" spc="-1" strike="noStrike">
              <a:latin typeface="Arial"/>
            </a:endParaRPr>
          </a:p>
        </p:txBody>
      </p:sp>
      <p:sp>
        <p:nvSpPr>
          <p:cNvPr id="133" name="CustomShape 2"/>
          <p:cNvSpPr/>
          <p:nvPr/>
        </p:nvSpPr>
        <p:spPr>
          <a:xfrm>
            <a:off x="540000" y="1440000"/>
            <a:ext cx="8999640" cy="3509640"/>
          </a:xfrm>
          <a:prstGeom prst="rect">
            <a:avLst/>
          </a:prstGeom>
          <a:noFill/>
          <a:ln w="0">
            <a:noFill/>
          </a:ln>
        </p:spPr>
        <p:style>
          <a:lnRef idx="0"/>
          <a:fillRef idx="0"/>
          <a:effectRef idx="0"/>
          <a:fontRef idx="minor"/>
        </p:style>
        <p:txBody>
          <a:bodyPr lIns="0" rIns="0" tIns="0" bIns="0">
            <a:normAutofit fontScale="32000"/>
          </a:bodyPr>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struct matriz *inv(struct matriz *M){</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 . .</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a:t>
            </a:r>
            <a:r>
              <a:rPr b="0" lang="de-AT" sz="2400" spc="-1" strike="noStrike">
                <a:latin typeface="Source Sans Pro"/>
              </a:rPr>
              <a:t>float floatDetDA;   /** determinante de la matriz M */</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 . .</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a:t>
            </a:r>
            <a:r>
              <a:rPr b="0" lang="de-AT" sz="2400" spc="-1" strike="noStrike">
                <a:latin typeface="Source Sans Pro"/>
              </a:rPr>
              <a:t>struct matriz *Minv;/** Matriz inversa */</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 . .</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a:t>
            </a:r>
            <a:r>
              <a:rPr b="0" lang="de-AT" sz="2400" spc="-1" strike="noStrike">
                <a:latin typeface="Source Sans Pro"/>
              </a:rPr>
              <a:t>floatDetDA = det(M);</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 . .</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a:t>
            </a:r>
            <a:r>
              <a:rPr b="0" lang="de-AT" sz="2400" spc="-1" strike="noStrike">
                <a:latin typeface="Source Sans Pro"/>
              </a:rPr>
              <a:t>/** obtener adjunta */</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a:t>
            </a:r>
            <a:r>
              <a:rPr b="0" lang="de-AT" sz="2400" spc="-1" strike="noStrike">
                <a:latin typeface="Source Sans Pro"/>
              </a:rPr>
              <a:t>TrDMCof = get_traspose(MCof,M→m,M→m);</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 . .</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a:t>
            </a:r>
            <a:r>
              <a:rPr b="0" lang="de-AT" sz="2400" spc="-1" strike="noStrike">
                <a:latin typeface="Source Sans Pro"/>
              </a:rPr>
              <a:t>MultByScalar((1/floatDetDA),TrDMCof,M-&gt;m,M-&gt;m);</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a:t>
            </a:r>
            <a:r>
              <a:rPr b="0" lang="de-AT" sz="2400" spc="-1" strike="noStrike">
                <a:latin typeface="Source Sans Pro"/>
              </a:rPr>
              <a:t>Minv-&gt;A = TrDMCof;</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a:t>
            </a:r>
            <a:r>
              <a:rPr b="0" lang="de-AT" sz="2400" spc="-1" strike="noStrike">
                <a:latin typeface="Source Sans Pro"/>
              </a:rPr>
              <a:t>return Minv;</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a:t>
            </a:r>
            <a:endParaRPr b="0" lang="es-MX" sz="2400" spc="-1" strike="noStrike">
              <a:latin typeface="Arial"/>
            </a:endParaRPr>
          </a:p>
          <a:p>
            <a:pPr>
              <a:lnSpc>
                <a:spcPct val="100000"/>
              </a:lnSpc>
              <a:spcAft>
                <a:spcPts val="1054"/>
              </a:spcAft>
            </a:pP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40000" y="90000"/>
            <a:ext cx="8999640" cy="989640"/>
          </a:xfrm>
          <a:prstGeom prst="rect">
            <a:avLst/>
          </a:prstGeom>
          <a:noFill/>
          <a:ln w="0">
            <a:noFill/>
          </a:ln>
        </p:spPr>
        <p:style>
          <a:lnRef idx="0"/>
          <a:fillRef idx="0"/>
          <a:effectRef idx="0"/>
          <a:fontRef idx="minor"/>
        </p:style>
        <p:txBody>
          <a:bodyPr lIns="0" rIns="0" tIns="0" bIns="0" anchor="b">
            <a:normAutofit fontScale="63000"/>
          </a:bodyPr>
          <a:p>
            <a:pPr>
              <a:lnSpc>
                <a:spcPct val="100000"/>
              </a:lnSpc>
            </a:pPr>
            <a:r>
              <a:rPr b="0" lang="de-AT" sz="4500" spc="-1" strike="noStrike">
                <a:solidFill>
                  <a:srgbClr val="ffffff"/>
                </a:solidFill>
                <a:latin typeface="Source Sans Pro Light"/>
              </a:rPr>
              <a:t>3.1.6 Creación de archivos con extensión .h</a:t>
            </a:r>
            <a:endParaRPr b="0" lang="es-MX" sz="4500" spc="-1" strike="noStrike">
              <a:latin typeface="Arial"/>
            </a:endParaRPr>
          </a:p>
        </p:txBody>
      </p:sp>
      <p:sp>
        <p:nvSpPr>
          <p:cNvPr id="135" name="CustomShape 2"/>
          <p:cNvSpPr/>
          <p:nvPr/>
        </p:nvSpPr>
        <p:spPr>
          <a:xfrm>
            <a:off x="540000" y="1440000"/>
            <a:ext cx="8999640" cy="3509640"/>
          </a:xfrm>
          <a:prstGeom prst="rect">
            <a:avLst/>
          </a:prstGeom>
          <a:noFill/>
          <a:ln w="0">
            <a:noFill/>
          </a:ln>
        </p:spPr>
        <p:style>
          <a:lnRef idx="0"/>
          <a:fillRef idx="0"/>
          <a:effectRef idx="0"/>
          <a:fontRef idx="minor"/>
        </p:style>
        <p:txBody>
          <a:bodyPr lIns="0" rIns="0" tIns="0" bIns="0">
            <a:normAutofit fontScale="27000"/>
          </a:bodyPr>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#ifndef STRUCT_MATRIZ_H_INCLUDED</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#define STRUCT_MATRIZ_H_INCLUDED</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#include &lt;stdlib.h&gt;</a:t>
            </a:r>
            <a:endParaRPr b="0" lang="es-MX" sz="2400" spc="-1" strike="noStrike">
              <a:latin typeface="Arial"/>
            </a:endParaRPr>
          </a:p>
          <a:p>
            <a:pPr>
              <a:lnSpc>
                <a:spcPct val="100000"/>
              </a:lnSpc>
              <a:spcAft>
                <a:spcPts val="1054"/>
              </a:spcAft>
            </a:pP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struct matriz {</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int m;      /** Num. de filas */</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int n;      /** Num. de columnas */</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float **A;</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 . .</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#define set_entries_of_A(M,a,I,J) \</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for(I=0;I &lt; (M)-&gt;m;I++){\</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a:t>
            </a:r>
            <a:r>
              <a:rPr b="0" lang="de-AT" sz="2400" spc="-1" strike="noStrike">
                <a:latin typeface="Source Sans Pro"/>
              </a:rPr>
              <a:t>for(J=0;J &lt; (M)-&gt;n;J++){\</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a:t>
            </a:r>
            <a:r>
              <a:rPr b="0" lang="de-AT" sz="2400" spc="-1" strike="noStrike">
                <a:latin typeface="Source Sans Pro"/>
              </a:rPr>
              <a:t>(M)-&gt;A[I][J]=a[I][J];\</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  </a:t>
            </a:r>
            <a:r>
              <a:rPr b="0" lang="de-AT" sz="2400" spc="-1" strike="noStrike">
                <a:latin typeface="Source Sans Pro"/>
              </a:rPr>
              <a:t>}\</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a:t>
            </a:r>
            <a:endParaRPr b="0" lang="es-MX" sz="2400" spc="-1" strike="noStrike">
              <a:latin typeface="Arial"/>
            </a:endParaRPr>
          </a:p>
          <a:p>
            <a:pPr marL="432000" indent="-323640">
              <a:lnSpc>
                <a:spcPct val="100000"/>
              </a:lnSpc>
              <a:spcAft>
                <a:spcPts val="1054"/>
              </a:spcAft>
              <a:buClr>
                <a:srgbClr val="009eda"/>
              </a:buClr>
              <a:buSzPct val="45000"/>
              <a:buFont typeface="Wingdings" charset="2"/>
              <a:buChar char=""/>
            </a:pPr>
            <a:r>
              <a:rPr b="0" lang="de-AT" sz="2400" spc="-1" strike="noStrike">
                <a:latin typeface="Source Sans Pro"/>
              </a:rPr>
              <a:t>#endif // STRUCT_MATRIZ_H_INCLUDED</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136</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2021-11-25T11:43:26Z</dcterms:created>
  <dc:creator/>
  <dc:description/>
  <dc:language>es-MX</dc:language>
  <cp:lastModifiedBy/>
  <dcterms:modified xsi:type="dcterms:W3CDTF">2021-11-25T14:35:49Z</dcterms:modified>
  <cp:revision>13</cp:revision>
  <dc:subject/>
  <dc:title>Vivid</dc:title>
</cp:coreProperties>
</file>

<file path=docProps/custom.xml><?xml version="1.0" encoding="utf-8"?>
<Properties xmlns="http://schemas.openxmlformats.org/officeDocument/2006/custom-properties" xmlns:vt="http://schemas.openxmlformats.org/officeDocument/2006/docPropsVTypes"/>
</file>