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94" r:id="rId4"/>
    <p:sldId id="259" r:id="rId5"/>
    <p:sldId id="296" r:id="rId6"/>
    <p:sldId id="297" r:id="rId7"/>
    <p:sldId id="298" r:id="rId8"/>
    <p:sldId id="299" r:id="rId9"/>
    <p:sldId id="300" r:id="rId10"/>
    <p:sldId id="302" r:id="rId11"/>
    <p:sldId id="295" r:id="rId12"/>
    <p:sldId id="261" r:id="rId13"/>
    <p:sldId id="260" r:id="rId14"/>
    <p:sldId id="262" r:id="rId15"/>
    <p:sldId id="263" r:id="rId16"/>
    <p:sldId id="264" r:id="rId17"/>
    <p:sldId id="265" r:id="rId18"/>
    <p:sldId id="308" r:id="rId19"/>
    <p:sldId id="309" r:id="rId20"/>
    <p:sldId id="310" r:id="rId21"/>
    <p:sldId id="311" r:id="rId22"/>
    <p:sldId id="312" r:id="rId23"/>
    <p:sldId id="313" r:id="rId24"/>
    <p:sldId id="314" r:id="rId25"/>
    <p:sldId id="303" r:id="rId26"/>
    <p:sldId id="266" r:id="rId27"/>
    <p:sldId id="304" r:id="rId28"/>
    <p:sldId id="305" r:id="rId29"/>
    <p:sldId id="306" r:id="rId30"/>
    <p:sldId id="307" r:id="rId31"/>
    <p:sldId id="268" r:id="rId32"/>
    <p:sldId id="267" r:id="rId33"/>
    <p:sldId id="269" r:id="rId34"/>
    <p:sldId id="270" r:id="rId35"/>
    <p:sldId id="301" r:id="rId36"/>
    <p:sldId id="315" r:id="rId37"/>
    <p:sldId id="271" r:id="rId38"/>
    <p:sldId id="272" r:id="rId39"/>
    <p:sldId id="273" r:id="rId40"/>
    <p:sldId id="274" r:id="rId41"/>
    <p:sldId id="275" r:id="rId42"/>
    <p:sldId id="276" r:id="rId43"/>
    <p:sldId id="277" r:id="rId44"/>
    <p:sldId id="278" r:id="rId45"/>
    <p:sldId id="279" r:id="rId46"/>
    <p:sldId id="280" r:id="rId47"/>
    <p:sldId id="281" r:id="rId48"/>
    <p:sldId id="282" r:id="rId49"/>
    <p:sldId id="283" r:id="rId50"/>
    <p:sldId id="284" r:id="rId51"/>
    <p:sldId id="285" r:id="rId52"/>
    <p:sldId id="286" r:id="rId53"/>
    <p:sldId id="287" r:id="rId54"/>
    <p:sldId id="288" r:id="rId55"/>
    <p:sldId id="289" r:id="rId56"/>
    <p:sldId id="290" r:id="rId57"/>
    <p:sldId id="291" r:id="rId58"/>
    <p:sldId id="292" r:id="rId59"/>
    <p:sldId id="293" r:id="rId60"/>
    <p:sldId id="258" r:id="rId61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5" d="100"/>
          <a:sy n="55" d="100"/>
        </p:scale>
        <p:origin x="114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1F3CF-CBB0-4B70-B3EC-A5BE15E68A1B}" type="datetimeFigureOut">
              <a:rPr lang="es-MX" smtClean="0"/>
              <a:t>01/03/2021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41ABC-97CE-4150-8E8C-2A5D1141569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68443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1F3CF-CBB0-4B70-B3EC-A5BE15E68A1B}" type="datetimeFigureOut">
              <a:rPr lang="es-MX" smtClean="0"/>
              <a:t>01/03/2021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41ABC-97CE-4150-8E8C-2A5D1141569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81784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1F3CF-CBB0-4B70-B3EC-A5BE15E68A1B}" type="datetimeFigureOut">
              <a:rPr lang="es-MX" smtClean="0"/>
              <a:t>01/03/2021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41ABC-97CE-4150-8E8C-2A5D1141569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20321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1F3CF-CBB0-4B70-B3EC-A5BE15E68A1B}" type="datetimeFigureOut">
              <a:rPr lang="es-MX" smtClean="0"/>
              <a:t>01/03/2021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41ABC-97CE-4150-8E8C-2A5D1141569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9478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1F3CF-CBB0-4B70-B3EC-A5BE15E68A1B}" type="datetimeFigureOut">
              <a:rPr lang="es-MX" smtClean="0"/>
              <a:t>01/03/2021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41ABC-97CE-4150-8E8C-2A5D1141569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10293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1F3CF-CBB0-4B70-B3EC-A5BE15E68A1B}" type="datetimeFigureOut">
              <a:rPr lang="es-MX" smtClean="0"/>
              <a:t>01/03/2021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41ABC-97CE-4150-8E8C-2A5D1141569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48947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1F3CF-CBB0-4B70-B3EC-A5BE15E68A1B}" type="datetimeFigureOut">
              <a:rPr lang="es-MX" smtClean="0"/>
              <a:t>01/03/2021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41ABC-97CE-4150-8E8C-2A5D1141569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47497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1F3CF-CBB0-4B70-B3EC-A5BE15E68A1B}" type="datetimeFigureOut">
              <a:rPr lang="es-MX" smtClean="0"/>
              <a:t>01/03/2021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41ABC-97CE-4150-8E8C-2A5D1141569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41318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1F3CF-CBB0-4B70-B3EC-A5BE15E68A1B}" type="datetimeFigureOut">
              <a:rPr lang="es-MX" smtClean="0"/>
              <a:t>01/03/2021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41ABC-97CE-4150-8E8C-2A5D1141569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01436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1F3CF-CBB0-4B70-B3EC-A5BE15E68A1B}" type="datetimeFigureOut">
              <a:rPr lang="es-MX" smtClean="0"/>
              <a:t>01/03/2021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41ABC-97CE-4150-8E8C-2A5D1141569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72847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1F3CF-CBB0-4B70-B3EC-A5BE15E68A1B}" type="datetimeFigureOut">
              <a:rPr lang="es-MX" smtClean="0"/>
              <a:t>01/03/2021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41ABC-97CE-4150-8E8C-2A5D1141569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8966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E1F3CF-CBB0-4B70-B3EC-A5BE15E68A1B}" type="datetimeFigureOut">
              <a:rPr lang="es-MX" smtClean="0"/>
              <a:t>01/03/2021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141ABC-97CE-4150-8E8C-2A5D1141569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11531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hyperlink" Target="https://informatica.uv.es/estguia/ATD/apuntes/laboratorio/Lenguaje-C.pdf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Práctica guiada 01 Introducción a la programación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OBJETIVO</a:t>
            </a:r>
          </a:p>
          <a:p>
            <a:r>
              <a:rPr lang="es-MX" dirty="0" smtClean="0"/>
              <a:t>Conocer el ambiente del lenguaje de programación en C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40352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s-MX" dirty="0" smtClean="0"/>
              <a:t>Modificadores de acceso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182" y="1325563"/>
            <a:ext cx="10763636" cy="172659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343038"/>
            <a:ext cx="10673517" cy="2069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149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1.2.2 Variables numéricas</a:t>
            </a:r>
            <a:endParaRPr lang="es-MX" dirty="0"/>
          </a:p>
        </p:txBody>
      </p:sp>
      <p:sp>
        <p:nvSpPr>
          <p:cNvPr id="4" name="CuadroTexto 3"/>
          <p:cNvSpPr txBox="1"/>
          <p:nvPr/>
        </p:nvSpPr>
        <p:spPr>
          <a:xfrm>
            <a:off x="967154" y="1374165"/>
            <a:ext cx="108726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600" dirty="0" smtClean="0">
                <a:latin typeface="+mj-lt"/>
              </a:rPr>
              <a:t>En el lenguaje C existen dos tipos de variables numéricas, </a:t>
            </a:r>
          </a:p>
          <a:p>
            <a:r>
              <a:rPr lang="es-MX" sz="3600" dirty="0">
                <a:latin typeface="+mj-lt"/>
              </a:rPr>
              <a:t>d</a:t>
            </a:r>
            <a:r>
              <a:rPr lang="es-MX" sz="3600" dirty="0" smtClean="0">
                <a:latin typeface="+mj-lt"/>
              </a:rPr>
              <a:t>e tipo entero y de tipo real.</a:t>
            </a:r>
            <a:endParaRPr lang="es-MX" sz="3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903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s-MX" dirty="0" smtClean="0"/>
              <a:t>Tipos de datos enteros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8408" y="838566"/>
            <a:ext cx="7755183" cy="5805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158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Ejemplo 3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9039" y="224448"/>
            <a:ext cx="8450473" cy="6299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740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Ejemplo 4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499" y="140676"/>
            <a:ext cx="8693629" cy="6488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826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0616" y="280622"/>
            <a:ext cx="10515600" cy="1325563"/>
          </a:xfrm>
        </p:spPr>
        <p:txBody>
          <a:bodyPr/>
          <a:lstStyle/>
          <a:p>
            <a:r>
              <a:rPr lang="es-MX" dirty="0" smtClean="0"/>
              <a:t>Ejemplo 5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8362" y="315791"/>
            <a:ext cx="8445886" cy="6296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05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0616" y="0"/>
            <a:ext cx="10515600" cy="1325563"/>
          </a:xfrm>
        </p:spPr>
        <p:txBody>
          <a:bodyPr/>
          <a:lstStyle/>
          <a:p>
            <a:r>
              <a:rPr lang="es-MX" dirty="0" smtClean="0"/>
              <a:t>Tipos de datos reales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7692" y="819550"/>
            <a:ext cx="8002765" cy="60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54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Ejemplo 6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5450" y="228600"/>
            <a:ext cx="8524068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19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s-MX" dirty="0" smtClean="0"/>
              <a:t>1.2.3 Variables globales</a:t>
            </a:r>
            <a:br>
              <a:rPr lang="es-MX" dirty="0" smtClean="0"/>
            </a:br>
            <a:r>
              <a:rPr lang="es-MX" dirty="0" smtClean="0"/>
              <a:t>Declaración de variables y alcance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416" y="1325563"/>
            <a:ext cx="9648091" cy="552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656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3433"/>
            <a:ext cx="10515600" cy="1325563"/>
          </a:xfrm>
        </p:spPr>
        <p:txBody>
          <a:bodyPr/>
          <a:lstStyle/>
          <a:p>
            <a:r>
              <a:rPr lang="es-MX" dirty="0" smtClean="0"/>
              <a:t>Programa de ejemplo que muestra declaraciones de variables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10774"/>
            <a:ext cx="9572174" cy="5471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054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15107" y="0"/>
            <a:ext cx="10515600" cy="1325563"/>
          </a:xfrm>
        </p:spPr>
        <p:txBody>
          <a:bodyPr/>
          <a:lstStyle/>
          <a:p>
            <a:r>
              <a:rPr lang="es-MX" dirty="0" smtClean="0"/>
              <a:t>Un programa “Hola Mundo”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2148" y="808893"/>
            <a:ext cx="8001517" cy="5871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835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t="2428"/>
          <a:stretch/>
        </p:blipFill>
        <p:spPr>
          <a:xfrm>
            <a:off x="869969" y="422031"/>
            <a:ext cx="10349015" cy="2826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475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206864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1.2.4 Variables locales estáticas</a:t>
            </a:r>
            <a:br>
              <a:rPr lang="es-MX" dirty="0" smtClean="0"/>
            </a:br>
            <a:r>
              <a:rPr lang="es-MX" dirty="0" smtClean="0"/>
              <a:t>Especificadores de almacenamiento de los tipos </a:t>
            </a:r>
            <a:br>
              <a:rPr lang="es-MX" dirty="0" smtClean="0"/>
            </a:br>
            <a:r>
              <a:rPr lang="es-MX" dirty="0" smtClean="0"/>
              <a:t>de datos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605" y="1655519"/>
            <a:ext cx="11502789" cy="225083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539" y="3906349"/>
            <a:ext cx="10174919" cy="2476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480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Especificadores de almacenamiento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618" y="1690688"/>
            <a:ext cx="11335586" cy="3549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482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Especificadores de almacenamiento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94691"/>
            <a:ext cx="11866536" cy="4607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193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-175846"/>
            <a:ext cx="10515600" cy="1325563"/>
          </a:xfrm>
        </p:spPr>
        <p:txBody>
          <a:bodyPr/>
          <a:lstStyle/>
          <a:p>
            <a:r>
              <a:rPr lang="es-MX" dirty="0"/>
              <a:t>Especificadores de almacenamiento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965" y="984738"/>
            <a:ext cx="11300070" cy="4800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34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0616" y="0"/>
            <a:ext cx="10515600" cy="1325563"/>
          </a:xfrm>
        </p:spPr>
        <p:txBody>
          <a:bodyPr/>
          <a:lstStyle/>
          <a:p>
            <a:r>
              <a:rPr lang="es-MX" dirty="0" smtClean="0"/>
              <a:t>1.2.5 Definición de constantes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189" y="1022434"/>
            <a:ext cx="11184454" cy="2968871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/>
          <a:srcRect b="5973"/>
          <a:stretch/>
        </p:blipFill>
        <p:spPr>
          <a:xfrm>
            <a:off x="486189" y="3787825"/>
            <a:ext cx="11014653" cy="1153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420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s-MX" dirty="0" smtClean="0"/>
              <a:t>Constantes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1337" y="914400"/>
            <a:ext cx="7781847" cy="5850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929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78116" y="0"/>
            <a:ext cx="10515600" cy="1325563"/>
          </a:xfrm>
        </p:spPr>
        <p:txBody>
          <a:bodyPr/>
          <a:lstStyle/>
          <a:p>
            <a:r>
              <a:rPr lang="es-MX" dirty="0" smtClean="0"/>
              <a:t>Constantes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788" y="1178169"/>
            <a:ext cx="10298256" cy="4536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530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0615" y="-355845"/>
            <a:ext cx="10515600" cy="1325563"/>
          </a:xfrm>
        </p:spPr>
        <p:txBody>
          <a:bodyPr/>
          <a:lstStyle/>
          <a:p>
            <a:r>
              <a:rPr lang="es-MX" dirty="0" smtClean="0"/>
              <a:t>Constantes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590" y="492369"/>
            <a:ext cx="11119649" cy="1851147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2014" y="2343516"/>
            <a:ext cx="3352800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760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199" y="-285506"/>
            <a:ext cx="10515600" cy="1325563"/>
          </a:xfrm>
        </p:spPr>
        <p:txBody>
          <a:bodyPr/>
          <a:lstStyle/>
          <a:p>
            <a:r>
              <a:rPr lang="es-MX" dirty="0" smtClean="0"/>
              <a:t>Constantes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416" y="615461"/>
            <a:ext cx="11003166" cy="2162908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594416" y="3059723"/>
            <a:ext cx="1107091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dirty="0" smtClean="0"/>
              <a:t>Para cada tipo de dato T también podemos usar un tipo T </a:t>
            </a:r>
            <a:r>
              <a:rPr lang="es-MX" sz="2400" dirty="0" err="1" smtClean="0"/>
              <a:t>const</a:t>
            </a:r>
            <a:r>
              <a:rPr lang="es-MX" sz="2400" dirty="0" smtClean="0"/>
              <a:t> (o, equivalentemente, </a:t>
            </a:r>
          </a:p>
          <a:p>
            <a:r>
              <a:rPr lang="es-MX" sz="2400" dirty="0" err="1"/>
              <a:t>c</a:t>
            </a:r>
            <a:r>
              <a:rPr lang="es-MX" sz="2400" dirty="0" err="1" smtClean="0"/>
              <a:t>onst</a:t>
            </a:r>
            <a:r>
              <a:rPr lang="es-MX" sz="2400" dirty="0" smtClean="0"/>
              <a:t> T). Tales variables no pueden ser cambiadas directamente (son </a:t>
            </a:r>
            <a:r>
              <a:rPr lang="es-MX" sz="2400" b="1" dirty="0" smtClean="0"/>
              <a:t>inmutables</a:t>
            </a:r>
            <a:r>
              <a:rPr lang="es-MX" sz="2400" dirty="0" smtClean="0"/>
              <a:t>). Esto </a:t>
            </a:r>
          </a:p>
          <a:p>
            <a:r>
              <a:rPr lang="es-MX" sz="2400" dirty="0" smtClean="0"/>
              <a:t>significa que tales datos deben ser inicializados simultáneamente con una declaración. </a:t>
            </a:r>
          </a:p>
          <a:p>
            <a:r>
              <a:rPr lang="es-MX" sz="2400" dirty="0" smtClean="0"/>
              <a:t>En la siguiente diapositiva se muestran algunas sentencias que incluyen el uso de la </a:t>
            </a:r>
          </a:p>
          <a:p>
            <a:r>
              <a:rPr lang="es-MX" sz="2400" dirty="0" smtClean="0"/>
              <a:t>palabra reservada </a:t>
            </a:r>
            <a:r>
              <a:rPr lang="es-MX" sz="2400" dirty="0" err="1" smtClean="0"/>
              <a:t>const</a:t>
            </a:r>
            <a:r>
              <a:rPr lang="es-MX" sz="2400" dirty="0" smtClean="0"/>
              <a:t>, algunas correctas y algunas incorrectas.</a:t>
            </a:r>
            <a:endParaRPr lang="es-MX" sz="2400" dirty="0"/>
          </a:p>
        </p:txBody>
      </p:sp>
    </p:spTree>
    <p:extLst>
      <p:ext uri="{BB962C8B-B14F-4D97-AF65-F5344CB8AC3E}">
        <p14:creationId xmlns:p14="http://schemas.microsoft.com/office/powerpoint/2010/main" val="324834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1.2 Uso de variables y constantes</a:t>
            </a:r>
            <a:br>
              <a:rPr lang="es-MX" dirty="0" smtClean="0"/>
            </a:br>
            <a:r>
              <a:rPr lang="es-MX" dirty="0" smtClean="0"/>
              <a:t>1.2.1 Nombres de variables</a:t>
            </a:r>
            <a:endParaRPr lang="es-MX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084" y="2234344"/>
            <a:ext cx="10955832" cy="2794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646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-250337"/>
            <a:ext cx="10515600" cy="1325563"/>
          </a:xfrm>
        </p:spPr>
        <p:txBody>
          <a:bodyPr/>
          <a:lstStyle/>
          <a:p>
            <a:r>
              <a:rPr lang="es-MX" dirty="0" smtClean="0"/>
              <a:t>Constantes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666" y="756137"/>
            <a:ext cx="8674224" cy="4360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628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Ejemplo 7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1433" y="240688"/>
            <a:ext cx="8543352" cy="6372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55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Ejemplo 8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7102" y="175846"/>
            <a:ext cx="8796149" cy="6506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319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s-MX" dirty="0" smtClean="0"/>
              <a:t>Constantes simbólicas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7692" y="874498"/>
            <a:ext cx="7930662" cy="5858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146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Ejemplo 9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5295" y="206863"/>
            <a:ext cx="8640818" cy="6387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162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s-MX" dirty="0" smtClean="0"/>
              <a:t>Ejercicios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25563"/>
            <a:ext cx="10515600" cy="4949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303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1.4 Operadores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1940361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0616" y="0"/>
            <a:ext cx="10515600" cy="1325563"/>
          </a:xfrm>
        </p:spPr>
        <p:txBody>
          <a:bodyPr/>
          <a:lstStyle/>
          <a:p>
            <a:r>
              <a:rPr lang="es-MX" dirty="0" smtClean="0"/>
              <a:t>Operadores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1111" y="881062"/>
            <a:ext cx="7754609" cy="5818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07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73370" y="0"/>
            <a:ext cx="10515600" cy="1325563"/>
          </a:xfrm>
        </p:spPr>
        <p:txBody>
          <a:bodyPr/>
          <a:lstStyle/>
          <a:p>
            <a:r>
              <a:rPr lang="es-MX" dirty="0" smtClean="0"/>
              <a:t>Operadores aritméticos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2995" y="908172"/>
            <a:ext cx="7716350" cy="5817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10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Ejemplo 10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789" y="365125"/>
            <a:ext cx="8324392" cy="625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097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</a:t>
            </a:r>
            <a:r>
              <a:rPr lang="es-MX" dirty="0" smtClean="0"/>
              <a:t>jemplo 2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7413" y="178410"/>
            <a:ext cx="8598170" cy="650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529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Ejemplo 11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2322" y="365125"/>
            <a:ext cx="8435398" cy="6246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731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/>
          <a:p>
            <a:r>
              <a:rPr lang="es-MX" dirty="0" smtClean="0"/>
              <a:t>Operadores unarios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6027" y="873003"/>
            <a:ext cx="7839943" cy="5844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517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Ejemplo 12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8550" y="365125"/>
            <a:ext cx="8267088" cy="6176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557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s-MX" dirty="0" smtClean="0"/>
              <a:t>Lo que C considera verdadero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494" y="903410"/>
            <a:ext cx="7811011" cy="5761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45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73369" y="0"/>
            <a:ext cx="10515600" cy="1325563"/>
          </a:xfrm>
        </p:spPr>
        <p:txBody>
          <a:bodyPr/>
          <a:lstStyle/>
          <a:p>
            <a:r>
              <a:rPr lang="es-MX" dirty="0" smtClean="0"/>
              <a:t>Operadores de comparación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6359" y="898647"/>
            <a:ext cx="7789619" cy="5828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777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s-MX" dirty="0" smtClean="0"/>
              <a:t>Operadores lógicos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983" y="890587"/>
            <a:ext cx="7772034" cy="5793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968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s-MX" dirty="0" smtClean="0"/>
              <a:t>C garantiza acerca de operadores lógicos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8408" y="927222"/>
            <a:ext cx="7655184" cy="5719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615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s-MX" dirty="0" smtClean="0"/>
              <a:t>¡Advertencia!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3910" y="927222"/>
            <a:ext cx="7644179" cy="5663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953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03031" y="0"/>
            <a:ext cx="10515600" cy="1325563"/>
          </a:xfrm>
        </p:spPr>
        <p:txBody>
          <a:bodyPr/>
          <a:lstStyle/>
          <a:p>
            <a:r>
              <a:rPr lang="es-MX" dirty="0" smtClean="0"/>
              <a:t>Operadores a nivel de bits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017" y="881062"/>
            <a:ext cx="7741627" cy="5784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038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55785" y="0"/>
            <a:ext cx="10515600" cy="1325563"/>
          </a:xfrm>
        </p:spPr>
        <p:txBody>
          <a:bodyPr/>
          <a:lstStyle/>
          <a:p>
            <a:r>
              <a:rPr lang="es-MX" dirty="0" smtClean="0"/>
              <a:t>Ejemplo 13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5118" y="895350"/>
            <a:ext cx="7696933" cy="5734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828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Tipos de datos, modificadores de tipo y modificadores de acceso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350" y="1690688"/>
            <a:ext cx="10701299" cy="4762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890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s-MX" dirty="0" smtClean="0"/>
              <a:t>Operador de asignación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5323" y="900112"/>
            <a:ext cx="7901354" cy="5827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684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55785" y="0"/>
            <a:ext cx="10515600" cy="1325563"/>
          </a:xfrm>
        </p:spPr>
        <p:txBody>
          <a:bodyPr/>
          <a:lstStyle/>
          <a:p>
            <a:r>
              <a:rPr lang="es-MX" dirty="0" smtClean="0"/>
              <a:t>Advertencia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7859" y="909637"/>
            <a:ext cx="7851452" cy="5825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769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s-MX" dirty="0" smtClean="0"/>
              <a:t>Otros operadores de asignación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1791" y="904875"/>
            <a:ext cx="7748418" cy="5759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130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03031" y="0"/>
            <a:ext cx="10515600" cy="1325563"/>
          </a:xfrm>
        </p:spPr>
        <p:txBody>
          <a:bodyPr/>
          <a:lstStyle/>
          <a:p>
            <a:r>
              <a:rPr lang="es-MX" dirty="0" smtClean="0"/>
              <a:t>Operador </a:t>
            </a:r>
            <a:r>
              <a:rPr lang="es-MX" dirty="0" err="1" smtClean="0"/>
              <a:t>sizeof</a:t>
            </a:r>
            <a:r>
              <a:rPr lang="es-MX" dirty="0" smtClean="0"/>
              <a:t/>
            </a:r>
            <a:br>
              <a:rPr lang="es-MX" dirty="0" smtClean="0"/>
            </a:br>
            <a:r>
              <a:rPr lang="es-MX" dirty="0" smtClean="0"/>
              <a:t>Ejemplo 14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4536" y="580292"/>
            <a:ext cx="8068584" cy="603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02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55784" y="0"/>
            <a:ext cx="10515600" cy="1325563"/>
          </a:xfrm>
        </p:spPr>
        <p:txBody>
          <a:bodyPr/>
          <a:lstStyle/>
          <a:p>
            <a:r>
              <a:rPr lang="es-MX" dirty="0" smtClean="0"/>
              <a:t>Operador de expresión condicional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8672" y="992800"/>
            <a:ext cx="7548565" cy="5619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392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s-MX" dirty="0" smtClean="0"/>
              <a:t>Precedencia de operadores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6652" y="927221"/>
            <a:ext cx="7738696" cy="5782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531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55784" y="0"/>
            <a:ext cx="10515600" cy="1325563"/>
          </a:xfrm>
        </p:spPr>
        <p:txBody>
          <a:bodyPr/>
          <a:lstStyle/>
          <a:p>
            <a:r>
              <a:rPr lang="es-MX" dirty="0" err="1" smtClean="0"/>
              <a:t>Asociatividad</a:t>
            </a:r>
            <a:r>
              <a:rPr lang="es-MX" dirty="0" smtClean="0"/>
              <a:t> de operadores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1088" y="935281"/>
            <a:ext cx="7704992" cy="5746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331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03031" y="0"/>
            <a:ext cx="10515600" cy="1325563"/>
          </a:xfrm>
        </p:spPr>
        <p:txBody>
          <a:bodyPr/>
          <a:lstStyle/>
          <a:p>
            <a:r>
              <a:rPr lang="es-MX" dirty="0" smtClean="0"/>
              <a:t>Tabla de precedencia/</a:t>
            </a:r>
            <a:r>
              <a:rPr lang="es-MX" dirty="0" err="1" smtClean="0"/>
              <a:t>asociatividad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2616" y="871537"/>
            <a:ext cx="7776430" cy="5744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534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s-MX" dirty="0" smtClean="0"/>
              <a:t>Repaso</a:t>
            </a:r>
            <a:br>
              <a:rPr lang="es-MX" dirty="0" smtClean="0"/>
            </a:br>
            <a:r>
              <a:rPr lang="es-MX" dirty="0" smtClean="0"/>
              <a:t>Ejemplo 15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3452" y="228600"/>
            <a:ext cx="8539491" cy="6348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611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31222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s-MX" dirty="0" smtClean="0"/>
              <a:t>Tipos de datos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r="13380"/>
          <a:stretch/>
        </p:blipFill>
        <p:spPr>
          <a:xfrm>
            <a:off x="838200" y="970086"/>
            <a:ext cx="10397354" cy="1913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21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REFERENCIAS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Bonet </a:t>
            </a:r>
            <a:r>
              <a:rPr lang="es-MX" dirty="0"/>
              <a:t>Esteban, E. V., Lenguaje </a:t>
            </a:r>
            <a:r>
              <a:rPr lang="es-MX" dirty="0" smtClean="0"/>
              <a:t>C, </a:t>
            </a:r>
            <a:r>
              <a:rPr lang="es-MX" dirty="0">
                <a:hlinkClick r:id="rId2"/>
              </a:rPr>
              <a:t>https://</a:t>
            </a:r>
            <a:r>
              <a:rPr lang="es-MX" dirty="0" smtClean="0">
                <a:hlinkClick r:id="rId2"/>
              </a:rPr>
              <a:t>informatica.uv.es/estguia/ATD/apuntes/laboratorio/Lenguaje-C.pdf</a:t>
            </a:r>
            <a:r>
              <a:rPr lang="es-MX" dirty="0" smtClean="0"/>
              <a:t>, (consultado: Febrero de 2021).</a:t>
            </a:r>
          </a:p>
          <a:p>
            <a:r>
              <a:rPr lang="es-MX" dirty="0" err="1"/>
              <a:t>Cheltenham</a:t>
            </a:r>
            <a:r>
              <a:rPr lang="es-MX" dirty="0"/>
              <a:t> </a:t>
            </a:r>
            <a:r>
              <a:rPr lang="es-MX" dirty="0" err="1"/>
              <a:t>Computer</a:t>
            </a:r>
            <a:r>
              <a:rPr lang="es-MX" dirty="0"/>
              <a:t> Training, C </a:t>
            </a:r>
            <a:r>
              <a:rPr lang="es-MX" dirty="0" err="1"/>
              <a:t>Programming</a:t>
            </a:r>
            <a:r>
              <a:rPr lang="es-MX" dirty="0"/>
              <a:t>, 1998</a:t>
            </a:r>
            <a:r>
              <a:rPr lang="es-MX" dirty="0" smtClean="0"/>
              <a:t>.</a:t>
            </a:r>
          </a:p>
          <a:p>
            <a:r>
              <a:rPr lang="es-MX" dirty="0" err="1" smtClean="0"/>
              <a:t>Zirkhov</a:t>
            </a:r>
            <a:r>
              <a:rPr lang="es-MX" dirty="0" smtClean="0"/>
              <a:t>, Igor, </a:t>
            </a:r>
            <a:r>
              <a:rPr lang="es-MX" dirty="0" err="1" smtClean="0"/>
              <a:t>Low</a:t>
            </a:r>
            <a:r>
              <a:rPr lang="es-MX" dirty="0" smtClean="0"/>
              <a:t> </a:t>
            </a:r>
            <a:r>
              <a:rPr lang="es-MX" dirty="0" err="1" smtClean="0"/>
              <a:t>Level</a:t>
            </a:r>
            <a:r>
              <a:rPr lang="es-MX" dirty="0" smtClean="0"/>
              <a:t> </a:t>
            </a:r>
            <a:r>
              <a:rPr lang="es-MX" dirty="0" err="1" smtClean="0"/>
              <a:t>Programming</a:t>
            </a:r>
            <a:r>
              <a:rPr lang="es-MX" dirty="0" smtClean="0"/>
              <a:t>, C, </a:t>
            </a:r>
            <a:r>
              <a:rPr lang="es-MX" dirty="0" err="1" smtClean="0"/>
              <a:t>Assembly</a:t>
            </a:r>
            <a:r>
              <a:rPr lang="es-MX" dirty="0" smtClean="0"/>
              <a:t>, and </a:t>
            </a:r>
            <a:r>
              <a:rPr lang="es-MX" dirty="0" err="1" smtClean="0"/>
              <a:t>Program</a:t>
            </a:r>
            <a:r>
              <a:rPr lang="es-MX" dirty="0" smtClean="0"/>
              <a:t> </a:t>
            </a:r>
            <a:r>
              <a:rPr lang="es-MX" dirty="0" err="1" smtClean="0"/>
              <a:t>Execution</a:t>
            </a:r>
            <a:r>
              <a:rPr lang="es-MX" dirty="0" smtClean="0"/>
              <a:t>, </a:t>
            </a:r>
            <a:r>
              <a:rPr lang="es-MX" dirty="0" err="1" smtClean="0"/>
              <a:t>Apress</a:t>
            </a:r>
            <a:r>
              <a:rPr lang="es-MX" dirty="0" smtClean="0"/>
              <a:t>, 2017.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01518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s-MX" dirty="0"/>
              <a:t>Modificadores de </a:t>
            </a:r>
            <a:r>
              <a:rPr lang="es-MX" dirty="0" smtClean="0"/>
              <a:t>tipo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b="38774"/>
          <a:stretch/>
        </p:blipFill>
        <p:spPr>
          <a:xfrm>
            <a:off x="892236" y="998659"/>
            <a:ext cx="10407528" cy="339749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l="-338" t="73055" r="338" b="-307"/>
          <a:stretch/>
        </p:blipFill>
        <p:spPr>
          <a:xfrm>
            <a:off x="1040057" y="4638674"/>
            <a:ext cx="10407528" cy="1512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351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s-MX" dirty="0" smtClean="0"/>
              <a:t>Modificadores de tipo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139" y="1085117"/>
            <a:ext cx="11323721" cy="111296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1257" y="2198077"/>
            <a:ext cx="9043213" cy="4536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327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s-MX" dirty="0" smtClean="0"/>
              <a:t>Modificadores de acceso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656" y="1124315"/>
            <a:ext cx="11236687" cy="1425454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/>
          <a:srcRect b="7066"/>
          <a:stretch/>
        </p:blipFill>
        <p:spPr>
          <a:xfrm>
            <a:off x="1232095" y="2549769"/>
            <a:ext cx="9727807" cy="1352917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656" y="3902686"/>
            <a:ext cx="11150066" cy="2797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669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1117</TotalTime>
  <Words>320</Words>
  <Application>Microsoft Office PowerPoint</Application>
  <PresentationFormat>Panorámica</PresentationFormat>
  <Paragraphs>70</Paragraphs>
  <Slides>60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60</vt:i4>
      </vt:variant>
    </vt:vector>
  </HeadingPairs>
  <TitlesOfParts>
    <vt:vector size="64" baseType="lpstr">
      <vt:lpstr>Arial</vt:lpstr>
      <vt:lpstr>Calibri</vt:lpstr>
      <vt:lpstr>Calibri Light</vt:lpstr>
      <vt:lpstr>Tema de Office</vt:lpstr>
      <vt:lpstr>Práctica guiada 01 Introducción a la programación</vt:lpstr>
      <vt:lpstr>Un programa “Hola Mundo”</vt:lpstr>
      <vt:lpstr>1.2 Uso de variables y constantes 1.2.1 Nombres de variables</vt:lpstr>
      <vt:lpstr>Ejemplo 2</vt:lpstr>
      <vt:lpstr>Tipos de datos, modificadores de tipo y modificadores de acceso</vt:lpstr>
      <vt:lpstr>Tipos de datos</vt:lpstr>
      <vt:lpstr>Modificadores de tipo</vt:lpstr>
      <vt:lpstr>Modificadores de tipo</vt:lpstr>
      <vt:lpstr>Modificadores de acceso</vt:lpstr>
      <vt:lpstr>Modificadores de acceso</vt:lpstr>
      <vt:lpstr>1.2.2 Variables numéricas</vt:lpstr>
      <vt:lpstr>Tipos de datos enteros</vt:lpstr>
      <vt:lpstr>Ejemplo 3</vt:lpstr>
      <vt:lpstr>Ejemplo 4</vt:lpstr>
      <vt:lpstr>Ejemplo 5</vt:lpstr>
      <vt:lpstr>Tipos de datos reales</vt:lpstr>
      <vt:lpstr>Ejemplo 6</vt:lpstr>
      <vt:lpstr>1.2.3 Variables globales Declaración de variables y alcance</vt:lpstr>
      <vt:lpstr>Programa de ejemplo que muestra declaraciones de variables</vt:lpstr>
      <vt:lpstr>Presentación de PowerPoint</vt:lpstr>
      <vt:lpstr>1.2.4 Variables locales estáticas Especificadores de almacenamiento de los tipos  de datos</vt:lpstr>
      <vt:lpstr>Especificadores de almacenamiento</vt:lpstr>
      <vt:lpstr>Especificadores de almacenamiento</vt:lpstr>
      <vt:lpstr>Especificadores de almacenamiento</vt:lpstr>
      <vt:lpstr>1.2.5 Definición de constantes</vt:lpstr>
      <vt:lpstr>Constantes</vt:lpstr>
      <vt:lpstr>Constantes</vt:lpstr>
      <vt:lpstr>Constantes</vt:lpstr>
      <vt:lpstr>Constantes</vt:lpstr>
      <vt:lpstr>Constantes</vt:lpstr>
      <vt:lpstr>Ejemplo 7</vt:lpstr>
      <vt:lpstr>Ejemplo 8</vt:lpstr>
      <vt:lpstr>Constantes simbólicas</vt:lpstr>
      <vt:lpstr>Ejemplo 9</vt:lpstr>
      <vt:lpstr>Ejercicios</vt:lpstr>
      <vt:lpstr>1.4 Operadores</vt:lpstr>
      <vt:lpstr>Operadores</vt:lpstr>
      <vt:lpstr>Operadores aritméticos</vt:lpstr>
      <vt:lpstr>Ejemplo 10</vt:lpstr>
      <vt:lpstr>Ejemplo 11</vt:lpstr>
      <vt:lpstr>Operadores unarios</vt:lpstr>
      <vt:lpstr>Ejemplo 12</vt:lpstr>
      <vt:lpstr>Lo que C considera verdadero</vt:lpstr>
      <vt:lpstr>Operadores de comparación</vt:lpstr>
      <vt:lpstr>Operadores lógicos</vt:lpstr>
      <vt:lpstr>C garantiza acerca de operadores lógicos</vt:lpstr>
      <vt:lpstr>¡Advertencia!</vt:lpstr>
      <vt:lpstr>Operadores a nivel de bits</vt:lpstr>
      <vt:lpstr>Ejemplo 13</vt:lpstr>
      <vt:lpstr>Operador de asignación</vt:lpstr>
      <vt:lpstr>Advertencia</vt:lpstr>
      <vt:lpstr>Otros operadores de asignación</vt:lpstr>
      <vt:lpstr>Operador sizeof Ejemplo 14</vt:lpstr>
      <vt:lpstr>Operador de expresión condicional</vt:lpstr>
      <vt:lpstr>Precedencia de operadores</vt:lpstr>
      <vt:lpstr>Asociatividad de operadores</vt:lpstr>
      <vt:lpstr>Tabla de precedencia/asociatividad</vt:lpstr>
      <vt:lpstr>Repaso Ejemplo 15</vt:lpstr>
      <vt:lpstr>Presentación de PowerPoint</vt:lpstr>
      <vt:lpstr>REFERENCIAS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Práctica guiada 01 Introducción a la programación</dc:title>
  <dc:creator>Moshkodo Moshkodoi</dc:creator>
  <cp:lastModifiedBy>Moshkodo Moshkodoi</cp:lastModifiedBy>
  <cp:revision>75</cp:revision>
  <dcterms:created xsi:type="dcterms:W3CDTF">2021-03-01T02:16:41Z</dcterms:created>
  <dcterms:modified xsi:type="dcterms:W3CDTF">2021-03-02T05:46:09Z</dcterms:modified>
</cp:coreProperties>
</file>