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8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1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4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95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8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8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6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9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568F-7C32-410A-8CFC-723CE3E578A8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55210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08537" y="3323493"/>
            <a:ext cx="1037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COMPETENCIA ESPECIFICA:</a:t>
            </a:r>
          </a:p>
          <a:p>
            <a:r>
              <a:rPr lang="es-MX" sz="3200" dirty="0" smtClean="0"/>
              <a:t>Establecer los conceptos para la composición de un programa en lenguaje C.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23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1.1.4 Construcción de un programa en 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0" y="1325563"/>
            <a:ext cx="10907979" cy="25296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3855183"/>
            <a:ext cx="10636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La forma en que se realizan los pasos indicados en esta figura depende del entorno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desarrollo utilizado. En muchas ocasiones se </a:t>
            </a:r>
            <a:r>
              <a:rPr lang="es-MX" sz="2400" dirty="0" err="1" smtClean="0"/>
              <a:t>utilzan</a:t>
            </a:r>
            <a:r>
              <a:rPr lang="es-MX" sz="2400" dirty="0" smtClean="0"/>
              <a:t> entornos de desarrollo </a:t>
            </a:r>
          </a:p>
          <a:p>
            <a:r>
              <a:rPr lang="es-MX" sz="2400" dirty="0" smtClean="0"/>
              <a:t>Integrados o </a:t>
            </a:r>
            <a:r>
              <a:rPr lang="es-MX" sz="2400" dirty="0" err="1" smtClean="0"/>
              <a:t>IDEs</a:t>
            </a:r>
            <a:r>
              <a:rPr lang="es-MX" sz="2400" dirty="0" smtClean="0"/>
              <a:t> (</a:t>
            </a:r>
            <a:r>
              <a:rPr lang="es-MX" sz="2400" dirty="0" err="1" smtClean="0"/>
              <a:t>Integrated</a:t>
            </a:r>
            <a:r>
              <a:rPr lang="es-MX" sz="2400" dirty="0" smtClean="0"/>
              <a:t> </a:t>
            </a:r>
            <a:r>
              <a:rPr lang="es-MX" sz="2400" dirty="0" err="1" smtClean="0"/>
              <a:t>Development</a:t>
            </a:r>
            <a:r>
              <a:rPr lang="es-MX" sz="2400" dirty="0" smtClean="0"/>
              <a:t> </a:t>
            </a:r>
            <a:r>
              <a:rPr lang="es-MX" sz="2400" dirty="0" err="1" smtClean="0"/>
              <a:t>Environment</a:t>
            </a:r>
            <a:r>
              <a:rPr lang="es-MX" sz="2400" dirty="0" smtClean="0"/>
              <a:t>). Algunos </a:t>
            </a:r>
            <a:r>
              <a:rPr lang="es-MX" sz="2400" dirty="0" err="1" smtClean="0"/>
              <a:t>IDEs</a:t>
            </a:r>
            <a:r>
              <a:rPr lang="es-MX" sz="2400" dirty="0" smtClean="0"/>
              <a:t> que se </a:t>
            </a:r>
          </a:p>
          <a:p>
            <a:r>
              <a:rPr lang="es-MX" sz="2400" dirty="0"/>
              <a:t>u</a:t>
            </a:r>
            <a:r>
              <a:rPr lang="es-MX" sz="2400" dirty="0" smtClean="0"/>
              <a:t>tilizan ampliamente son: </a:t>
            </a:r>
            <a:r>
              <a:rPr lang="es-MX" sz="2400" dirty="0" err="1" smtClean="0"/>
              <a:t>DevCpp</a:t>
            </a:r>
            <a:r>
              <a:rPr lang="es-MX" sz="2400" dirty="0" smtClean="0"/>
              <a:t>, </a:t>
            </a:r>
            <a:r>
              <a:rPr lang="es-MX" sz="2400" dirty="0" err="1" smtClean="0"/>
              <a:t>CodeBlocks</a:t>
            </a:r>
            <a:r>
              <a:rPr lang="es-MX" sz="2400" dirty="0" smtClean="0"/>
              <a:t>, Visual Studio. Aunque también se </a:t>
            </a:r>
          </a:p>
          <a:p>
            <a:r>
              <a:rPr lang="es-MX" sz="2400" dirty="0"/>
              <a:t>p</a:t>
            </a:r>
            <a:r>
              <a:rPr lang="es-MX" sz="2400" dirty="0" smtClean="0"/>
              <a:t>ueden utilizar las herramientas de desarrollo directamente en un entorno de línea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comandos.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796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Cairó</a:t>
            </a:r>
            <a:r>
              <a:rPr lang="es-MX" dirty="0" smtClean="0"/>
              <a:t> Osvaldo, Metodología de la Programación, Algoritmos, </a:t>
            </a:r>
            <a:r>
              <a:rPr lang="es-MX" dirty="0"/>
              <a:t>D</a:t>
            </a:r>
            <a:r>
              <a:rPr lang="es-MX" dirty="0" smtClean="0"/>
              <a:t>iagramas de Flujo y Programas, </a:t>
            </a:r>
            <a:r>
              <a:rPr lang="es-MX" dirty="0" err="1" smtClean="0"/>
              <a:t>Alfaomega</a:t>
            </a:r>
            <a:r>
              <a:rPr lang="es-MX" dirty="0" smtClean="0"/>
              <a:t>, 3/a edición, 2005.</a:t>
            </a:r>
          </a:p>
          <a:p>
            <a:r>
              <a:rPr lang="es-MX" dirty="0" smtClean="0"/>
              <a:t>Bonet Esteban, E. V., Lenguaje C </a:t>
            </a:r>
            <a:r>
              <a:rPr lang="es-MX" dirty="0"/>
              <a:t>, https://informatica.uv.es/estguia/ATD/apuntes/laboratorio/Lenguaje-C.pdf</a:t>
            </a:r>
          </a:p>
        </p:txBody>
      </p:sp>
    </p:spTree>
    <p:extLst>
      <p:ext uri="{BB962C8B-B14F-4D97-AF65-F5344CB8AC3E}">
        <p14:creationId xmlns:p14="http://schemas.microsoft.com/office/powerpoint/2010/main" val="27408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</a:p>
          <a:p>
            <a:r>
              <a:rPr lang="es-MX" dirty="0" smtClean="0"/>
              <a:t>1.2 Uso de variables y constantes</a:t>
            </a:r>
          </a:p>
          <a:p>
            <a:r>
              <a:rPr lang="es-MX" dirty="0" smtClean="0"/>
              <a:t>1.3 Creación de código fuente, objeto, y ejecutable</a:t>
            </a:r>
          </a:p>
          <a:p>
            <a:r>
              <a:rPr lang="es-MX" dirty="0" smtClean="0"/>
              <a:t>1.4 Operadores</a:t>
            </a:r>
          </a:p>
          <a:p>
            <a:r>
              <a:rPr lang="es-MX" dirty="0" smtClean="0"/>
              <a:t>1.5 Expresiones simples y complejas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5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1.1 Estructura de un programa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1.1.1 Declaración de entrada / salida</a:t>
            </a:r>
          </a:p>
          <a:p>
            <a:r>
              <a:rPr lang="es-MX" dirty="0" smtClean="0"/>
              <a:t>1.1.2 Uso de identificadores</a:t>
            </a:r>
          </a:p>
          <a:p>
            <a:r>
              <a:rPr lang="es-MX" dirty="0" smtClean="0"/>
              <a:t>1.1.3 Palabras reservadas</a:t>
            </a:r>
          </a:p>
          <a:p>
            <a:r>
              <a:rPr lang="es-MX" dirty="0" smtClean="0"/>
              <a:t>1.1.4 Construcción de un programa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2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268657"/>
            <a:ext cx="1090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Un programa en lenguaje C se crea a partir de un archivo </a:t>
            </a:r>
          </a:p>
          <a:p>
            <a:r>
              <a:rPr lang="es-MX" sz="3600" dirty="0" smtClean="0"/>
              <a:t>de texto cuyo nombre se guarda con la extensión .c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0" y="2594220"/>
            <a:ext cx="108627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En muchas ocasiones, los programas deben realizar </a:t>
            </a:r>
          </a:p>
          <a:p>
            <a:r>
              <a:rPr lang="es-MX" sz="3600" dirty="0"/>
              <a:t>o</a:t>
            </a:r>
            <a:r>
              <a:rPr lang="es-MX" sz="3600" dirty="0" smtClean="0"/>
              <a:t>peraciones de entrada y de salida durante su ejecución.</a:t>
            </a:r>
          </a:p>
          <a:p>
            <a:r>
              <a:rPr lang="es-MX" sz="3600" dirty="0" smtClean="0"/>
              <a:t> </a:t>
            </a:r>
          </a:p>
          <a:p>
            <a:r>
              <a:rPr lang="es-MX" sz="3600" dirty="0" smtClean="0"/>
              <a:t>En los programas de lenguaje C más básicos, la entrada </a:t>
            </a:r>
          </a:p>
          <a:p>
            <a:r>
              <a:rPr lang="es-MX" sz="3600" dirty="0"/>
              <a:t>y</a:t>
            </a:r>
            <a:r>
              <a:rPr lang="es-MX" sz="3600" dirty="0" smtClean="0"/>
              <a:t> la salida se realiza utilizando operaciones especificadas </a:t>
            </a:r>
          </a:p>
          <a:p>
            <a:r>
              <a:rPr lang="es-MX" sz="3600" dirty="0"/>
              <a:t>e</a:t>
            </a:r>
            <a:r>
              <a:rPr lang="es-MX" sz="3600" dirty="0" smtClean="0"/>
              <a:t>n el archivo de cabecera </a:t>
            </a:r>
            <a:r>
              <a:rPr lang="es-MX" sz="3600" dirty="0" err="1" smtClean="0"/>
              <a:t>stdio.h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468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2337" y="0"/>
            <a:ext cx="10515600" cy="1127980"/>
          </a:xfrm>
        </p:spPr>
        <p:txBody>
          <a:bodyPr/>
          <a:lstStyle/>
          <a:p>
            <a:r>
              <a:rPr lang="es-MX" dirty="0" smtClean="0"/>
              <a:t>1.1.1 Declaración de entrada / salida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5401"/>
          <a:stretch/>
        </p:blipFill>
        <p:spPr>
          <a:xfrm>
            <a:off x="832337" y="761877"/>
            <a:ext cx="10275277" cy="19844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2335" y="3497242"/>
            <a:ext cx="169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</a:t>
            </a:r>
            <a:r>
              <a:rPr lang="es-MX" sz="2400" dirty="0" err="1" smtClean="0"/>
              <a:t>nt</a:t>
            </a:r>
            <a:r>
              <a:rPr lang="es-MX" sz="2400" dirty="0" smtClean="0"/>
              <a:t> </a:t>
            </a:r>
            <a:r>
              <a:rPr lang="es-MX" sz="2400" dirty="0" err="1" smtClean="0"/>
              <a:t>main</a:t>
            </a:r>
            <a:r>
              <a:rPr lang="es-MX" sz="2400" dirty="0" smtClean="0"/>
              <a:t> ( ) {</a:t>
            </a:r>
          </a:p>
          <a:p>
            <a:r>
              <a:rPr lang="es-MX" sz="2400" dirty="0" smtClean="0"/>
              <a:t>   // . . .</a:t>
            </a:r>
            <a:endParaRPr lang="es-MX" sz="2400" dirty="0"/>
          </a:p>
          <a:p>
            <a:r>
              <a:rPr lang="es-MX" sz="2400" dirty="0" smtClean="0"/>
              <a:t>}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2335" y="2713073"/>
            <a:ext cx="10210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La función principal de un programa es la función </a:t>
            </a:r>
            <a:r>
              <a:rPr lang="es-MX" sz="2400" dirty="0" err="1" smtClean="0"/>
              <a:t>main</a:t>
            </a:r>
            <a:r>
              <a:rPr lang="es-MX" sz="2400" dirty="0" smtClean="0"/>
              <a:t>, la cual tiene un valor de </a:t>
            </a:r>
          </a:p>
          <a:p>
            <a:r>
              <a:rPr lang="es-MX" sz="2400" dirty="0" smtClean="0"/>
              <a:t>retorno </a:t>
            </a:r>
            <a:r>
              <a:rPr lang="es-MX" sz="2400" dirty="0" err="1" smtClean="0"/>
              <a:t>int</a:t>
            </a:r>
            <a:r>
              <a:rPr lang="es-MX" sz="2400" dirty="0" smtClean="0"/>
              <a:t>. Las acciones que realiza el programa van dentro de las llaves.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2334" y="4697571"/>
            <a:ext cx="1021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 algunas ocasiones, la función </a:t>
            </a:r>
            <a:r>
              <a:rPr lang="es-MX" sz="2400" dirty="0" err="1" smtClean="0"/>
              <a:t>main</a:t>
            </a:r>
            <a:r>
              <a:rPr lang="es-MX" sz="2400" dirty="0" smtClean="0"/>
              <a:t> recibe argumentos, los cuales se indican entre los paréntesis</a:t>
            </a:r>
            <a:endParaRPr lang="es-MX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2335" y="5495266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</a:t>
            </a:r>
            <a:r>
              <a:rPr lang="es-MX" sz="2400" dirty="0" err="1" smtClean="0"/>
              <a:t>nt</a:t>
            </a:r>
            <a:r>
              <a:rPr lang="es-MX" sz="2400" dirty="0" smtClean="0"/>
              <a:t> </a:t>
            </a:r>
            <a:r>
              <a:rPr lang="es-MX" sz="2400" dirty="0" err="1" smtClean="0"/>
              <a:t>main</a:t>
            </a:r>
            <a:r>
              <a:rPr lang="es-MX" sz="2400" dirty="0" smtClean="0"/>
              <a:t> (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argc,char</a:t>
            </a:r>
            <a:r>
              <a:rPr lang="es-MX" sz="2400" dirty="0" smtClean="0"/>
              <a:t> *</a:t>
            </a:r>
            <a:r>
              <a:rPr lang="es-MX" sz="2400" dirty="0" err="1" smtClean="0"/>
              <a:t>argv</a:t>
            </a:r>
            <a:r>
              <a:rPr lang="es-MX" sz="2400" dirty="0" smtClean="0"/>
              <a:t>[ ]) {</a:t>
            </a:r>
          </a:p>
          <a:p>
            <a:r>
              <a:rPr lang="es-MX" sz="2400" dirty="0" smtClean="0"/>
              <a:t>   // . . .</a:t>
            </a:r>
            <a:endParaRPr lang="es-MX" sz="2400" dirty="0"/>
          </a:p>
          <a:p>
            <a:r>
              <a:rPr lang="es-MX" sz="2400" dirty="0" smtClean="0"/>
              <a:t>}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81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tipos de datos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229023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Tipos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58754" cy="13170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8200" y="2882445"/>
            <a:ext cx="109765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Los </a:t>
            </a:r>
            <a:r>
              <a:rPr lang="es-MX" sz="2400" b="1" dirty="0" smtClean="0"/>
              <a:t>datos simples</a:t>
            </a:r>
            <a:r>
              <a:rPr lang="es-MX" sz="2400" dirty="0" smtClean="0"/>
              <a:t> corresponden a valores:  enteros, reales, caracteres, booleanos. </a:t>
            </a:r>
          </a:p>
          <a:p>
            <a:r>
              <a:rPr lang="es-MX" sz="2400" dirty="0" smtClean="0"/>
              <a:t>Los </a:t>
            </a:r>
            <a:r>
              <a:rPr lang="es-MX" sz="2400" b="1" dirty="0" smtClean="0"/>
              <a:t>datos estructurados</a:t>
            </a:r>
            <a:r>
              <a:rPr lang="es-MX" sz="2400" dirty="0" smtClean="0"/>
              <a:t> se caracterizan por el hecho de que con un nombre se hace </a:t>
            </a:r>
          </a:p>
          <a:p>
            <a:r>
              <a:rPr lang="es-MX" sz="2400" dirty="0"/>
              <a:t>r</a:t>
            </a:r>
            <a:r>
              <a:rPr lang="es-MX" sz="2400" dirty="0" smtClean="0"/>
              <a:t>eferencia a un conjunto de más de un dato simple. Es decir, un dato estructurado </a:t>
            </a:r>
          </a:p>
          <a:p>
            <a:r>
              <a:rPr lang="es-MX" sz="2400" dirty="0"/>
              <a:t>t</a:t>
            </a:r>
            <a:r>
              <a:rPr lang="es-MX" sz="2400" dirty="0" smtClean="0"/>
              <a:t>iene varios componentes. Cada uno de los componentes puede ser a su vez un dato </a:t>
            </a:r>
          </a:p>
          <a:p>
            <a:r>
              <a:rPr lang="es-MX" sz="2400" dirty="0" smtClean="0"/>
              <a:t>simple o estructurado. Dentro de este grupo de datos se encuentran: arreglos, cadena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caracteres, registros y conjuntos.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500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1.1.2 Uso de identificadores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3554"/>
            <a:ext cx="10384959" cy="180790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8200" y="3341077"/>
            <a:ext cx="10725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Se le llama </a:t>
            </a:r>
            <a:r>
              <a:rPr lang="es-MX" sz="2400" b="1" dirty="0" smtClean="0"/>
              <a:t>identificador</a:t>
            </a:r>
            <a:r>
              <a:rPr lang="es-MX" sz="2400" dirty="0" smtClean="0"/>
              <a:t> al nombre que se les da a las casillas de memoria en donde </a:t>
            </a:r>
          </a:p>
          <a:p>
            <a:r>
              <a:rPr lang="es-MX" sz="2400" dirty="0"/>
              <a:t>s</a:t>
            </a:r>
            <a:r>
              <a:rPr lang="es-MX" sz="2400" dirty="0" smtClean="0"/>
              <a:t>e tienen almacenados los valores de los datos (simples o estructurados). Un </a:t>
            </a:r>
          </a:p>
          <a:p>
            <a:r>
              <a:rPr lang="es-MX" sz="2400" dirty="0"/>
              <a:t>i</a:t>
            </a:r>
            <a:r>
              <a:rPr lang="es-MX" sz="2400" dirty="0" smtClean="0"/>
              <a:t>dentificador se forma de acuerdo a ciertas reglas que pueden tener alguna variante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ependiendo del lenguaje de programación utilizado.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210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447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Ejemplos de identificadores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6" y="1011115"/>
            <a:ext cx="8411307" cy="52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1.1.3 Palabras reservadas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7493" y="956231"/>
            <a:ext cx="984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En cada lenguaje de programación existe un conjunto de palabras reservadas </a:t>
            </a:r>
          </a:p>
          <a:p>
            <a:r>
              <a:rPr lang="es-MX" sz="2400" dirty="0"/>
              <a:t>q</a:t>
            </a:r>
            <a:r>
              <a:rPr lang="es-MX" sz="2400" dirty="0" smtClean="0"/>
              <a:t>ue no pueden ser utilizadas como identificadores.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594686" y="5170987"/>
            <a:ext cx="447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Palabras reservadas del lenguaje C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89" y="3408869"/>
            <a:ext cx="9924419" cy="9546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6902"/>
          <a:stretch/>
        </p:blipFill>
        <p:spPr>
          <a:xfrm>
            <a:off x="1133790" y="4278622"/>
            <a:ext cx="9924419" cy="6518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93" y="2160396"/>
            <a:ext cx="9744090" cy="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533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U.T. 1 Introducción a la programación</vt:lpstr>
      <vt:lpstr>U.T. 1 Introducción a la programación</vt:lpstr>
      <vt:lpstr>1.1 Estructura de un programa en C</vt:lpstr>
      <vt:lpstr>1.1 Estructura de un programa en C</vt:lpstr>
      <vt:lpstr>1.1.1 Declaración de entrada / salida</vt:lpstr>
      <vt:lpstr>Los tipos de datos</vt:lpstr>
      <vt:lpstr>1.1.2 Uso de identificadores</vt:lpstr>
      <vt:lpstr>Ejemplos de identificadores</vt:lpstr>
      <vt:lpstr>1.1.3 Palabras reservadas</vt:lpstr>
      <vt:lpstr>1.1.4 Construcción de un programa en C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U.A. Programación Estructurada</dc:title>
  <dc:creator>Moshkodo Moshkodoi</dc:creator>
  <cp:lastModifiedBy>Moshkodo Moshkodoi</cp:lastModifiedBy>
  <cp:revision>25</cp:revision>
  <dcterms:created xsi:type="dcterms:W3CDTF">2021-02-22T18:48:34Z</dcterms:created>
  <dcterms:modified xsi:type="dcterms:W3CDTF">2021-03-01T17:59:03Z</dcterms:modified>
</cp:coreProperties>
</file>