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3"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26"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1"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32"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4"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36"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0"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2"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43"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5"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7"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48"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50"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51"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52"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53"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54"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55"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3"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66"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71"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72"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4"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76"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7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80"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2"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83"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5"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8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87"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88"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90"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91"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92"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93"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94"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95"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00"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02"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04"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05"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0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10"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211"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3"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14"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15"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19"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21"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22"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24"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26"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227"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29"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230"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231"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232"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233"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234"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4.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780000"/>
            <a:ext cx="10078560" cy="1888560"/>
          </a:xfrm>
          <a:prstGeom prst="rect">
            <a:avLst/>
          </a:prstGeom>
          <a:pattFill prst="lgGrid">
            <a:fgClr>
              <a:srgbClr val="3465a4"/>
            </a:fgClr>
            <a:bgClr>
              <a:srgbClr val="009eda"/>
            </a:bgClr>
          </a:pattFill>
          <a:ln w="18000">
            <a:noFill/>
          </a:ln>
          <a:effectLst>
            <a:outerShdw dir="16200000" dist="18000">
              <a:srgbClr val="f49100"/>
            </a:outerShdw>
          </a:effectLst>
        </p:spPr>
        <p:style>
          <a:lnRef idx="0"/>
          <a:fillRef idx="0"/>
          <a:effectRef idx="0"/>
          <a:fontRef idx="minor"/>
        </p:style>
      </p:sp>
      <p:sp>
        <p:nvSpPr>
          <p:cNvPr id="1"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2" name="PlaceHolder 3"/>
          <p:cNvSpPr>
            <a:spLocks noGrp="1"/>
          </p:cNvSpPr>
          <p:nvPr>
            <p:ph type="body"/>
          </p:nvPr>
        </p:nvSpPr>
        <p:spPr>
          <a:xfrm>
            <a:off x="504000" y="1326600"/>
            <a:ext cx="9072000" cy="328860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CustomShape 1"/>
          <p:cNvSpPr/>
          <p:nvPr/>
        </p:nvSpPr>
        <p:spPr>
          <a:xfrm flipV="1">
            <a:off x="0" y="-1440"/>
            <a:ext cx="10078560" cy="10785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40"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41"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CustomShape 1"/>
          <p:cNvSpPr/>
          <p:nvPr/>
        </p:nvSpPr>
        <p:spPr>
          <a:xfrm flipV="1">
            <a:off x="0" y="-1440"/>
            <a:ext cx="10078560" cy="10785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79"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80"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7" name="CustomShape 1"/>
          <p:cNvSpPr/>
          <p:nvPr/>
        </p:nvSpPr>
        <p:spPr>
          <a:xfrm flipV="1">
            <a:off x="0" y="-1440"/>
            <a:ext cx="10078560" cy="10785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18"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19"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flipV="1">
            <a:off x="0" y="-1440"/>
            <a:ext cx="10078560" cy="1785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57" name="CustomShape 2"/>
          <p:cNvSpPr/>
          <p:nvPr/>
        </p:nvSpPr>
        <p:spPr>
          <a:xfrm>
            <a:off x="0" y="5580000"/>
            <a:ext cx="10078560" cy="88560"/>
          </a:xfrm>
          <a:prstGeom prst="rect">
            <a:avLst/>
          </a:prstGeom>
          <a:pattFill prst="lgGrid">
            <a:fgClr>
              <a:srgbClr val="3465a4"/>
            </a:fgClr>
            <a:bgClr>
              <a:srgbClr val="009eda"/>
            </a:bgClr>
          </a:pattFill>
          <a:ln w="18000">
            <a:noFill/>
          </a:ln>
          <a:effectLst>
            <a:outerShdw dir="16200000" dist="10800">
              <a:srgbClr val="f49100"/>
            </a:outerShdw>
          </a:effectLst>
        </p:spPr>
        <p:style>
          <a:lnRef idx="0"/>
          <a:fillRef idx="0"/>
          <a:effectRef idx="0"/>
          <a:fontRef idx="minor"/>
        </p:style>
      </p:sp>
      <p:sp>
        <p:nvSpPr>
          <p:cNvPr id="158" name="PlaceHolder 3"/>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59"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96" name="CustomShape 1"/>
          <p:cNvSpPr/>
          <p:nvPr/>
        </p:nvSpPr>
        <p:spPr>
          <a:xfrm flipV="1">
            <a:off x="0" y="-1440"/>
            <a:ext cx="10078560" cy="10785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97"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98"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hyperlink" Target="https://lsi.vc.ehu.eus/pablogn/docencia/ISO/Operating_Systems_From_0_to_1.pdf" TargetMode="External"/><Relationship Id="rId2" Type="http://schemas.openxmlformats.org/officeDocument/2006/relationships/hyperlink" Target="https://www.recurse.com/blog/5-learning-c-with-gdb" TargetMode="External"/><Relationship Id="rId3" Type="http://schemas.openxmlformats.org/officeDocument/2006/relationships/hyperlink" Target="https://www.recurse.com/blog/5-learning-c-with-gdb" TargetMode="External"/><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hyperlink" Target="https://github.com/programacionestructurada/2021-2/202112/U4_MdAyE/02_MemoriaDinamica" TargetMode="External"/><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35" name="CustomShape 1"/>
          <p:cNvSpPr/>
          <p:nvPr/>
        </p:nvSpPr>
        <p:spPr>
          <a:xfrm>
            <a:off x="450000" y="270000"/>
            <a:ext cx="8998560" cy="32385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6000" spc="-1" strike="noStrike">
                <a:solidFill>
                  <a:srgbClr val="04617b"/>
                </a:solidFill>
                <a:latin typeface="Source Sans Pro Light"/>
                <a:ea typeface="DejaVu Sans"/>
              </a:rPr>
              <a:t>Unidad 4 Manejo de Apuntadores y Estructuras</a:t>
            </a:r>
            <a:endParaRPr b="0" lang="es-MX" sz="6000" spc="-1" strike="noStrike">
              <a:latin typeface="Arial"/>
            </a:endParaRPr>
          </a:p>
        </p:txBody>
      </p:sp>
      <p:sp>
        <p:nvSpPr>
          <p:cNvPr id="236" name="CustomShape 2"/>
          <p:cNvSpPr/>
          <p:nvPr/>
        </p:nvSpPr>
        <p:spPr>
          <a:xfrm>
            <a:off x="450000" y="3870000"/>
            <a:ext cx="8998560" cy="1168560"/>
          </a:xfrm>
          <a:prstGeom prst="rect">
            <a:avLst/>
          </a:prstGeom>
          <a:noFill/>
          <a:ln w="0">
            <a:noFill/>
          </a:ln>
        </p:spPr>
        <p:style>
          <a:lnRef idx="0"/>
          <a:fillRef idx="0"/>
          <a:effectRef idx="0"/>
          <a:fontRef idx="minor"/>
        </p:style>
        <p:txBody>
          <a:bodyPr lIns="0" rIns="0" tIns="0" bIns="0">
            <a:noAutofit/>
          </a:bodyPr>
          <a:p>
            <a:pPr>
              <a:lnSpc>
                <a:spcPct val="100000"/>
              </a:lnSpc>
            </a:pPr>
            <a:r>
              <a:rPr b="1" lang="de-AT" sz="2700" spc="-1" strike="noStrike">
                <a:solidFill>
                  <a:srgbClr val="dbf5f9"/>
                </a:solidFill>
                <a:latin typeface="Source Sans Pro"/>
                <a:ea typeface="DejaVu Sans"/>
              </a:rPr>
              <a:t>4.1 Apuntadores y variables</a:t>
            </a:r>
            <a:endParaRPr b="0" lang="es-MX" sz="2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60"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261" name="CustomShape 2"/>
          <p:cNvSpPr/>
          <p:nvPr/>
        </p:nvSpPr>
        <p:spPr>
          <a:xfrm>
            <a:off x="502920" y="1440000"/>
            <a:ext cx="9020520" cy="3496320"/>
          </a:xfrm>
          <a:prstGeom prst="rect">
            <a:avLst/>
          </a:prstGeom>
          <a:noFill/>
          <a:ln w="0">
            <a:noFill/>
          </a:ln>
        </p:spPr>
        <p:style>
          <a:lnRef idx="0"/>
          <a:fillRef idx="0"/>
          <a:effectRef idx="0"/>
          <a:fontRef idx="minor"/>
        </p:style>
      </p:sp>
      <p:sp>
        <p:nvSpPr>
          <p:cNvPr id="262" name="CustomShape 3"/>
          <p:cNvSpPr/>
          <p:nvPr/>
        </p:nvSpPr>
        <p:spPr>
          <a:xfrm>
            <a:off x="360000" y="1080000"/>
            <a:ext cx="8819640" cy="23936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latin typeface="Arial"/>
              </a:rPr>
              <a:t>En las siguientes líneas nos referiremos a un pedazo de memoria de una sola pieza como un pedazo de memoria conexo.</a:t>
            </a:r>
            <a:endParaRPr b="0" lang="es-MX" sz="1800" spc="-1" strike="noStrike">
              <a:latin typeface="Arial"/>
            </a:endParaRPr>
          </a:p>
          <a:p>
            <a:pPr>
              <a:lnSpc>
                <a:spcPct val="100000"/>
              </a:lnSpc>
            </a:pPr>
            <a:r>
              <a:rPr b="0" lang="es-MX" sz="1800" spc="-1" strike="noStrike">
                <a:latin typeface="Arial"/>
              </a:rPr>
              <a:t>Las variables en C son como etiquetas de pedazos de memoria conexos (contiguous chunks of memory). Un pedazo de memoria conexo de una variable está caracterizado por dos números: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1. La dirección numérica del pedazo de memoria conexo.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2. El tamaño del pedazo de memoria conexo, medido en bytes. El tamaño del pedazo de memoria conexo de una variable está determinado por el tipo de dato de la variable.</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63"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264" name="CustomShape 2"/>
          <p:cNvSpPr/>
          <p:nvPr/>
        </p:nvSpPr>
        <p:spPr>
          <a:xfrm>
            <a:off x="502920" y="1440000"/>
            <a:ext cx="9020520" cy="3496320"/>
          </a:xfrm>
          <a:prstGeom prst="rect">
            <a:avLst/>
          </a:prstGeom>
          <a:noFill/>
          <a:ln w="0">
            <a:noFill/>
          </a:ln>
        </p:spPr>
        <p:style>
          <a:lnRef idx="0"/>
          <a:fillRef idx="0"/>
          <a:effectRef idx="0"/>
          <a:fontRef idx="minor"/>
        </p:style>
      </p:sp>
      <p:sp>
        <p:nvSpPr>
          <p:cNvPr id="265" name="CustomShape 3"/>
          <p:cNvSpPr/>
          <p:nvPr/>
        </p:nvSpPr>
        <p:spPr>
          <a:xfrm>
            <a:off x="360000" y="1080000"/>
            <a:ext cx="8819640" cy="23936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latin typeface="Arial"/>
              </a:rPr>
              <a:t>Una de las características distintivas de C es que usted tiene acceso directo a los pedazos de memoria conexos de las variables. El operador &amp; calcula la dirección de una variable, y el operador sizeof calcula el tamaño de una variable en memoria.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Usted puede visualizar ambos conceptos en gdb:</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(gdb) print &amp;i</a:t>
            </a:r>
            <a:endParaRPr b="0" lang="es-MX" sz="1800" spc="-1" strike="noStrike">
              <a:latin typeface="Arial"/>
            </a:endParaRPr>
          </a:p>
          <a:p>
            <a:pPr>
              <a:lnSpc>
                <a:spcPct val="100000"/>
              </a:lnSpc>
            </a:pPr>
            <a:r>
              <a:rPr b="0" lang="es-MX" sz="1800" spc="-1" strike="noStrike">
                <a:latin typeface="Arial"/>
              </a:rPr>
              <a:t>$5 = (int *) 0x7fff5fbff584</a:t>
            </a:r>
            <a:endParaRPr b="0" lang="es-MX" sz="1800" spc="-1" strike="noStrike">
              <a:latin typeface="Arial"/>
            </a:endParaRPr>
          </a:p>
          <a:p>
            <a:pPr>
              <a:lnSpc>
                <a:spcPct val="100000"/>
              </a:lnSpc>
            </a:pPr>
            <a:r>
              <a:rPr b="0" lang="es-MX" sz="1800" spc="-1" strike="noStrike">
                <a:latin typeface="Arial"/>
              </a:rPr>
              <a:t>(gdb) print  sizeof(i)</a:t>
            </a:r>
            <a:endParaRPr b="0" lang="es-MX" sz="1800" spc="-1" strike="noStrike">
              <a:latin typeface="Arial"/>
            </a:endParaRPr>
          </a:p>
          <a:p>
            <a:pPr>
              <a:lnSpc>
                <a:spcPct val="100000"/>
              </a:lnSpc>
            </a:pPr>
            <a:r>
              <a:rPr b="0" lang="es-MX" sz="1800" spc="-1" strike="noStrike">
                <a:latin typeface="Arial"/>
              </a:rPr>
              <a:t>$6 = 4</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ea typeface="DejaVu Sans"/>
              </a:rPr>
              <a:t>En palabras, esto nos dice que el pedazo de memoria conexo de i empieza en la dirección </a:t>
            </a:r>
            <a:r>
              <a:rPr b="0" lang="es-MX" sz="1800" spc="-1" strike="noStrike">
                <a:latin typeface="Arial"/>
              </a:rPr>
              <a:t>0x7fff5fbff584 y que es de tamaño 4 bytes.</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66"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267" name="CustomShape 2"/>
          <p:cNvSpPr/>
          <p:nvPr/>
        </p:nvSpPr>
        <p:spPr>
          <a:xfrm>
            <a:off x="502920" y="1440000"/>
            <a:ext cx="9020520" cy="3496320"/>
          </a:xfrm>
          <a:prstGeom prst="rect">
            <a:avLst/>
          </a:prstGeom>
          <a:noFill/>
          <a:ln w="0">
            <a:noFill/>
          </a:ln>
        </p:spPr>
        <p:style>
          <a:lnRef idx="0"/>
          <a:fillRef idx="0"/>
          <a:effectRef idx="0"/>
          <a:fontRef idx="minor"/>
        </p:style>
      </p:sp>
      <p:sp>
        <p:nvSpPr>
          <p:cNvPr id="268" name="CustomShape 3"/>
          <p:cNvSpPr/>
          <p:nvPr/>
        </p:nvSpPr>
        <p:spPr>
          <a:xfrm>
            <a:off x="360000" y="1080000"/>
            <a:ext cx="8819640" cy="23936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latin typeface="Arial"/>
              </a:rPr>
              <a:t>Se ha mencionado antes que el tamaño en memoria de una variable está determinado por su tipo de dato, por esta razón, el operador sizeof puede trabajar directamente sobre tipos de datos: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(gdb) print  sizeof(int)</a:t>
            </a:r>
            <a:endParaRPr b="0" lang="es-MX" sz="1800" spc="-1" strike="noStrike">
              <a:latin typeface="Arial"/>
            </a:endParaRPr>
          </a:p>
          <a:p>
            <a:pPr>
              <a:lnSpc>
                <a:spcPct val="100000"/>
              </a:lnSpc>
            </a:pPr>
            <a:r>
              <a:rPr b="0" lang="es-MX" sz="1800" spc="-1" strike="noStrike">
                <a:latin typeface="Arial"/>
              </a:rPr>
              <a:t>$7 = 4</a:t>
            </a:r>
            <a:endParaRPr b="0" lang="es-MX" sz="1800" spc="-1" strike="noStrike">
              <a:latin typeface="Arial"/>
            </a:endParaRPr>
          </a:p>
          <a:p>
            <a:pPr>
              <a:lnSpc>
                <a:spcPct val="100000"/>
              </a:lnSpc>
            </a:pPr>
            <a:r>
              <a:rPr b="0" lang="es-MX" sz="1800" spc="-1" strike="noStrike">
                <a:latin typeface="Arial"/>
              </a:rPr>
              <a:t>(gdb) print  sizeof(double)</a:t>
            </a:r>
            <a:endParaRPr b="0" lang="es-MX" sz="1800" spc="-1" strike="noStrike">
              <a:latin typeface="Arial"/>
            </a:endParaRPr>
          </a:p>
          <a:p>
            <a:pPr>
              <a:lnSpc>
                <a:spcPct val="100000"/>
              </a:lnSpc>
            </a:pPr>
            <a:r>
              <a:rPr b="0" lang="es-MX" sz="1800" spc="-1" strike="noStrike">
                <a:latin typeface="Arial"/>
              </a:rPr>
              <a:t>$8 = 8</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Los valores devueltos por sizeof dependen de la arquitectura de la computadora en la que se esté trabajando. Los valores mostrados en este ejemplo indican que para las variables de tipo int se utilizan pedazos de memoria conexos de 4 bytes, mientras que para variables de tipo double se utilizan 8 bytes.</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69"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270" name="CustomShape 2"/>
          <p:cNvSpPr/>
          <p:nvPr/>
        </p:nvSpPr>
        <p:spPr>
          <a:xfrm>
            <a:off x="502920" y="1440000"/>
            <a:ext cx="9020520" cy="3496320"/>
          </a:xfrm>
          <a:prstGeom prst="rect">
            <a:avLst/>
          </a:prstGeom>
          <a:noFill/>
          <a:ln w="0">
            <a:noFill/>
          </a:ln>
        </p:spPr>
        <p:style>
          <a:lnRef idx="0"/>
          <a:fillRef idx="0"/>
          <a:effectRef idx="0"/>
          <a:fontRef idx="minor"/>
        </p:style>
      </p:sp>
      <p:sp>
        <p:nvSpPr>
          <p:cNvPr id="271" name="CustomShape 3"/>
          <p:cNvSpPr/>
          <p:nvPr/>
        </p:nvSpPr>
        <p:spPr>
          <a:xfrm>
            <a:off x="360000" y="1080000"/>
            <a:ext cx="8819640" cy="23936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latin typeface="Arial"/>
              </a:rPr>
              <a:t>Gdb incluye una poderosa herramienta para examinar la memoria directamente: el comando x. El comando x examina la memoria, comenzando en una dirección particular. Viene con un número de comandos de formato que proporcionan control preciso sobre cuántos bytes se quiere examinar y cómo se quiere que se impriman; ante la duda, se puede intentar help x en el prompt de gdb.</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El operador &amp; calcula la dirección de una variable, eso significa que podemos pasar &amp;i al comando x y observar los bytes crudos contenidos en el valor de la variable i:</a:t>
            </a:r>
            <a:endParaRPr b="0" lang="es-MX" sz="1800" spc="-1" strike="noStrike">
              <a:latin typeface="Arial"/>
            </a:endParaRPr>
          </a:p>
          <a:p>
            <a:pPr>
              <a:lnSpc>
                <a:spcPct val="100000"/>
              </a:lnSpc>
            </a:pPr>
            <a:r>
              <a:rPr b="0" lang="es-MX" sz="1800" spc="-1" strike="noStrike">
                <a:latin typeface="Arial"/>
              </a:rPr>
              <a:t>(gdb) x/4xb &amp;i</a:t>
            </a:r>
            <a:endParaRPr b="0" lang="es-MX" sz="1800" spc="-1" strike="noStrike">
              <a:latin typeface="Arial"/>
            </a:endParaRPr>
          </a:p>
          <a:p>
            <a:pPr>
              <a:lnSpc>
                <a:spcPct val="100000"/>
              </a:lnSpc>
            </a:pPr>
            <a:r>
              <a:rPr b="0" lang="es-MX" sz="1800" spc="-1" strike="noStrike">
                <a:latin typeface="Arial"/>
              </a:rPr>
              <a:t>0x7fff5fbff584:  0x39  0x05  0x00  0x00</a:t>
            </a:r>
            <a:endParaRPr b="0" lang="es-MX" sz="1800" spc="-1" strike="noStrike">
              <a:latin typeface="Arial"/>
            </a:endParaRPr>
          </a:p>
          <a:p>
            <a:pPr>
              <a:lnSpc>
                <a:spcPct val="100000"/>
              </a:lnSpc>
            </a:pPr>
            <a:r>
              <a:rPr b="0" lang="es-MX" sz="1800" spc="-1" strike="noStrike">
                <a:latin typeface="Arial"/>
              </a:rPr>
              <a:t>Las banderas indican que quiero examinar 4 valores, formateados como números </a:t>
            </a:r>
            <a:endParaRPr b="0" lang="es-MX" sz="1800" spc="-1" strike="noStrike">
              <a:latin typeface="Arial"/>
            </a:endParaRPr>
          </a:p>
          <a:p>
            <a:pPr>
              <a:lnSpc>
                <a:spcPct val="100000"/>
              </a:lnSpc>
            </a:pPr>
            <a:r>
              <a:rPr b="0" lang="es-MX" sz="1800" spc="-1" strike="noStrike">
                <a:latin typeface="Arial"/>
              </a:rPr>
              <a:t>hexadecimales (x) de un byte (b) a la vez. Se ha elegido examinar 4 bytes porque el tamaño en memoria de i es cuatro bytes (por ser i, de tipo int). La salida muestra la representación en memoria cruda byte por byte de la variable i.</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72"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273" name="CustomShape 2"/>
          <p:cNvSpPr/>
          <p:nvPr/>
        </p:nvSpPr>
        <p:spPr>
          <a:xfrm>
            <a:off x="502920" y="1440000"/>
            <a:ext cx="9020520" cy="3496320"/>
          </a:xfrm>
          <a:prstGeom prst="rect">
            <a:avLst/>
          </a:prstGeom>
          <a:noFill/>
          <a:ln w="0">
            <a:noFill/>
          </a:ln>
        </p:spPr>
        <p:style>
          <a:lnRef idx="0"/>
          <a:fillRef idx="0"/>
          <a:effectRef idx="0"/>
          <a:fontRef idx="minor"/>
        </p:style>
      </p:sp>
      <p:sp>
        <p:nvSpPr>
          <p:cNvPr id="274" name="CustomShape 3"/>
          <p:cNvSpPr/>
          <p:nvPr/>
        </p:nvSpPr>
        <p:spPr>
          <a:xfrm>
            <a:off x="360000" y="1080000"/>
            <a:ext cx="8819640" cy="23936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latin typeface="Arial"/>
              </a:rPr>
              <a:t>Algo que hay que recordar cuando se examina la memoria cruda byte por byte es que sobre la máquinas intel, los bytes son almacenados en orden “little-endian”: a diferencia de la notación humana, los bytes menos significativos de un número aparecen primero en la memoria.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Una forma de clarificar el punto sería darle a i un valor más interesante y entonces re-examinar su pedazo de memoria conexo.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(gdb) set var i = 0x12345678</a:t>
            </a:r>
            <a:endParaRPr b="0" lang="es-MX" sz="1800" spc="-1" strike="noStrike">
              <a:latin typeface="Arial"/>
            </a:endParaRPr>
          </a:p>
          <a:p>
            <a:pPr>
              <a:lnSpc>
                <a:spcPct val="100000"/>
              </a:lnSpc>
            </a:pPr>
            <a:r>
              <a:rPr b="0" lang="es-MX" sz="1800" spc="-1" strike="noStrike">
                <a:latin typeface="Arial"/>
              </a:rPr>
              <a:t>(gdb) x/4xb  &amp;i</a:t>
            </a:r>
            <a:endParaRPr b="0" lang="es-MX" sz="1800" spc="-1" strike="noStrike">
              <a:latin typeface="Arial"/>
            </a:endParaRPr>
          </a:p>
          <a:p>
            <a:pPr>
              <a:lnSpc>
                <a:spcPct val="100000"/>
              </a:lnSpc>
            </a:pPr>
            <a:r>
              <a:rPr b="0" lang="es-MX" sz="1800" spc="-1" strike="noStrike">
                <a:latin typeface="Arial"/>
              </a:rPr>
              <a:t>0x7fff5fbff584:  0x78  0x56  0x34  0x12</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75"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276" name="CustomShape 2"/>
          <p:cNvSpPr/>
          <p:nvPr/>
        </p:nvSpPr>
        <p:spPr>
          <a:xfrm>
            <a:off x="502920" y="1440000"/>
            <a:ext cx="9020520" cy="3496320"/>
          </a:xfrm>
          <a:prstGeom prst="rect">
            <a:avLst/>
          </a:prstGeom>
          <a:noFill/>
          <a:ln w="0">
            <a:noFill/>
          </a:ln>
        </p:spPr>
        <p:style>
          <a:lnRef idx="0"/>
          <a:fillRef idx="0"/>
          <a:effectRef idx="0"/>
          <a:fontRef idx="minor"/>
        </p:style>
      </p:sp>
      <p:sp>
        <p:nvSpPr>
          <p:cNvPr id="277" name="CustomShape 3"/>
          <p:cNvSpPr/>
          <p:nvPr/>
        </p:nvSpPr>
        <p:spPr>
          <a:xfrm>
            <a:off x="360000" y="1080000"/>
            <a:ext cx="8819640" cy="23936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latin typeface="Arial"/>
              </a:rPr>
              <a:t>El comando ptype nos dice el tipo de dato de una expresión en 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(gdb) ptype  i</a:t>
            </a:r>
            <a:endParaRPr b="0" lang="es-MX" sz="1800" spc="-1" strike="noStrike">
              <a:latin typeface="Arial"/>
            </a:endParaRPr>
          </a:p>
          <a:p>
            <a:pPr>
              <a:lnSpc>
                <a:spcPct val="100000"/>
              </a:lnSpc>
            </a:pPr>
            <a:r>
              <a:rPr b="0" lang="es-MX" sz="1800" spc="-1" strike="noStrike">
                <a:latin typeface="Arial"/>
              </a:rPr>
              <a:t>type = int</a:t>
            </a:r>
            <a:endParaRPr b="0" lang="es-MX" sz="1800" spc="-1" strike="noStrike">
              <a:latin typeface="Arial"/>
            </a:endParaRPr>
          </a:p>
          <a:p>
            <a:pPr>
              <a:lnSpc>
                <a:spcPct val="100000"/>
              </a:lnSpc>
            </a:pPr>
            <a:r>
              <a:rPr b="0" lang="es-MX" sz="1800" spc="-1" strike="noStrike">
                <a:latin typeface="Arial"/>
              </a:rPr>
              <a:t>(gdb) ptype  &amp;i</a:t>
            </a:r>
            <a:endParaRPr b="0" lang="es-MX" sz="1800" spc="-1" strike="noStrike">
              <a:latin typeface="Arial"/>
            </a:endParaRPr>
          </a:p>
          <a:p>
            <a:pPr>
              <a:lnSpc>
                <a:spcPct val="100000"/>
              </a:lnSpc>
            </a:pPr>
            <a:r>
              <a:rPr b="0" lang="es-MX" sz="1800" spc="-1" strike="noStrike">
                <a:latin typeface="Arial"/>
              </a:rPr>
              <a:t>type = int *</a:t>
            </a:r>
            <a:endParaRPr b="0" lang="es-MX" sz="1800" spc="-1" strike="noStrike">
              <a:latin typeface="Arial"/>
            </a:endParaRPr>
          </a:p>
          <a:p>
            <a:pPr>
              <a:lnSpc>
                <a:spcPct val="100000"/>
              </a:lnSpc>
            </a:pPr>
            <a:r>
              <a:rPr b="0" lang="es-MX" sz="1800" spc="-1" strike="noStrike">
                <a:latin typeface="Arial"/>
              </a:rPr>
              <a:t>(gdb) ptype main</a:t>
            </a:r>
            <a:endParaRPr b="0" lang="es-MX" sz="1800" spc="-1" strike="noStrike">
              <a:latin typeface="Arial"/>
            </a:endParaRPr>
          </a:p>
          <a:p>
            <a:pPr>
              <a:lnSpc>
                <a:spcPct val="100000"/>
              </a:lnSpc>
            </a:pPr>
            <a:r>
              <a:rPr b="0" lang="es-MX" sz="1800" spc="-1" strike="noStrike">
                <a:latin typeface="Arial"/>
              </a:rPr>
              <a:t>type = int  (void)</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Los tipos de datos en C pueden llegar a ser complejos pero ptype nos permite </a:t>
            </a:r>
            <a:r>
              <a:rPr b="0" lang="es-MX" sz="1800" spc="-1" strike="noStrike">
                <a:latin typeface="Arial"/>
              </a:rPr>
              <a:t>explorarlos interactivamente.</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78"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279" name="CustomShape 2"/>
          <p:cNvSpPr/>
          <p:nvPr/>
        </p:nvSpPr>
        <p:spPr>
          <a:xfrm>
            <a:off x="502920" y="1440000"/>
            <a:ext cx="9020520" cy="3496320"/>
          </a:xfrm>
          <a:prstGeom prst="rect">
            <a:avLst/>
          </a:prstGeom>
          <a:noFill/>
          <a:ln w="0">
            <a:noFill/>
          </a:ln>
        </p:spPr>
        <p:style>
          <a:lnRef idx="0"/>
          <a:fillRef idx="0"/>
          <a:effectRef idx="0"/>
          <a:fontRef idx="minor"/>
        </p:style>
      </p:sp>
      <p:sp>
        <p:nvSpPr>
          <p:cNvPr id="280" name="CustomShape 3"/>
          <p:cNvSpPr/>
          <p:nvPr/>
        </p:nvSpPr>
        <p:spPr>
          <a:xfrm>
            <a:off x="360000" y="1080000"/>
            <a:ext cx="8819640" cy="23936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latin typeface="Arial"/>
              </a:rPr>
              <a:t>Apuntadores y arreglos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Los arreglos son un concepto sorprendentemente desafiante en C. El plan para esta sección es escribir un programa simple y trabajarlo en gdb para encontrarle sentido a los arreglos.</a:t>
            </a:r>
            <a:endParaRPr b="0" lang="es-MX" sz="1800" spc="-1" strike="noStrike">
              <a:latin typeface="Arial"/>
            </a:endParaRPr>
          </a:p>
          <a:p>
            <a:pPr>
              <a:lnSpc>
                <a:spcPct val="100000"/>
              </a:lnSpc>
            </a:pPr>
            <a:r>
              <a:rPr b="0" lang="es-MX" sz="1800" spc="-1" strike="noStrike">
                <a:latin typeface="Arial"/>
              </a:rPr>
              <a:t>Codifiquemos el siguiente programa arrays.c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int main()</a:t>
            </a:r>
            <a:endParaRPr b="0" lang="es-MX" sz="1800" spc="-1" strike="noStrike">
              <a:latin typeface="Arial"/>
            </a:endParaRPr>
          </a:p>
          <a:p>
            <a:pPr>
              <a:lnSpc>
                <a:spcPct val="100000"/>
              </a:lnSpc>
            </a:pPr>
            <a:r>
              <a:rPr b="0" lang="es-MX" sz="1800" spc="-1" strike="noStrike">
                <a:latin typeface="Arial"/>
              </a:rPr>
              <a:t>{</a:t>
            </a:r>
            <a:endParaRPr b="0" lang="es-MX" sz="1800" spc="-1" strike="noStrike">
              <a:latin typeface="Arial"/>
            </a:endParaRPr>
          </a:p>
          <a:p>
            <a:pPr>
              <a:lnSpc>
                <a:spcPct val="100000"/>
              </a:lnSpc>
            </a:pPr>
            <a:r>
              <a:rPr b="0" lang="es-MX" sz="1800" spc="-1" strike="noStrike">
                <a:latin typeface="Arial"/>
              </a:rPr>
              <a:t>  </a:t>
            </a:r>
            <a:r>
              <a:rPr b="0" lang="es-MX" sz="1800" spc="-1" strike="noStrike">
                <a:latin typeface="Arial"/>
              </a:rPr>
              <a:t>int  a[ ] = {1,2,3};</a:t>
            </a:r>
            <a:endParaRPr b="0" lang="es-MX" sz="1800" spc="-1" strike="noStrike">
              <a:latin typeface="Arial"/>
            </a:endParaRPr>
          </a:p>
          <a:p>
            <a:pPr>
              <a:lnSpc>
                <a:spcPct val="100000"/>
              </a:lnSpc>
            </a:pPr>
            <a:r>
              <a:rPr b="0" lang="es-MX" sz="1800" spc="-1" strike="noStrike">
                <a:latin typeface="Arial"/>
              </a:rPr>
              <a:t>  </a:t>
            </a:r>
            <a:r>
              <a:rPr b="0" lang="es-MX" sz="1800" spc="-1" strike="noStrike">
                <a:latin typeface="Arial"/>
              </a:rPr>
              <a:t>return 0;</a:t>
            </a:r>
            <a:endParaRPr b="0" lang="es-MX" sz="1800" spc="-1" strike="noStrike">
              <a:latin typeface="Arial"/>
            </a:endParaRPr>
          </a:p>
          <a:p>
            <a:pPr>
              <a:lnSpc>
                <a:spcPct val="100000"/>
              </a:lnSpc>
            </a:pPr>
            <a:r>
              <a:rPr b="0" lang="es-MX" sz="1800" spc="-1" strike="noStrike">
                <a:latin typeface="Arial"/>
              </a:rPr>
              <a:t>}</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81"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282" name="CustomShape 2"/>
          <p:cNvSpPr/>
          <p:nvPr/>
        </p:nvSpPr>
        <p:spPr>
          <a:xfrm>
            <a:off x="502920" y="1440000"/>
            <a:ext cx="9020520" cy="3496320"/>
          </a:xfrm>
          <a:prstGeom prst="rect">
            <a:avLst/>
          </a:prstGeom>
          <a:noFill/>
          <a:ln w="0">
            <a:noFill/>
          </a:ln>
        </p:spPr>
        <p:style>
          <a:lnRef idx="0"/>
          <a:fillRef idx="0"/>
          <a:effectRef idx="0"/>
          <a:fontRef idx="minor"/>
        </p:style>
      </p:sp>
      <p:sp>
        <p:nvSpPr>
          <p:cNvPr id="283" name="CustomShape 3"/>
          <p:cNvSpPr/>
          <p:nvPr/>
        </p:nvSpPr>
        <p:spPr>
          <a:xfrm>
            <a:off x="360000" y="1080000"/>
            <a:ext cx="8819640" cy="2393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latin typeface="Arial"/>
              </a:rPr>
              <a:t>Compilemos el programa arrays.c usando la bandera -g, y ejecutémoslo en gdb, con un punto de ruptura en main, ejecutaremos el comando next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 gcc -g arrays.c  -o  arrays</a:t>
            </a:r>
            <a:endParaRPr b="0" lang="es-MX" sz="1800" spc="-1" strike="noStrike">
              <a:latin typeface="Arial"/>
            </a:endParaRPr>
          </a:p>
          <a:p>
            <a:pPr>
              <a:lnSpc>
                <a:spcPct val="100000"/>
              </a:lnSpc>
            </a:pPr>
            <a:r>
              <a:rPr b="0" lang="es-MX" sz="1800" spc="-1" strike="noStrike">
                <a:latin typeface="Arial"/>
              </a:rPr>
              <a:t>$ gdb arrays</a:t>
            </a:r>
            <a:endParaRPr b="0" lang="es-MX" sz="1800" spc="-1" strike="noStrike">
              <a:latin typeface="Arial"/>
            </a:endParaRPr>
          </a:p>
          <a:p>
            <a:pPr>
              <a:lnSpc>
                <a:spcPct val="100000"/>
              </a:lnSpc>
            </a:pPr>
            <a:r>
              <a:rPr b="0" lang="es-MX" sz="1800" spc="-1" strike="noStrike">
                <a:latin typeface="Arial"/>
              </a:rPr>
              <a:t>(gdb) break main</a:t>
            </a:r>
            <a:endParaRPr b="0" lang="es-MX" sz="1800" spc="-1" strike="noStrike">
              <a:latin typeface="Arial"/>
            </a:endParaRPr>
          </a:p>
          <a:p>
            <a:pPr>
              <a:lnSpc>
                <a:spcPct val="100000"/>
              </a:lnSpc>
            </a:pPr>
            <a:r>
              <a:rPr b="0" lang="es-MX" sz="1800" spc="-1" strike="noStrike">
                <a:latin typeface="Arial"/>
              </a:rPr>
              <a:t>(gdb) run</a:t>
            </a:r>
            <a:endParaRPr b="0" lang="es-MX" sz="1800" spc="-1" strike="noStrike">
              <a:latin typeface="Arial"/>
            </a:endParaRPr>
          </a:p>
          <a:p>
            <a:pPr>
              <a:lnSpc>
                <a:spcPct val="100000"/>
              </a:lnSpc>
            </a:pPr>
            <a:r>
              <a:rPr b="0" lang="es-MX" sz="1800" spc="-1" strike="noStrike">
                <a:latin typeface="Arial"/>
              </a:rPr>
              <a:t>(gdb) next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En este punto debemos ser capaces de imprimir el contenido de a y examinar su tipo:</a:t>
            </a:r>
            <a:endParaRPr b="0" lang="es-MX" sz="1800" spc="-1" strike="noStrike">
              <a:latin typeface="Arial"/>
            </a:endParaRPr>
          </a:p>
          <a:p>
            <a:pPr>
              <a:lnSpc>
                <a:spcPct val="100000"/>
              </a:lnSpc>
            </a:pPr>
            <a:r>
              <a:rPr b="0" lang="es-MX" sz="1800" spc="-1" strike="noStrike">
                <a:latin typeface="Arial"/>
              </a:rPr>
              <a:t>(gdb) print a</a:t>
            </a:r>
            <a:endParaRPr b="0" lang="es-MX" sz="1800" spc="-1" strike="noStrike">
              <a:latin typeface="Arial"/>
            </a:endParaRPr>
          </a:p>
          <a:p>
            <a:pPr>
              <a:lnSpc>
                <a:spcPct val="100000"/>
              </a:lnSpc>
            </a:pPr>
            <a:r>
              <a:rPr b="0" lang="es-MX" sz="1800" spc="-1" strike="noStrike">
                <a:latin typeface="Arial"/>
              </a:rPr>
              <a:t>$1 = {1, 2, 3}</a:t>
            </a:r>
            <a:endParaRPr b="0" lang="es-MX" sz="1800" spc="-1" strike="noStrike">
              <a:latin typeface="Arial"/>
            </a:endParaRPr>
          </a:p>
          <a:p>
            <a:pPr>
              <a:lnSpc>
                <a:spcPct val="100000"/>
              </a:lnSpc>
            </a:pPr>
            <a:r>
              <a:rPr b="0" lang="es-MX" sz="1800" spc="-1" strike="noStrike">
                <a:latin typeface="Arial"/>
              </a:rPr>
              <a:t>(gdb) ptype a</a:t>
            </a:r>
            <a:endParaRPr b="0" lang="es-MX" sz="1800" spc="-1" strike="noStrike">
              <a:latin typeface="Arial"/>
            </a:endParaRPr>
          </a:p>
          <a:p>
            <a:pPr>
              <a:lnSpc>
                <a:spcPct val="100000"/>
              </a:lnSpc>
            </a:pPr>
            <a:r>
              <a:rPr b="0" lang="es-MX" sz="1800" spc="-1" strike="noStrike">
                <a:latin typeface="Arial"/>
              </a:rPr>
              <a:t>type = int  [3]</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84"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285" name="CustomShape 2"/>
          <p:cNvSpPr/>
          <p:nvPr/>
        </p:nvSpPr>
        <p:spPr>
          <a:xfrm>
            <a:off x="502920" y="1440000"/>
            <a:ext cx="9020520" cy="3496320"/>
          </a:xfrm>
          <a:prstGeom prst="rect">
            <a:avLst/>
          </a:prstGeom>
          <a:noFill/>
          <a:ln w="0">
            <a:noFill/>
          </a:ln>
        </p:spPr>
        <p:style>
          <a:lnRef idx="0"/>
          <a:fillRef idx="0"/>
          <a:effectRef idx="0"/>
          <a:fontRef idx="minor"/>
        </p:style>
      </p:sp>
      <p:sp>
        <p:nvSpPr>
          <p:cNvPr id="286" name="CustomShape 3"/>
          <p:cNvSpPr/>
          <p:nvPr/>
        </p:nvSpPr>
        <p:spPr>
          <a:xfrm>
            <a:off x="360000" y="1080000"/>
            <a:ext cx="8819640" cy="2393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latin typeface="Arial"/>
              </a:rPr>
              <a:t>Ahora que nuestro programa está correctamente colocado en gdb, la primera cosa que debemos hacer es usar x para ver como se ve en la memoria el contenido del arreglo 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(gdb) x/12xb  &amp;a</a:t>
            </a:r>
            <a:endParaRPr b="0" lang="es-MX" sz="1800" spc="-1" strike="noStrike">
              <a:latin typeface="Arial"/>
            </a:endParaRPr>
          </a:p>
          <a:p>
            <a:pPr>
              <a:lnSpc>
                <a:spcPct val="100000"/>
              </a:lnSpc>
            </a:pPr>
            <a:r>
              <a:rPr b="0" lang="es-MX" sz="1800" spc="-1" strike="noStrike">
                <a:latin typeface="Arial"/>
              </a:rPr>
              <a:t>0x7fff5fbff56c:  0x01  0x00  0x00 0x00  0x02  0x00  0x00  0x00</a:t>
            </a:r>
            <a:endParaRPr b="0" lang="es-MX" sz="1800" spc="-1" strike="noStrike">
              <a:latin typeface="Arial"/>
            </a:endParaRPr>
          </a:p>
          <a:p>
            <a:pPr>
              <a:lnSpc>
                <a:spcPct val="100000"/>
              </a:lnSpc>
            </a:pPr>
            <a:r>
              <a:rPr b="0" lang="es-MX" sz="1800" spc="-1" strike="noStrike">
                <a:latin typeface="Arial"/>
              </a:rPr>
              <a:t>0x7fff5fbff574:  0x03  0x00  0x00  0x00</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ea typeface="DejaVu Sans"/>
              </a:rPr>
              <a:t>Esto significa que el pedazo de memoria conexo de a empieza en la dirección </a:t>
            </a:r>
            <a:r>
              <a:rPr b="0" lang="es-MX" sz="1800" spc="-1" strike="noStrike">
                <a:latin typeface="Arial"/>
              </a:rPr>
              <a:t>0x7fff5fbff56c. Los primeros cuatro bytes almacenan a[0], los siguientes cuatro almacenan a[1], y los cuatro bytes finales almacenan a[2]. Se puede corroborar con sizeof que el tamaño en memoria de a es de 12 bytes: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(gdb) print  sizeof(a)</a:t>
            </a:r>
            <a:endParaRPr b="0" lang="es-MX" sz="1800" spc="-1" strike="noStrike">
              <a:latin typeface="Arial"/>
            </a:endParaRPr>
          </a:p>
          <a:p>
            <a:pPr>
              <a:lnSpc>
                <a:spcPct val="100000"/>
              </a:lnSpc>
            </a:pPr>
            <a:r>
              <a:rPr b="0" lang="es-MX" sz="1800" spc="-1" strike="noStrike">
                <a:latin typeface="Arial"/>
              </a:rPr>
              <a:t>$2 = 12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87"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288" name="CustomShape 2"/>
          <p:cNvSpPr/>
          <p:nvPr/>
        </p:nvSpPr>
        <p:spPr>
          <a:xfrm>
            <a:off x="502920" y="1440000"/>
            <a:ext cx="9020520" cy="3496320"/>
          </a:xfrm>
          <a:prstGeom prst="rect">
            <a:avLst/>
          </a:prstGeom>
          <a:noFill/>
          <a:ln w="0">
            <a:noFill/>
          </a:ln>
        </p:spPr>
        <p:style>
          <a:lnRef idx="0"/>
          <a:fillRef idx="0"/>
          <a:effectRef idx="0"/>
          <a:fontRef idx="minor"/>
        </p:style>
      </p:sp>
      <p:sp>
        <p:nvSpPr>
          <p:cNvPr id="289" name="CustomShape 3"/>
          <p:cNvSpPr/>
          <p:nvPr/>
        </p:nvSpPr>
        <p:spPr>
          <a:xfrm>
            <a:off x="360000" y="1080000"/>
            <a:ext cx="8819640" cy="2393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latin typeface="Arial"/>
              </a:rPr>
              <a:t>Los arreglos tienen su propio tipo de dato y almacenan sus elementos en un pedazo de memoria conexo. Sin embargo en ciertas situaciones, los arreglos se comportan mucho como los apuntadores. Por ejemplo, podemos hacer aritmética de apuntador sobre a:</a:t>
            </a:r>
            <a:endParaRPr b="0" lang="es-MX" sz="1800" spc="-1" strike="noStrike">
              <a:latin typeface="Arial"/>
            </a:endParaRPr>
          </a:p>
          <a:p>
            <a:pPr>
              <a:lnSpc>
                <a:spcPct val="100000"/>
              </a:lnSpc>
            </a:pPr>
            <a:r>
              <a:rPr b="0" lang="es-MX" sz="1800" spc="-1" strike="noStrike">
                <a:latin typeface="Arial"/>
              </a:rPr>
              <a:t>(gdb) print  a + 1</a:t>
            </a:r>
            <a:endParaRPr b="0" lang="es-MX" sz="1800" spc="-1" strike="noStrike">
              <a:latin typeface="Arial"/>
            </a:endParaRPr>
          </a:p>
          <a:p>
            <a:pPr>
              <a:lnSpc>
                <a:spcPct val="100000"/>
              </a:lnSpc>
            </a:pPr>
            <a:r>
              <a:rPr b="0" lang="es-MX" sz="1800" spc="-1" strike="noStrike">
                <a:latin typeface="Arial"/>
                <a:ea typeface="DejaVu Sans"/>
              </a:rPr>
              <a:t>$3 = </a:t>
            </a:r>
            <a:r>
              <a:rPr b="0" lang="es-MX" sz="1800" spc="-1" strike="noStrike">
                <a:latin typeface="Arial"/>
              </a:rPr>
              <a:t>0x7fff5fbff570</a:t>
            </a:r>
            <a:endParaRPr b="0" lang="es-MX" sz="1800" spc="-1" strike="noStrike">
              <a:latin typeface="Arial"/>
            </a:endParaRPr>
          </a:p>
          <a:p>
            <a:pPr>
              <a:lnSpc>
                <a:spcPct val="100000"/>
              </a:lnSpc>
            </a:pPr>
            <a:r>
              <a:rPr b="0" lang="es-MX" sz="1800" spc="-1" strike="noStrike">
                <a:latin typeface="Arial"/>
                <a:ea typeface="DejaVu Sans"/>
              </a:rPr>
              <a:t>En palabras, esto nos dice que a + 1 es un apuntador a un int y contiene la dirección </a:t>
            </a:r>
            <a:r>
              <a:rPr b="0" lang="es-MX" sz="1800" spc="-1" strike="noStrike">
                <a:latin typeface="Arial"/>
              </a:rPr>
              <a:t>0x7fff5fbff570. En este punto debe ser razonable pasar apuntadores al comando x, veamos que se obtiene</a:t>
            </a:r>
            <a:endParaRPr b="0" lang="es-MX" sz="1800" spc="-1" strike="noStrike">
              <a:latin typeface="Arial"/>
            </a:endParaRPr>
          </a:p>
          <a:p>
            <a:pPr>
              <a:lnSpc>
                <a:spcPct val="100000"/>
              </a:lnSpc>
            </a:pPr>
            <a:r>
              <a:rPr b="0" lang="es-MX" sz="1800" spc="-1" strike="noStrike">
                <a:latin typeface="Arial"/>
              </a:rPr>
              <a:t>(gdb) x/4xb  a + 1</a:t>
            </a:r>
            <a:endParaRPr b="0" lang="es-MX" sz="1800" spc="-1" strike="noStrike">
              <a:latin typeface="Arial"/>
            </a:endParaRPr>
          </a:p>
          <a:p>
            <a:pPr>
              <a:lnSpc>
                <a:spcPct val="100000"/>
              </a:lnSpc>
            </a:pPr>
            <a:r>
              <a:rPr b="0" lang="es-MX" sz="1800" spc="-1" strike="noStrike">
                <a:latin typeface="Arial"/>
              </a:rPr>
              <a:t>0x7fff5fbff570:  0x02  0x00  0x00  0x00</a:t>
            </a:r>
            <a:endParaRPr b="0" lang="es-MX" sz="1800" spc="-1" strike="noStrike">
              <a:latin typeface="Arial"/>
            </a:endParaRPr>
          </a:p>
          <a:p>
            <a:pPr>
              <a:lnSpc>
                <a:spcPct val="100000"/>
              </a:lnSpc>
            </a:pPr>
            <a:r>
              <a:rPr b="0" lang="es-MX" sz="1800" spc="-1" strike="noStrike">
                <a:latin typeface="Arial"/>
                <a:ea typeface="DejaVu Sans"/>
              </a:rPr>
              <a:t>Nótese que 0x7fff5fbff570 es mayor en cuatro unidades que la dirección del primer byte de &lt; en la memoria </a:t>
            </a:r>
            <a:r>
              <a:rPr b="0" lang="es-MX" sz="1800" spc="-1" strike="noStrike">
                <a:latin typeface="Arial"/>
              </a:rPr>
              <a:t>0x7fff5fbff56c. Dado que los valores int ocupan cuatro bytes, esto significa que a + 1 apunta a a[1].</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37"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4.1 Apuntadores y variables</a:t>
            </a:r>
            <a:endParaRPr b="0" lang="es-MX" sz="4500" spc="-1" strike="noStrike">
              <a:latin typeface="Arial"/>
            </a:endParaRPr>
          </a:p>
        </p:txBody>
      </p:sp>
      <p:sp>
        <p:nvSpPr>
          <p:cNvPr id="238" name="CustomShape 2"/>
          <p:cNvSpPr/>
          <p:nvPr/>
        </p:nvSpPr>
        <p:spPr>
          <a:xfrm>
            <a:off x="502920" y="1440000"/>
            <a:ext cx="9020520" cy="3496320"/>
          </a:xfrm>
          <a:prstGeom prst="rect">
            <a:avLst/>
          </a:prstGeom>
          <a:noFill/>
          <a:ln w="0">
            <a:noFill/>
          </a:ln>
        </p:spPr>
        <p:style>
          <a:lnRef idx="0"/>
          <a:fillRef idx="0"/>
          <a:effectRef idx="0"/>
          <a:fontRef idx="minor"/>
        </p:style>
        <p:txBody>
          <a:bodyPr lIns="0" rIns="0" tIns="0" bIns="0">
            <a:normAutofit fontScale="56000"/>
          </a:bodyPr>
          <a:p>
            <a:pPr marL="432000" indent="-3225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4.1.1 Memoria dinámica</a:t>
            </a:r>
            <a:endParaRPr b="0" lang="es-MX" sz="2400" spc="-1" strike="noStrike">
              <a:latin typeface="Arial"/>
            </a:endParaRPr>
          </a:p>
          <a:p>
            <a:pPr marL="432000" indent="-3225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4.1.2 Apuntadores y arreglos</a:t>
            </a:r>
            <a:endParaRPr b="0" lang="es-MX" sz="2400" spc="-1" strike="noStrike">
              <a:latin typeface="Arial"/>
            </a:endParaRPr>
          </a:p>
          <a:p>
            <a:pPr marL="432000" indent="-3225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4.1.3 Direccionamiento de un apuntador a arreglos unidimensionales</a:t>
            </a:r>
            <a:endParaRPr b="0" lang="es-MX" sz="2400" spc="-1" strike="noStrike">
              <a:latin typeface="Arial"/>
            </a:endParaRPr>
          </a:p>
          <a:p>
            <a:pPr marL="432000" indent="-3225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4.1.4 Direccionamiento de un apuntador a arreglos bidimensionales</a:t>
            </a:r>
            <a:endParaRPr b="0" lang="es-MX" sz="2400" spc="-1" strike="noStrike">
              <a:latin typeface="Arial"/>
            </a:endParaRPr>
          </a:p>
          <a:p>
            <a:pPr marL="432000" indent="-3225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4.1.5 Arreglo de apuntadores</a:t>
            </a:r>
            <a:endParaRPr b="0" lang="es-MX" sz="2400" spc="-1" strike="noStrike">
              <a:latin typeface="Arial"/>
            </a:endParaRPr>
          </a:p>
          <a:p>
            <a:pPr marL="432000" indent="-3225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4.1.6 Apuntadores y funciones</a:t>
            </a:r>
            <a:endParaRPr b="0" lang="es-MX" sz="2400" spc="-1" strike="noStrike">
              <a:latin typeface="Arial"/>
            </a:endParaRPr>
          </a:p>
          <a:p>
            <a:pPr marL="432000" indent="-3225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4.1.7 Parámetros por valor</a:t>
            </a:r>
            <a:endParaRPr b="0" lang="es-MX" sz="2400" spc="-1" strike="noStrike">
              <a:latin typeface="Arial"/>
            </a:endParaRPr>
          </a:p>
          <a:p>
            <a:pPr marL="432000" indent="-3225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4.1.8 Parámetros por referencia</a:t>
            </a:r>
            <a:endParaRPr b="0" lang="es-MX" sz="2400" spc="-1" strike="noStrike">
              <a:latin typeface="Arial"/>
            </a:endParaRPr>
          </a:p>
          <a:p>
            <a:pPr marL="432000" indent="-3225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4.1.9 Apuntadores y cadenas</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90"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291" name="CustomShape 2"/>
          <p:cNvSpPr/>
          <p:nvPr/>
        </p:nvSpPr>
        <p:spPr>
          <a:xfrm>
            <a:off x="502920" y="1440000"/>
            <a:ext cx="9020520" cy="3496320"/>
          </a:xfrm>
          <a:prstGeom prst="rect">
            <a:avLst/>
          </a:prstGeom>
          <a:noFill/>
          <a:ln w="0">
            <a:noFill/>
          </a:ln>
        </p:spPr>
        <p:style>
          <a:lnRef idx="0"/>
          <a:fillRef idx="0"/>
          <a:effectRef idx="0"/>
          <a:fontRef idx="minor"/>
        </p:style>
      </p:sp>
      <p:sp>
        <p:nvSpPr>
          <p:cNvPr id="292" name="CustomShape 3"/>
          <p:cNvSpPr/>
          <p:nvPr/>
        </p:nvSpPr>
        <p:spPr>
          <a:xfrm>
            <a:off x="360000" y="1080000"/>
            <a:ext cx="8819640" cy="2393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latin typeface="Arial"/>
              </a:rPr>
              <a:t>CONTINUAR en página 20/22 del documento Understanding_C_by_Learning_Assembly.docx.</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540000" y="90000"/>
            <a:ext cx="8998560" cy="9885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Referencias</a:t>
            </a:r>
            <a:endParaRPr b="0" lang="es-MX" sz="4500" spc="-1" strike="noStrike">
              <a:latin typeface="Arial"/>
            </a:endParaRPr>
          </a:p>
        </p:txBody>
      </p:sp>
      <p:sp>
        <p:nvSpPr>
          <p:cNvPr id="294" name="CustomShape 2"/>
          <p:cNvSpPr/>
          <p:nvPr/>
        </p:nvSpPr>
        <p:spPr>
          <a:xfrm>
            <a:off x="540000" y="1440000"/>
            <a:ext cx="8998560" cy="3508560"/>
          </a:xfrm>
          <a:prstGeom prst="rect">
            <a:avLst/>
          </a:prstGeom>
          <a:noFill/>
          <a:ln w="0">
            <a:noFill/>
          </a:ln>
        </p:spPr>
        <p:style>
          <a:lnRef idx="0"/>
          <a:fillRef idx="0"/>
          <a:effectRef idx="0"/>
          <a:fontRef idx="minor"/>
        </p:style>
        <p:txBody>
          <a:bodyPr lIns="0" rIns="0" tIns="0" bIns="0">
            <a:normAutofit/>
          </a:bodyPr>
          <a:p>
            <a:pPr>
              <a:lnSpc>
                <a:spcPct val="100000"/>
              </a:lnSpc>
            </a:pPr>
            <a:r>
              <a:rPr b="0" lang="de-AT" sz="2400" spc="-1" strike="noStrike">
                <a:solidFill>
                  <a:srgbClr val="000000"/>
                </a:solidFill>
                <a:latin typeface="Source Sans Pro"/>
                <a:ea typeface="DejaVu Sans"/>
              </a:rPr>
              <a:t>[TU, DO HUANG] Operating Systems From 0 to 1, Chapter 4 x86 Assembly and C, 4.8.2 Pointer Data Types, page 77 (91/309) of Operating_Systems_From_0_to_1.pdf. Download_url:</a:t>
            </a:r>
            <a:endParaRPr b="0" lang="es-MX" sz="2400" spc="-1" strike="noStrike">
              <a:latin typeface="Arial"/>
            </a:endParaRPr>
          </a:p>
          <a:p>
            <a:pPr>
              <a:lnSpc>
                <a:spcPct val="100000"/>
              </a:lnSpc>
            </a:pPr>
            <a:r>
              <a:rPr b="0" lang="de-AT" sz="1700" spc="-1" strike="noStrike" u="sng">
                <a:solidFill>
                  <a:srgbClr val="0000ff"/>
                </a:solidFill>
                <a:uFillTx/>
                <a:latin typeface="Source Sans Pro"/>
                <a:ea typeface="DejaVu Sans"/>
                <a:hlinkClick r:id="rId1"/>
              </a:rPr>
              <a:t>https://lsi.vc.ehu.eus/pablogn/docencia/ISO/Operating_Systems_From_0_to_1.pdf</a:t>
            </a:r>
            <a:endParaRPr b="0" lang="es-MX" sz="1700" spc="-1" strike="noStrike">
              <a:latin typeface="Arial"/>
            </a:endParaRPr>
          </a:p>
          <a:p>
            <a:pPr>
              <a:lnSpc>
                <a:spcPct val="100000"/>
              </a:lnSpc>
            </a:pPr>
            <a:r>
              <a:rPr b="0" lang="de-AT" sz="2400" spc="-1" strike="noStrike">
                <a:solidFill>
                  <a:srgbClr val="0000ff"/>
                </a:solidFill>
                <a:latin typeface="Source Sans Pro"/>
                <a:ea typeface="DejaVu Sans"/>
              </a:rPr>
              <a:t>[O’Donnel, A] Learning C with gdb, Aug. 27, 2012</a:t>
            </a:r>
            <a:endParaRPr b="0" lang="es-MX" sz="2400" spc="-1" strike="noStrike">
              <a:latin typeface="Arial"/>
            </a:endParaRPr>
          </a:p>
          <a:p>
            <a:r>
              <a:rPr b="0" lang="de-AT" sz="2400" spc="-1" strike="noStrike">
                <a:solidFill>
                  <a:srgbClr val="0000ff"/>
                </a:solidFill>
                <a:latin typeface="Source Sans Pro"/>
                <a:ea typeface="DejaVu Sans"/>
                <a:hlinkClick r:id="rId2"/>
              </a:rPr>
              <a:t>h</a:t>
            </a:r>
            <a:r>
              <a:rPr b="0" lang="de-AT" sz="2400" spc="-1" strike="noStrike">
                <a:solidFill>
                  <a:srgbClr val="0000ff"/>
                </a:solidFill>
                <a:latin typeface="Source Sans Pro"/>
                <a:ea typeface="DejaVu Sans"/>
                <a:hlinkClick r:id="rId3"/>
              </a:rPr>
              <a:t>ttps://www.recurse.com/blog/5-learning-c-with-gdb</a:t>
            </a:r>
            <a:r>
              <a:rPr b="0" lang="de-AT" sz="2400" spc="-1" strike="noStrike">
                <a:solidFill>
                  <a:srgbClr val="0000ff"/>
                </a:solidFill>
                <a:latin typeface="Source Sans Pro"/>
                <a:ea typeface="DejaVu Sans"/>
              </a:rPr>
              <a:t>,</a:t>
            </a:r>
            <a:endParaRPr b="0" lang="es-MX" sz="2400" spc="-1" strike="noStrike">
              <a:latin typeface="Arial"/>
            </a:endParaRPr>
          </a:p>
          <a:p>
            <a:r>
              <a:rPr b="0" lang="de-AT" sz="2400" spc="-1" strike="noStrike">
                <a:solidFill>
                  <a:srgbClr val="0000ff"/>
                </a:solidFill>
                <a:latin typeface="Source Sans Pro"/>
                <a:ea typeface="DejaVu Sans"/>
              </a:rPr>
              <a:t>Consultada el 2 de diciembre de 2021.</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502920" y="630720"/>
            <a:ext cx="9070200" cy="43873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39"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Tipos de dato Apuntador</a:t>
            </a:r>
            <a:endParaRPr b="0" lang="es-MX" sz="4500" spc="-1" strike="noStrike">
              <a:latin typeface="Arial"/>
            </a:endParaRPr>
          </a:p>
        </p:txBody>
      </p:sp>
      <p:sp>
        <p:nvSpPr>
          <p:cNvPr id="240" name="CustomShape 2"/>
          <p:cNvSpPr/>
          <p:nvPr/>
        </p:nvSpPr>
        <p:spPr>
          <a:xfrm>
            <a:off x="502920" y="1440000"/>
            <a:ext cx="9020520" cy="3496320"/>
          </a:xfrm>
          <a:prstGeom prst="rect">
            <a:avLst/>
          </a:prstGeom>
          <a:noFill/>
          <a:ln w="0">
            <a:noFill/>
          </a:ln>
        </p:spPr>
        <p:style>
          <a:lnRef idx="0"/>
          <a:fillRef idx="0"/>
          <a:effectRef idx="0"/>
          <a:fontRef idx="minor"/>
        </p:style>
        <p:txBody>
          <a:bodyPr lIns="0" rIns="0" tIns="0" bIns="0">
            <a:normAutofit/>
          </a:bodyPr>
          <a:p>
            <a:pPr marL="432000" indent="-322560">
              <a:lnSpc>
                <a:spcPct val="100000"/>
              </a:lnSpc>
              <a:spcAft>
                <a:spcPts val="1054"/>
              </a:spcAft>
              <a:buClr>
                <a:srgbClr val="009eda"/>
              </a:buClr>
              <a:buSzPct val="45000"/>
              <a:buFont typeface="Wingdings" charset="2"/>
              <a:buChar char=""/>
            </a:pPr>
            <a:r>
              <a:rPr b="0" lang="de-AT" sz="1700" spc="-1" strike="noStrike">
                <a:solidFill>
                  <a:srgbClr val="000000"/>
                </a:solidFill>
                <a:latin typeface="Source Sans Pro"/>
                <a:ea typeface="DejaVu Sans"/>
              </a:rPr>
              <a:t>Los apuntadores son variables que guardan direcciones de memoria. x86 trabaja con dos tipos de apuntadores:</a:t>
            </a:r>
            <a:endParaRPr b="0" lang="es-MX" sz="1700" spc="-1" strike="noStrike">
              <a:latin typeface="Arial"/>
            </a:endParaRPr>
          </a:p>
          <a:p>
            <a:pPr marL="432000" indent="-322560">
              <a:lnSpc>
                <a:spcPct val="100000"/>
              </a:lnSpc>
              <a:spcAft>
                <a:spcPts val="1054"/>
              </a:spcAft>
              <a:buClr>
                <a:srgbClr val="009eda"/>
              </a:buClr>
              <a:buSzPct val="45000"/>
              <a:buFont typeface="Wingdings" charset="2"/>
              <a:buChar char=""/>
            </a:pPr>
            <a:r>
              <a:rPr b="1" i="1" lang="de-AT" sz="1700" spc="-1" strike="noStrike">
                <a:solidFill>
                  <a:srgbClr val="000000"/>
                </a:solidFill>
                <a:latin typeface="Source Sans Pro"/>
                <a:ea typeface="DejaVu Sans"/>
              </a:rPr>
              <a:t>Near pointer</a:t>
            </a:r>
            <a:r>
              <a:rPr b="0" lang="de-AT" sz="1700" spc="-1" strike="noStrike">
                <a:solidFill>
                  <a:srgbClr val="000000"/>
                </a:solidFill>
                <a:latin typeface="Source Sans Pro"/>
                <a:ea typeface="DejaVu Sans"/>
              </a:rPr>
              <a:t> es un offset de 16-bits/32-bits dentro de un segmento, éste apuntador también es llamado dirección efectiva.</a:t>
            </a:r>
            <a:endParaRPr b="0" lang="es-MX" sz="1700" spc="-1" strike="noStrike">
              <a:latin typeface="Arial"/>
            </a:endParaRPr>
          </a:p>
          <a:p>
            <a:pPr marL="432000" indent="-322560">
              <a:lnSpc>
                <a:spcPct val="100000"/>
              </a:lnSpc>
              <a:spcAft>
                <a:spcPts val="1054"/>
              </a:spcAft>
              <a:buClr>
                <a:srgbClr val="009eda"/>
              </a:buClr>
              <a:buSzPct val="45000"/>
              <a:buFont typeface="Wingdings" charset="2"/>
              <a:buChar char=""/>
            </a:pPr>
            <a:r>
              <a:rPr b="1" i="1" lang="de-AT" sz="1700" spc="-1" strike="noStrike">
                <a:solidFill>
                  <a:srgbClr val="000000"/>
                </a:solidFill>
                <a:latin typeface="Source Sans Pro"/>
                <a:ea typeface="DejaVu Sans"/>
              </a:rPr>
              <a:t>Far pointer</a:t>
            </a:r>
            <a:r>
              <a:rPr b="0" lang="de-AT" sz="1700" spc="-1" strike="noStrike">
                <a:solidFill>
                  <a:srgbClr val="000000"/>
                </a:solidFill>
                <a:latin typeface="Source Sans Pro"/>
                <a:ea typeface="DejaVu Sans"/>
              </a:rPr>
              <a:t> es también un offset como un near pointer, pero con un selector de segmento explícito.</a:t>
            </a:r>
            <a:endParaRPr b="0" lang="es-MX" sz="1700" spc="-1" strike="noStrike">
              <a:latin typeface="Arial"/>
            </a:endParaRPr>
          </a:p>
        </p:txBody>
      </p:sp>
      <p:pic>
        <p:nvPicPr>
          <p:cNvPr id="241" name="" descr=""/>
          <p:cNvPicPr/>
          <p:nvPr/>
        </p:nvPicPr>
        <p:blipFill>
          <a:blip r:embed="rId2"/>
          <a:stretch/>
        </p:blipFill>
        <p:spPr>
          <a:xfrm>
            <a:off x="1715760" y="3240000"/>
            <a:ext cx="6724080" cy="20095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42"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Tipos de dato Apuntador</a:t>
            </a:r>
            <a:endParaRPr b="0" lang="es-MX" sz="4500" spc="-1" strike="noStrike">
              <a:latin typeface="Arial"/>
            </a:endParaRPr>
          </a:p>
        </p:txBody>
      </p:sp>
      <p:sp>
        <p:nvSpPr>
          <p:cNvPr id="243" name="CustomShape 2"/>
          <p:cNvSpPr/>
          <p:nvPr/>
        </p:nvSpPr>
        <p:spPr>
          <a:xfrm>
            <a:off x="502920" y="1440000"/>
            <a:ext cx="9020520" cy="3496320"/>
          </a:xfrm>
          <a:prstGeom prst="rect">
            <a:avLst/>
          </a:prstGeom>
          <a:noFill/>
          <a:ln w="0">
            <a:noFill/>
          </a:ln>
        </p:spPr>
        <p:style>
          <a:lnRef idx="0"/>
          <a:fillRef idx="0"/>
          <a:effectRef idx="0"/>
          <a:fontRef idx="minor"/>
        </p:style>
        <p:txBody>
          <a:bodyPr lIns="0" rIns="0" tIns="0" bIns="0">
            <a:normAutofit fontScale="61000"/>
          </a:bodyPr>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marL="432000" indent="-3225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El </a:t>
            </a:r>
            <a:r>
              <a:rPr b="1" lang="de-AT" sz="2400" spc="-1" strike="noStrike">
                <a:solidFill>
                  <a:srgbClr val="000000"/>
                </a:solidFill>
                <a:latin typeface="Source Sans Pro"/>
                <a:ea typeface="DejaVu Sans"/>
              </a:rPr>
              <a:t>lenguaje</a:t>
            </a:r>
            <a:r>
              <a:rPr b="0" lang="de-AT" sz="2400" spc="-1" strike="noStrike">
                <a:solidFill>
                  <a:srgbClr val="000000"/>
                </a:solidFill>
                <a:latin typeface="Source Sans Pro"/>
                <a:ea typeface="DejaVu Sans"/>
              </a:rPr>
              <a:t> </a:t>
            </a:r>
            <a:r>
              <a:rPr b="1" lang="de-AT" sz="2400" spc="-1" strike="noStrike">
                <a:solidFill>
                  <a:srgbClr val="000000"/>
                </a:solidFill>
                <a:latin typeface="Source Sans Pro"/>
                <a:ea typeface="DejaVu Sans"/>
              </a:rPr>
              <a:t>C</a:t>
            </a:r>
            <a:r>
              <a:rPr b="0" lang="de-AT" sz="2400" spc="-1" strike="noStrike">
                <a:solidFill>
                  <a:srgbClr val="000000"/>
                </a:solidFill>
                <a:latin typeface="Source Sans Pro"/>
                <a:ea typeface="DejaVu Sans"/>
              </a:rPr>
              <a:t> solamente proporciona soporte para </a:t>
            </a:r>
            <a:r>
              <a:rPr b="1" i="1" lang="de-AT" sz="2400" spc="-1" strike="noStrike">
                <a:solidFill>
                  <a:srgbClr val="000000"/>
                </a:solidFill>
                <a:latin typeface="Source Sans Pro"/>
                <a:ea typeface="DejaVu Sans"/>
              </a:rPr>
              <a:t>near pointers</a:t>
            </a:r>
            <a:r>
              <a:rPr b="0" lang="de-AT" sz="2400" spc="-1" strike="noStrike">
                <a:solidFill>
                  <a:srgbClr val="000000"/>
                </a:solidFill>
                <a:latin typeface="Source Sans Pro"/>
                <a:ea typeface="DejaVu Sans"/>
              </a:rPr>
              <a:t>, dado que los </a:t>
            </a:r>
            <a:r>
              <a:rPr b="0" i="1" lang="de-AT" sz="2400" spc="-1" strike="noStrike">
                <a:solidFill>
                  <a:srgbClr val="000000"/>
                </a:solidFill>
                <a:latin typeface="Source Sans Pro"/>
                <a:ea typeface="DejaVu Sans"/>
              </a:rPr>
              <a:t>far pointers</a:t>
            </a:r>
            <a:r>
              <a:rPr b="0" lang="de-AT" sz="2400" spc="-1" strike="noStrike">
                <a:solidFill>
                  <a:srgbClr val="000000"/>
                </a:solidFill>
                <a:latin typeface="Source Sans Pro"/>
                <a:ea typeface="DejaVu Sans"/>
              </a:rPr>
              <a:t> son dependientes de la plataforma, tal como x86. En el código de aplicación, usted puede suponer que la dirección del segmento actual empieza en 0, así que el offset es realmente cualquier dirección de memoria desde 0 hasta la dirección máxima.</a:t>
            </a:r>
            <a:endParaRPr b="0" lang="es-MX" sz="2400" spc="-1" strike="noStrike">
              <a:latin typeface="Arial"/>
            </a:endParaRPr>
          </a:p>
        </p:txBody>
      </p:sp>
      <p:pic>
        <p:nvPicPr>
          <p:cNvPr id="244" name="" descr=""/>
          <p:cNvPicPr/>
          <p:nvPr/>
        </p:nvPicPr>
        <p:blipFill>
          <a:blip r:embed="rId2"/>
          <a:stretch/>
        </p:blipFill>
        <p:spPr>
          <a:xfrm>
            <a:off x="1734840" y="1260000"/>
            <a:ext cx="6724080" cy="2009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45"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4.1.1 Memoria dinámica </a:t>
            </a:r>
            <a:endParaRPr b="0" lang="es-MX" sz="4500" spc="-1" strike="noStrike">
              <a:latin typeface="Arial"/>
            </a:endParaRPr>
          </a:p>
        </p:txBody>
      </p:sp>
      <p:sp>
        <p:nvSpPr>
          <p:cNvPr id="246" name="CustomShape 2"/>
          <p:cNvSpPr/>
          <p:nvPr/>
        </p:nvSpPr>
        <p:spPr>
          <a:xfrm>
            <a:off x="502920" y="1440000"/>
            <a:ext cx="9020520" cy="3496320"/>
          </a:xfrm>
          <a:prstGeom prst="rect">
            <a:avLst/>
          </a:prstGeom>
          <a:noFill/>
          <a:ln w="0">
            <a:noFill/>
          </a:ln>
        </p:spPr>
        <p:style>
          <a:lnRef idx="0"/>
          <a:fillRef idx="0"/>
          <a:effectRef idx="0"/>
          <a:fontRef idx="minor"/>
        </p:style>
      </p:sp>
      <p:sp>
        <p:nvSpPr>
          <p:cNvPr id="247" name="CustomShape 3"/>
          <p:cNvSpPr/>
          <p:nvPr/>
        </p:nvSpPr>
        <p:spPr>
          <a:xfrm>
            <a:off x="360000" y="1080000"/>
            <a:ext cx="8819640" cy="4185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latin typeface="Arial"/>
              </a:rPr>
              <a:t>Ejemplo</a:t>
            </a:r>
            <a:endParaRPr b="0" lang="es-MX" sz="1800" spc="-1" strike="noStrike">
              <a:latin typeface="Arial"/>
            </a:endParaRPr>
          </a:p>
          <a:p>
            <a:pPr>
              <a:lnSpc>
                <a:spcPct val="100000"/>
              </a:lnSpc>
            </a:pPr>
            <a:r>
              <a:rPr b="0" lang="es-MX" sz="1800" spc="-1" strike="noStrike">
                <a:latin typeface="Arial"/>
              </a:rPr>
              <a:t>(Véase archivo 4_1_1_MemoriaDinamica.c) Se tienen las declaraciones</a:t>
            </a:r>
            <a:endParaRPr b="0" lang="es-MX" sz="1800" spc="-1" strike="noStrike">
              <a:latin typeface="Arial"/>
            </a:endParaRPr>
          </a:p>
          <a:p>
            <a:pPr>
              <a:lnSpc>
                <a:spcPct val="100000"/>
              </a:lnSpc>
            </a:pPr>
            <a:r>
              <a:rPr b="0" lang="es-MX" sz="1800" spc="-1" strike="noStrike">
                <a:latin typeface="Arial"/>
              </a:rPr>
              <a:t>struct conjunto_dints {</a:t>
            </a:r>
            <a:endParaRPr b="0" lang="es-MX" sz="1800" spc="-1" strike="noStrike">
              <a:latin typeface="Arial"/>
            </a:endParaRPr>
          </a:p>
          <a:p>
            <a:pPr>
              <a:lnSpc>
                <a:spcPct val="100000"/>
              </a:lnSpc>
            </a:pPr>
            <a:r>
              <a:rPr b="0" lang="es-MX" sz="1800" spc="-1" strike="noStrike">
                <a:latin typeface="Arial"/>
              </a:rPr>
              <a:t>   </a:t>
            </a:r>
            <a:r>
              <a:rPr b="0" lang="es-MX" sz="1800" spc="-1" strike="noStrike">
                <a:latin typeface="Arial"/>
              </a:rPr>
              <a:t>unsigned int n;</a:t>
            </a:r>
            <a:endParaRPr b="0" lang="es-MX" sz="1800" spc="-1" strike="noStrike">
              <a:latin typeface="Arial"/>
            </a:endParaRPr>
          </a:p>
          <a:p>
            <a:pPr>
              <a:lnSpc>
                <a:spcPct val="100000"/>
              </a:lnSpc>
            </a:pPr>
            <a:r>
              <a:rPr b="0" lang="es-MX" sz="1800" spc="-1" strike="noStrike">
                <a:latin typeface="Arial"/>
              </a:rPr>
              <a:t>   </a:t>
            </a:r>
            <a:r>
              <a:rPr b="0" lang="es-MX" sz="1800" spc="-1" strike="noStrike">
                <a:latin typeface="Arial"/>
              </a:rPr>
              <a:t>int *N;</a:t>
            </a:r>
            <a:endParaRPr b="0" lang="es-MX" sz="1800" spc="-1" strike="noStrike">
              <a:latin typeface="Arial"/>
            </a:endParaRPr>
          </a:p>
          <a:p>
            <a:pPr>
              <a:lnSpc>
                <a:spcPct val="100000"/>
              </a:lnSpc>
            </a:pPr>
            <a:r>
              <a:rPr b="0" lang="es-MX" sz="1800" spc="-1" strike="noStrike">
                <a:latin typeface="Arial"/>
              </a:rPr>
              <a:t>};</a:t>
            </a:r>
            <a:endParaRPr b="0" lang="es-MX" sz="1800" spc="-1" strike="noStrike">
              <a:latin typeface="Arial"/>
            </a:endParaRPr>
          </a:p>
          <a:p>
            <a:pPr>
              <a:lnSpc>
                <a:spcPct val="100000"/>
              </a:lnSpc>
            </a:pPr>
            <a:r>
              <a:rPr b="0" lang="es-MX" sz="1800" spc="-1" strike="noStrike">
                <a:latin typeface="Arial"/>
              </a:rPr>
              <a:t>struct conjunto_dints *cdiPt;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Entonces, se puede obtener espacio de memoria en el montículo de la memoria de proceso para almacenar una estructura conjunto_dints utilizando la función malloc(), como se muestra a contiuación:</a:t>
            </a:r>
            <a:endParaRPr b="0" lang="es-MX" sz="1800" spc="-1" strike="noStrike">
              <a:latin typeface="Arial"/>
            </a:endParaRPr>
          </a:p>
          <a:p>
            <a:pPr>
              <a:lnSpc>
                <a:spcPct val="100000"/>
              </a:lnSpc>
            </a:pPr>
            <a:r>
              <a:rPr b="0" lang="es-MX" sz="1800" spc="-1" strike="noStrike">
                <a:latin typeface="Arial"/>
              </a:rPr>
              <a:t>CdiPt = (struct conjunto_dints *)malloc(sizeof(*cdiPt));</a:t>
            </a:r>
            <a:endParaRPr b="0" lang="es-MX" sz="1800" spc="-1" strike="noStrike">
              <a:latin typeface="Arial"/>
            </a:endParaRPr>
          </a:p>
          <a:p>
            <a:pPr>
              <a:lnSpc>
                <a:spcPct val="100000"/>
              </a:lnSpc>
            </a:pPr>
            <a:r>
              <a:rPr b="0" lang="es-MX" sz="1800" spc="-1" strike="noStrike">
                <a:latin typeface="Arial"/>
              </a:rPr>
              <a:t>(el prototipo de la función malloc se encuentra en el archivo de cabecera stdlib.h)</a:t>
            </a:r>
            <a:endParaRPr b="0" lang="es-MX" sz="1800" spc="-1" strike="noStrike">
              <a:latin typeface="Arial"/>
            </a:endParaRPr>
          </a:p>
          <a:p>
            <a:pPr>
              <a:lnSpc>
                <a:spcPct val="100000"/>
              </a:lnSpc>
            </a:pPr>
            <a:r>
              <a:rPr b="0" lang="es-MX" sz="1800" spc="-1" strike="noStrike">
                <a:latin typeface="Arial"/>
              </a:rPr>
              <a:t>El archivo 4_1_1_MemoriaDinamica.c se puede descargar de:</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400" spc="-1" strike="noStrike">
                <a:latin typeface="Arial"/>
                <a:hlinkClick r:id="rId2"/>
              </a:rPr>
              <a:t>https://github.com/programacionestructurada/2021-2/202112/U4_MdAyE/02_MemoriaDinamica</a:t>
            </a: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48"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Una introducción breve a gdb</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249" name="CustomShape 2"/>
          <p:cNvSpPr/>
          <p:nvPr/>
        </p:nvSpPr>
        <p:spPr>
          <a:xfrm>
            <a:off x="502920" y="1440000"/>
            <a:ext cx="9020520" cy="3496320"/>
          </a:xfrm>
          <a:prstGeom prst="rect">
            <a:avLst/>
          </a:prstGeom>
          <a:noFill/>
          <a:ln w="0">
            <a:noFill/>
          </a:ln>
        </p:spPr>
        <p:style>
          <a:lnRef idx="0"/>
          <a:fillRef idx="0"/>
          <a:effectRef idx="0"/>
          <a:fontRef idx="minor"/>
        </p:style>
      </p:sp>
      <p:sp>
        <p:nvSpPr>
          <p:cNvPr id="250" name="CustomShape 3"/>
          <p:cNvSpPr/>
          <p:nvPr/>
        </p:nvSpPr>
        <p:spPr>
          <a:xfrm>
            <a:off x="360000" y="1080000"/>
            <a:ext cx="8819640" cy="4441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latin typeface="Arial"/>
                <a:ea typeface="DejaVu Sans"/>
              </a:rPr>
              <a:t>El depurador gdb es una gran herramienta que puede usarse para aprender Lenguaje C. En las siguientes líneas se mostrará cómo se puede utilizar gdb para entender la diferencia entre apuntadores y arreglos.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ea typeface="DejaVu Sans"/>
              </a:rPr>
              <a:t>Empezaremos creando un pequeño programa en C llamado minimal.c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ea typeface="DejaVu Sans"/>
              </a:rPr>
              <a:t>int main()</a:t>
            </a:r>
            <a:endParaRPr b="0" lang="es-MX" sz="1800" spc="-1" strike="noStrike">
              <a:latin typeface="Arial"/>
            </a:endParaRPr>
          </a:p>
          <a:p>
            <a:pPr>
              <a:lnSpc>
                <a:spcPct val="100000"/>
              </a:lnSpc>
            </a:pPr>
            <a:r>
              <a:rPr b="0" lang="es-MX" sz="1800" spc="-1" strike="noStrike">
                <a:latin typeface="Arial"/>
                <a:ea typeface="DejaVu Sans"/>
              </a:rPr>
              <a:t>{</a:t>
            </a:r>
            <a:endParaRPr b="0" lang="es-MX" sz="1800" spc="-1" strike="noStrike">
              <a:latin typeface="Arial"/>
            </a:endParaRPr>
          </a:p>
          <a:p>
            <a:pPr>
              <a:lnSpc>
                <a:spcPct val="100000"/>
              </a:lnSpc>
            </a:pPr>
            <a:r>
              <a:rPr b="0" lang="es-MX" sz="1800" spc="-1" strike="noStrike">
                <a:latin typeface="Arial"/>
                <a:ea typeface="DejaVu Sans"/>
              </a:rPr>
              <a:t>  </a:t>
            </a:r>
            <a:r>
              <a:rPr b="0" lang="es-MX" sz="1800" spc="-1" strike="noStrike">
                <a:latin typeface="Arial"/>
                <a:ea typeface="DejaVu Sans"/>
              </a:rPr>
              <a:t>int i = 1337;</a:t>
            </a:r>
            <a:endParaRPr b="0" lang="es-MX" sz="1800" spc="-1" strike="noStrike">
              <a:latin typeface="Arial"/>
            </a:endParaRPr>
          </a:p>
          <a:p>
            <a:pPr>
              <a:lnSpc>
                <a:spcPct val="100000"/>
              </a:lnSpc>
            </a:pPr>
            <a:r>
              <a:rPr b="0" lang="es-MX" sz="1800" spc="-1" strike="noStrike">
                <a:latin typeface="Arial"/>
                <a:ea typeface="DejaVu Sans"/>
              </a:rPr>
              <a:t>  </a:t>
            </a:r>
            <a:r>
              <a:rPr b="0" lang="es-MX" sz="1800" spc="-1" strike="noStrike">
                <a:latin typeface="Arial"/>
                <a:ea typeface="DejaVu Sans"/>
              </a:rPr>
              <a:t>return 0;</a:t>
            </a:r>
            <a:endParaRPr b="0" lang="es-MX" sz="1800" spc="-1" strike="noStrike">
              <a:latin typeface="Arial"/>
            </a:endParaRPr>
          </a:p>
          <a:p>
            <a:pPr>
              <a:lnSpc>
                <a:spcPct val="100000"/>
              </a:lnSpc>
            </a:pPr>
            <a:r>
              <a:rPr b="0" lang="es-MX" sz="1800" spc="-1" strike="noStrike">
                <a:latin typeface="Arial"/>
                <a:ea typeface="DejaVu Sans"/>
              </a:rPr>
              <a: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ea typeface="DejaVu Sans"/>
              </a:rPr>
              <a:t>Note que el programa no hace algo, no tiene ni siquiera un llamado a la función printf. Esto se debe a que usaremos gdb para explicar este programa escrito en lenguaje C.</a:t>
            </a: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51"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Una introducción breve a gdb</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252" name="CustomShape 2"/>
          <p:cNvSpPr/>
          <p:nvPr/>
        </p:nvSpPr>
        <p:spPr>
          <a:xfrm>
            <a:off x="502920" y="1440000"/>
            <a:ext cx="9020520" cy="3496320"/>
          </a:xfrm>
          <a:prstGeom prst="rect">
            <a:avLst/>
          </a:prstGeom>
          <a:noFill/>
          <a:ln w="0">
            <a:noFill/>
          </a:ln>
        </p:spPr>
        <p:style>
          <a:lnRef idx="0"/>
          <a:fillRef idx="0"/>
          <a:effectRef idx="0"/>
          <a:fontRef idx="minor"/>
        </p:style>
      </p:sp>
      <p:sp>
        <p:nvSpPr>
          <p:cNvPr id="253" name="CustomShape 3"/>
          <p:cNvSpPr/>
          <p:nvPr/>
        </p:nvSpPr>
        <p:spPr>
          <a:xfrm>
            <a:off x="360000" y="1080000"/>
            <a:ext cx="8819640" cy="2393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latin typeface="Arial"/>
              </a:rPr>
              <a:t>Primero debemos compilar el programa con gcc y utilizando la bandera -g para que gdb cuente con información de depuración y después ejecutaremos gdb pasándole el programa ejecutable como argumento.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 gcc -g minimal.c -o minimal</a:t>
            </a:r>
            <a:endParaRPr b="0" lang="es-MX" sz="1800" spc="-1" strike="noStrike">
              <a:latin typeface="Arial"/>
            </a:endParaRPr>
          </a:p>
          <a:p>
            <a:pPr>
              <a:lnSpc>
                <a:spcPct val="100000"/>
              </a:lnSpc>
            </a:pPr>
            <a:r>
              <a:rPr b="0" lang="es-MX" sz="1800" spc="-1" strike="noStrike">
                <a:latin typeface="Arial"/>
              </a:rPr>
              <a:t>$ gdb minimal</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Después de esto, se nos debe presentar el prompt de gdb.</a:t>
            </a:r>
            <a:endParaRPr b="0" lang="es-MX" sz="1800" spc="-1" strike="noStrike">
              <a:latin typeface="Arial"/>
            </a:endParaRPr>
          </a:p>
          <a:p>
            <a:pPr>
              <a:lnSpc>
                <a:spcPct val="100000"/>
              </a:lnSpc>
            </a:pPr>
            <a:r>
              <a:rPr b="0" lang="es-MX" sz="1800" spc="-1" strike="noStrike">
                <a:latin typeface="Arial"/>
              </a:rPr>
              <a:t>(gdb)</a:t>
            </a:r>
            <a:endParaRPr b="0" lang="es-MX" sz="1800" spc="-1" strike="noStrike">
              <a:latin typeface="Arial"/>
            </a:endParaRPr>
          </a:p>
          <a:p>
            <a:pPr>
              <a:lnSpc>
                <a:spcPct val="100000"/>
              </a:lnSpc>
            </a:pPr>
            <a:r>
              <a:rPr b="0" lang="es-MX" sz="1800" spc="-1" strike="noStrike">
                <a:latin typeface="Arial"/>
              </a:rPr>
              <a:t>El depurador gdb cuenta con un comando interno llamado print, el cual puede ser usado para imprimir la evaluación de una expresión de lenguaje C. Por ejemplo,</a:t>
            </a:r>
            <a:endParaRPr b="0" lang="es-MX" sz="1800" spc="-1" strike="noStrike">
              <a:latin typeface="Arial"/>
            </a:endParaRPr>
          </a:p>
          <a:p>
            <a:pPr>
              <a:lnSpc>
                <a:spcPct val="100000"/>
              </a:lnSpc>
            </a:pPr>
            <a:r>
              <a:rPr b="0" lang="es-MX" sz="1800" spc="-1" strike="noStrike">
                <a:latin typeface="Arial"/>
              </a:rPr>
              <a:t>(gdb) print 1 + 2</a:t>
            </a:r>
            <a:endParaRPr b="0" lang="es-MX" sz="1800" spc="-1" strike="noStrike">
              <a:latin typeface="Arial"/>
            </a:endParaRPr>
          </a:p>
          <a:p>
            <a:pPr>
              <a:lnSpc>
                <a:spcPct val="100000"/>
              </a:lnSpc>
            </a:pPr>
            <a:r>
              <a:rPr b="0" lang="es-MX" sz="1800" spc="-1" strike="noStrike">
                <a:latin typeface="Arial"/>
              </a:rPr>
              <a:t>$1 = 3</a:t>
            </a:r>
            <a:endParaRPr b="0" lang="es-MX" sz="1800" spc="-1" strike="noStrike">
              <a:latin typeface="Arial"/>
            </a:endParaRPr>
          </a:p>
          <a:p>
            <a:pPr>
              <a:lnSpc>
                <a:spcPct val="100000"/>
              </a:lnSpc>
            </a:pPr>
            <a:r>
              <a:rPr b="0" lang="es-MX" sz="1800" spc="-1" strike="noStrike">
                <a:latin typeface="Arial"/>
              </a:rPr>
              <a:t>Existen también otros comandos. Si no estamos seguros de lo que hace un comando de gdb, podemos intentar usar: help name-of-the-command en el prompt de gdb.</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54"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Una introducción breve a gdb</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255" name="CustomShape 2"/>
          <p:cNvSpPr/>
          <p:nvPr/>
        </p:nvSpPr>
        <p:spPr>
          <a:xfrm>
            <a:off x="502920" y="1440000"/>
            <a:ext cx="9020520" cy="3496320"/>
          </a:xfrm>
          <a:prstGeom prst="rect">
            <a:avLst/>
          </a:prstGeom>
          <a:noFill/>
          <a:ln w="0">
            <a:noFill/>
          </a:ln>
        </p:spPr>
        <p:style>
          <a:lnRef idx="0"/>
          <a:fillRef idx="0"/>
          <a:effectRef idx="0"/>
          <a:fontRef idx="minor"/>
        </p:style>
      </p:sp>
      <p:sp>
        <p:nvSpPr>
          <p:cNvPr id="256" name="CustomShape 3"/>
          <p:cNvSpPr/>
          <p:nvPr/>
        </p:nvSpPr>
        <p:spPr>
          <a:xfrm>
            <a:off x="360000" y="1080000"/>
            <a:ext cx="8819640" cy="2393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latin typeface="Arial"/>
              </a:rPr>
              <a:t>Ahora se muestra un ejemplo de uso de print, un poco más interesante:</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(gdb) print  (int) 2147483648</a:t>
            </a:r>
            <a:endParaRPr b="0" lang="es-MX" sz="1800" spc="-1" strike="noStrike">
              <a:latin typeface="Arial"/>
            </a:endParaRPr>
          </a:p>
          <a:p>
            <a:pPr>
              <a:lnSpc>
                <a:spcPct val="100000"/>
              </a:lnSpc>
            </a:pPr>
            <a:r>
              <a:rPr b="0" lang="es-MX" sz="1800" spc="-1" strike="noStrike">
                <a:latin typeface="Arial"/>
                <a:ea typeface="DejaVu Sans"/>
              </a:rPr>
              <a:t>$2 = -</a:t>
            </a:r>
            <a:r>
              <a:rPr b="0" lang="es-MX" sz="1800" spc="-1" strike="noStrike">
                <a:latin typeface="Arial"/>
              </a:rPr>
              <a:t>2147483648</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ea typeface="DejaVu Sans"/>
              </a:rPr>
              <a:t>La razón por la cual gdb nos indica que 2147483648 es igual a -2147483648 es que en C, las constantes tienen tipo de dato (en este caso, 2147483648 es un unsigned int</a:t>
            </a:r>
            <a:r>
              <a:rPr b="0" lang="es-MX" sz="1800" spc="-1" strike="noStrike">
                <a:latin typeface="Arial"/>
              </a:rPr>
              <a:t>) y la representación de números negativos en complemento a dos. El punto es que en C,  en ocasiones, la aritmética puede ser difícil de entender, pero gdb entiende la aritmética de 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Colocaremos un punto de ruptura en la función main y comenzaremos sobre gdb, la ejecución del programa minimal.</a:t>
            </a:r>
            <a:endParaRPr b="0" lang="es-MX" sz="1800" spc="-1" strike="noStrike">
              <a:latin typeface="Arial"/>
            </a:endParaRPr>
          </a:p>
          <a:p>
            <a:pPr>
              <a:lnSpc>
                <a:spcPct val="100000"/>
              </a:lnSpc>
            </a:pPr>
            <a:r>
              <a:rPr b="0" lang="es-MX" sz="1800" spc="-1" strike="noStrike">
                <a:latin typeface="Arial"/>
              </a:rPr>
              <a:t>(gdb) break main</a:t>
            </a:r>
            <a:endParaRPr b="0" lang="es-MX" sz="1800" spc="-1" strike="noStrike">
              <a:latin typeface="Arial"/>
            </a:endParaRPr>
          </a:p>
          <a:p>
            <a:pPr>
              <a:lnSpc>
                <a:spcPct val="100000"/>
              </a:lnSpc>
            </a:pPr>
            <a:r>
              <a:rPr b="0" lang="es-MX" sz="1800" spc="-1" strike="noStrike">
                <a:latin typeface="Arial"/>
              </a:rPr>
              <a:t>(gdb) run</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57" name="CustomShape 1"/>
          <p:cNvSpPr/>
          <p:nvPr/>
        </p:nvSpPr>
        <p:spPr>
          <a:xfrm>
            <a:off x="502920" y="90720"/>
            <a:ext cx="9070200" cy="94536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Una introducción breve a gdb</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258" name="CustomShape 2"/>
          <p:cNvSpPr/>
          <p:nvPr/>
        </p:nvSpPr>
        <p:spPr>
          <a:xfrm>
            <a:off x="502920" y="1440000"/>
            <a:ext cx="9020520" cy="3496320"/>
          </a:xfrm>
          <a:prstGeom prst="rect">
            <a:avLst/>
          </a:prstGeom>
          <a:noFill/>
          <a:ln w="0">
            <a:noFill/>
          </a:ln>
        </p:spPr>
        <p:style>
          <a:lnRef idx="0"/>
          <a:fillRef idx="0"/>
          <a:effectRef idx="0"/>
          <a:fontRef idx="minor"/>
        </p:style>
      </p:sp>
      <p:sp>
        <p:nvSpPr>
          <p:cNvPr id="259" name="CustomShape 3"/>
          <p:cNvSpPr/>
          <p:nvPr/>
        </p:nvSpPr>
        <p:spPr>
          <a:xfrm>
            <a:off x="360000" y="1080000"/>
            <a:ext cx="8819640" cy="2393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latin typeface="Arial"/>
              </a:rPr>
              <a:t>El programa está ahora pausado en la línea 3, justo antes de que la i sea inicializada. Es interesante que aunque i aun no ha sido inicializada, podemos ver su valor usando el comando print.</a:t>
            </a:r>
            <a:endParaRPr b="0" lang="es-MX" sz="1800" spc="-1" strike="noStrike">
              <a:latin typeface="Arial"/>
            </a:endParaRPr>
          </a:p>
          <a:p>
            <a:pPr>
              <a:lnSpc>
                <a:spcPct val="100000"/>
              </a:lnSpc>
            </a:pPr>
            <a:r>
              <a:rPr b="0" lang="es-MX" sz="1800" spc="-1" strike="noStrike">
                <a:latin typeface="Arial"/>
              </a:rPr>
              <a:t>(gdb) print i</a:t>
            </a:r>
            <a:endParaRPr b="0" lang="es-MX" sz="1800" spc="-1" strike="noStrike">
              <a:latin typeface="Arial"/>
            </a:endParaRPr>
          </a:p>
          <a:p>
            <a:pPr>
              <a:lnSpc>
                <a:spcPct val="100000"/>
              </a:lnSpc>
            </a:pPr>
            <a:r>
              <a:rPr b="0" lang="es-MX" sz="1800" spc="-1" strike="noStrike">
                <a:latin typeface="Arial"/>
              </a:rPr>
              <a:t>$3 = 32767</a:t>
            </a:r>
            <a:endParaRPr b="0" lang="es-MX" sz="1800" spc="-1" strike="noStrike">
              <a:latin typeface="Arial"/>
            </a:endParaRPr>
          </a:p>
          <a:p>
            <a:pPr>
              <a:lnSpc>
                <a:spcPct val="100000"/>
              </a:lnSpc>
            </a:pPr>
            <a:r>
              <a:rPr b="0" lang="es-MX" sz="1800" spc="-1" strike="noStrike">
                <a:latin typeface="Arial"/>
              </a:rPr>
              <a:t>En C el valor de una variable local no inicializada es indefinido, así que gdb podría imprimir algo diferente para usted.</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Podemos ejecutar la siguiente línea con el comando next:</a:t>
            </a:r>
            <a:endParaRPr b="0" lang="es-MX" sz="1800" spc="-1" strike="noStrike">
              <a:latin typeface="Arial"/>
            </a:endParaRPr>
          </a:p>
          <a:p>
            <a:pPr>
              <a:lnSpc>
                <a:spcPct val="100000"/>
              </a:lnSpc>
            </a:pPr>
            <a:r>
              <a:rPr b="0" lang="es-MX" sz="1800" spc="-1" strike="noStrike">
                <a:latin typeface="Arial"/>
              </a:rPr>
              <a:t>(gdb) next</a:t>
            </a:r>
            <a:endParaRPr b="0" lang="es-MX" sz="1800" spc="-1" strike="noStrike">
              <a:latin typeface="Arial"/>
            </a:endParaRPr>
          </a:p>
          <a:p>
            <a:pPr>
              <a:lnSpc>
                <a:spcPct val="100000"/>
              </a:lnSpc>
            </a:pPr>
            <a:r>
              <a:rPr b="0" lang="es-MX" sz="1800" spc="-1" strike="noStrike">
                <a:latin typeface="Arial"/>
              </a:rPr>
              <a:t>(gdb) print i</a:t>
            </a:r>
            <a:endParaRPr b="0" lang="es-MX" sz="1800" spc="-1" strike="noStrike">
              <a:latin typeface="Arial"/>
            </a:endParaRPr>
          </a:p>
          <a:p>
            <a:pPr>
              <a:lnSpc>
                <a:spcPct val="100000"/>
              </a:lnSpc>
            </a:pPr>
            <a:r>
              <a:rPr b="0" lang="es-MX" sz="1800" spc="-1" strike="noStrike">
                <a:latin typeface="Arial"/>
              </a:rPr>
              <a:t>$4 = 1337</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610</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2021-12-03T09:08:37Z</dcterms:created>
  <dc:creator/>
  <dc:description/>
  <dc:language>es-MX</dc:language>
  <cp:lastModifiedBy/>
  <dcterms:modified xsi:type="dcterms:W3CDTF">2021-12-14T11:54:03Z</dcterms:modified>
  <cp:revision>45</cp:revision>
  <dc:subject/>
  <dc:title>Vivid</dc:title>
</cp:coreProperties>
</file>

<file path=docProps/custom.xml><?xml version="1.0" encoding="utf-8"?>
<Properties xmlns="http://schemas.openxmlformats.org/officeDocument/2006/custom-properties" xmlns:vt="http://schemas.openxmlformats.org/officeDocument/2006/docPropsVTypes"/>
</file>