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13.png" ContentType="image/png"/>
  <Override PartName="/ppt/media/image1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1.png" ContentType="image/png"/>
  <Override PartName="/ppt/media/image25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78.png" ContentType="image/png"/>
  <Override PartName="/ppt/media/image31.png" ContentType="image/png"/>
  <Override PartName="/ppt/media/image68.png" ContentType="image/png"/>
  <Override PartName="/ppt/media/image66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70.png" ContentType="image/png"/>
  <Override PartName="/ppt/media/image28.png" ContentType="image/png"/>
  <Override PartName="/ppt/media/image67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66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69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8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Haga clic para modificar el </a:t>
            </a: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estilo de título del patrón</a:t>
            </a:r>
            <a:endParaRPr b="0" lang="es-MX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05D8DF3-BC85-4B50-ABFC-D5F6A3D7AFB4}" type="datetime">
              <a:rPr b="0" lang="es-MX" sz="1200" spc="-1" strike="noStrike">
                <a:solidFill>
                  <a:srgbClr val="8b8b8b"/>
                </a:solidFill>
                <a:latin typeface="Calibri"/>
              </a:rPr>
              <a:t>2/02/22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C3DB28E-537D-430B-A0DD-3327D82CF725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19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Editar el estilo de texto del patrón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MX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44A5F73-D4BE-4C90-A2A1-940ED8B1434C}" type="datetime">
              <a:rPr b="0" lang="es-MX" sz="1200" spc="-1" strike="noStrike">
                <a:solidFill>
                  <a:srgbClr val="8b8b8b"/>
                </a:solidFill>
                <a:latin typeface="Calibri"/>
              </a:rPr>
              <a:t>2/02/22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A6B52B5-AF5A-46DF-8704-649C86053BCA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C47EF33-A654-4BCA-841E-56E4778C377D}" type="datetime">
              <a:rPr b="0" lang="es-MX" sz="1200" spc="-1" strike="noStrike">
                <a:solidFill>
                  <a:srgbClr val="8b8b8b"/>
                </a:solidFill>
                <a:latin typeface="Calibri"/>
              </a:rPr>
              <a:t>2/02/22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1CFA04D-748F-444C-ADDC-6791426BC8F3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8EF0A16-BD70-473D-8081-94DE445E330A}" type="datetime">
              <a:rPr b="0" lang="es-MX" sz="1200" spc="-1" strike="noStrike">
                <a:solidFill>
                  <a:srgbClr val="8b8b8b"/>
                </a:solidFill>
                <a:latin typeface="Calibri"/>
              </a:rPr>
              <a:t>2/02/22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E9D57EC-46DC-4C86-BC06-9161143FC4BE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9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29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29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29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3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3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3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hyperlink" Target="https://newsandstory.com/story/s7mszmn/Expressions-and-its-uses-in-C-program-module-11-/" TargetMode="External"/><Relationship Id="rId2" Type="http://schemas.openxmlformats.org/officeDocument/2006/relationships/hyperlink" Target="https://newsandstory.com/story/s7mszmn/Expressions-and-its-uses-in-C-program-module-11-/" TargetMode="External"/><Relationship Id="rId3" Type="http://schemas.openxmlformats.org/officeDocument/2006/relationships/hyperlink" Target="https://quizlet.com/188164793/computer-science-chapter-3-flash-cards/" TargetMode="External"/><Relationship Id="rId4" Type="http://schemas.openxmlformats.org/officeDocument/2006/relationships/hyperlink" Target="https://quizlet.com/188164793/computer-science-chapter-3-flash-cards/" TargetMode="External"/><Relationship Id="rId5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hyperlink" Target="https://informatica.uv.es/estguia/ATD/apuntes/laboratorio/Lenguaje-C.pdf" TargetMode="External"/><Relationship Id="rId2" Type="http://schemas.openxmlformats.org/officeDocument/2006/relationships/hyperlink" Target="https://informatica.uv.es/estguia/ATD/apuntes/laboratorio/Lenguaje-C.pdf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2000"/>
          </a:bodyPr>
          <a:p>
            <a:pPr algn="ctr">
              <a:lnSpc>
                <a:spcPct val="90000"/>
              </a:lnSpc>
            </a:pPr>
            <a:r>
              <a:rPr b="0" lang="es-MX" sz="6000" spc="-1" strike="noStrike">
                <a:solidFill>
                  <a:srgbClr val="000000"/>
                </a:solidFill>
                <a:latin typeface="Calibri Light"/>
              </a:rPr>
              <a:t>Práctica guiada 01 Introducción a la programación</a:t>
            </a:r>
            <a:endParaRPr b="0" lang="es-MX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OBJETIVO</a:t>
            </a:r>
            <a:endParaRPr b="0" lang="es-MX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Conocer el ambiente del lenguaje de programación en C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Modificadores de acceso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7" name="Imagen 3" descr=""/>
          <p:cNvPicPr/>
          <p:nvPr/>
        </p:nvPicPr>
        <p:blipFill>
          <a:blip r:embed="rId1"/>
          <a:stretch/>
        </p:blipFill>
        <p:spPr>
          <a:xfrm>
            <a:off x="714240" y="1325520"/>
            <a:ext cx="10763280" cy="1726200"/>
          </a:xfrm>
          <a:prstGeom prst="rect">
            <a:avLst/>
          </a:prstGeom>
          <a:ln w="0">
            <a:noFill/>
          </a:ln>
        </p:spPr>
      </p:pic>
      <p:pic>
        <p:nvPicPr>
          <p:cNvPr id="188" name="Imagen 4" descr=""/>
          <p:cNvPicPr/>
          <p:nvPr/>
        </p:nvPicPr>
        <p:blipFill>
          <a:blip r:embed="rId2"/>
          <a:stretch/>
        </p:blipFill>
        <p:spPr>
          <a:xfrm>
            <a:off x="838080" y="3342960"/>
            <a:ext cx="10673280" cy="206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1.2.2 Variables numéricas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696240" y="1374120"/>
            <a:ext cx="1141452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3000" spc="-1" strike="noStrike">
                <a:solidFill>
                  <a:srgbClr val="000000"/>
                </a:solidFill>
                <a:latin typeface="Calibri Light"/>
              </a:rPr>
              <a:t>En el lenguaje C existen dos tipos de variables numéricas, </a:t>
            </a:r>
            <a:endParaRPr b="0" lang="es-MX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3000" spc="-1" strike="noStrike">
                <a:solidFill>
                  <a:srgbClr val="000000"/>
                </a:solidFill>
                <a:latin typeface="Calibri Light"/>
              </a:rPr>
              <a:t>de tipo entero y de tipo real.</a:t>
            </a:r>
            <a:endParaRPr b="0" lang="es-MX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Tipos de datos enteros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2" name="Imagen 3" descr=""/>
          <p:cNvPicPr/>
          <p:nvPr/>
        </p:nvPicPr>
        <p:blipFill>
          <a:blip r:embed="rId1"/>
          <a:stretch/>
        </p:blipFill>
        <p:spPr>
          <a:xfrm>
            <a:off x="2218320" y="838440"/>
            <a:ext cx="7754760" cy="580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3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4" name="Imagen 3" descr=""/>
          <p:cNvPicPr/>
          <p:nvPr/>
        </p:nvPicPr>
        <p:blipFill>
          <a:blip r:embed="rId1"/>
          <a:stretch/>
        </p:blipFill>
        <p:spPr>
          <a:xfrm>
            <a:off x="3458880" y="224280"/>
            <a:ext cx="8450280" cy="629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4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6" name="Imagen 3" descr=""/>
          <p:cNvPicPr/>
          <p:nvPr/>
        </p:nvPicPr>
        <p:blipFill>
          <a:blip r:embed="rId1"/>
          <a:stretch/>
        </p:blipFill>
        <p:spPr>
          <a:xfrm>
            <a:off x="3238560" y="140760"/>
            <a:ext cx="8693280" cy="648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20440" y="2808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5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8" name="Imagen 3" descr=""/>
          <p:cNvPicPr/>
          <p:nvPr/>
        </p:nvPicPr>
        <p:blipFill>
          <a:blip r:embed="rId1"/>
          <a:stretch/>
        </p:blipFill>
        <p:spPr>
          <a:xfrm>
            <a:off x="3318480" y="315720"/>
            <a:ext cx="8445600" cy="629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82044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Tipos de datos reales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0" name="Imagen 3" descr=""/>
          <p:cNvPicPr/>
          <p:nvPr/>
        </p:nvPicPr>
        <p:blipFill>
          <a:blip r:embed="rId1"/>
          <a:stretch/>
        </p:blipFill>
        <p:spPr>
          <a:xfrm>
            <a:off x="2637720" y="819720"/>
            <a:ext cx="8002440" cy="603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6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2" name="Imagen 3" descr=""/>
          <p:cNvPicPr/>
          <p:nvPr/>
        </p:nvPicPr>
        <p:blipFill>
          <a:blip r:embed="rId1"/>
          <a:stretch/>
        </p:blipFill>
        <p:spPr>
          <a:xfrm>
            <a:off x="3345480" y="228600"/>
            <a:ext cx="8523720" cy="640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1.2.3 Variables globales</a:t>
            </a:r>
            <a:br/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Declaración de variables y alcance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4" name="Imagen 3" descr=""/>
          <p:cNvPicPr/>
          <p:nvPr/>
        </p:nvPicPr>
        <p:blipFill>
          <a:blip r:embed="rId1"/>
          <a:stretch/>
        </p:blipFill>
        <p:spPr>
          <a:xfrm>
            <a:off x="1125360" y="1325520"/>
            <a:ext cx="9647640" cy="552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838080" y="13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Programa de ejemplo que muestra declaraciones de variables:</a:t>
            </a:r>
            <a:endParaRPr b="0" lang="es-MX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900000" y="1338480"/>
            <a:ext cx="5620320" cy="504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#include &lt;stdio.h&gt;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int sum; /* variable global, accesible desde cualquier parte 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/* del progama*/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void suma(int x) /* Variable local declarada como parámetro, 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           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/* accesible solo por la función suma*/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sum=sum+x;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return;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void intercambio(int *a,int *b)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if (*a&gt;*b)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int inter; /* Variable local, accesible dolo dentro del 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           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/* bloque donde se declara*/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inter=*a;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*a=*b;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*b=inter;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return;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71496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Un programa “Hola Mundo”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7" name="Imagen 3" descr=""/>
          <p:cNvPicPr/>
          <p:nvPr/>
        </p:nvPicPr>
        <p:blipFill>
          <a:blip r:embed="rId1"/>
          <a:stretch/>
        </p:blipFill>
        <p:spPr>
          <a:xfrm>
            <a:off x="1972080" y="808920"/>
            <a:ext cx="8001000" cy="587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53840" y="696600"/>
            <a:ext cx="10478880" cy="249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int main(void) /*Función principal del programa*/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int contador,a=9,b=0; /*Variables locales, accesibles solo 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                      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/* por main*/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sum=0;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intercambio(&amp;a,&amp;b);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for(contador=a;contador&lt;=b;contador++) suma(contador);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printf("%d\n",sum);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return(0);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38080" y="2070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37000"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1.2.4 Variables locales estáticas</a:t>
            </a:r>
            <a:br/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Especificadores de almacenamiento de los tipos </a:t>
            </a:r>
            <a:br/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de datos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" name="Imagen 3" descr=""/>
          <p:cNvPicPr/>
          <p:nvPr/>
        </p:nvPicPr>
        <p:blipFill>
          <a:blip r:embed="rId1"/>
          <a:stretch/>
        </p:blipFill>
        <p:spPr>
          <a:xfrm>
            <a:off x="344520" y="1655640"/>
            <a:ext cx="11502360" cy="2250360"/>
          </a:xfrm>
          <a:prstGeom prst="rect">
            <a:avLst/>
          </a:prstGeom>
          <a:ln w="0">
            <a:noFill/>
          </a:ln>
        </p:spPr>
      </p:pic>
      <p:pic>
        <p:nvPicPr>
          <p:cNvPr id="210" name="Imagen 4" descr=""/>
          <p:cNvPicPr/>
          <p:nvPr/>
        </p:nvPicPr>
        <p:blipFill>
          <a:blip r:embed="rId2"/>
          <a:stretch/>
        </p:blipFill>
        <p:spPr>
          <a:xfrm>
            <a:off x="1008360" y="3906360"/>
            <a:ext cx="10174680" cy="247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Especificadores de almacenamiento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2" name="Imagen 3" descr=""/>
          <p:cNvPicPr/>
          <p:nvPr/>
        </p:nvPicPr>
        <p:blipFill>
          <a:blip r:embed="rId1"/>
          <a:stretch/>
        </p:blipFill>
        <p:spPr>
          <a:xfrm>
            <a:off x="544680" y="1690560"/>
            <a:ext cx="11335320" cy="354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Especificadores de almacenamiento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4" name="Imagen 3" descr=""/>
          <p:cNvPicPr/>
          <p:nvPr/>
        </p:nvPicPr>
        <p:blipFill>
          <a:blip r:embed="rId1"/>
          <a:stretch/>
        </p:blipFill>
        <p:spPr>
          <a:xfrm>
            <a:off x="0" y="1494720"/>
            <a:ext cx="11866320" cy="460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38080" y="-1756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Especificadores de almacenamiento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6" name="Imagen 3" descr=""/>
          <p:cNvPicPr/>
          <p:nvPr/>
        </p:nvPicPr>
        <p:blipFill>
          <a:blip r:embed="rId1"/>
          <a:stretch/>
        </p:blipFill>
        <p:spPr>
          <a:xfrm>
            <a:off x="446040" y="984600"/>
            <a:ext cx="11299680" cy="480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82044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1.2.5 Definición de constantes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8" name="Imagen 3" descr=""/>
          <p:cNvPicPr/>
          <p:nvPr/>
        </p:nvPicPr>
        <p:blipFill>
          <a:blip r:embed="rId1"/>
          <a:stretch/>
        </p:blipFill>
        <p:spPr>
          <a:xfrm>
            <a:off x="486360" y="1022400"/>
            <a:ext cx="11184120" cy="2968560"/>
          </a:xfrm>
          <a:prstGeom prst="rect">
            <a:avLst/>
          </a:prstGeom>
          <a:ln w="0">
            <a:noFill/>
          </a:ln>
        </p:spPr>
      </p:pic>
      <p:pic>
        <p:nvPicPr>
          <p:cNvPr id="219" name="Imagen 4" descr=""/>
          <p:cNvPicPr/>
          <p:nvPr/>
        </p:nvPicPr>
        <p:blipFill>
          <a:blip r:embed="rId2"/>
          <a:srcRect l="0" t="0" r="0" b="5967"/>
          <a:stretch/>
        </p:blipFill>
        <p:spPr>
          <a:xfrm>
            <a:off x="486360" y="3787920"/>
            <a:ext cx="11014200" cy="115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Constantes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1" name="Imagen 3" descr=""/>
          <p:cNvPicPr/>
          <p:nvPr/>
        </p:nvPicPr>
        <p:blipFill>
          <a:blip r:embed="rId1"/>
          <a:stretch/>
        </p:blipFill>
        <p:spPr>
          <a:xfrm>
            <a:off x="2751480" y="914400"/>
            <a:ext cx="7781400" cy="585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87804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Constantes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3" name="Imagen 3" descr=""/>
          <p:cNvPicPr/>
          <p:nvPr/>
        </p:nvPicPr>
        <p:blipFill>
          <a:blip r:embed="rId1"/>
          <a:stretch/>
        </p:blipFill>
        <p:spPr>
          <a:xfrm>
            <a:off x="986760" y="1178280"/>
            <a:ext cx="10297800" cy="453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820440" y="-3556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Constantes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5" name="Imagen 3" descr=""/>
          <p:cNvPicPr/>
          <p:nvPr/>
        </p:nvPicPr>
        <p:blipFill>
          <a:blip r:embed="rId1"/>
          <a:stretch/>
        </p:blipFill>
        <p:spPr>
          <a:xfrm>
            <a:off x="518760" y="492480"/>
            <a:ext cx="11119320" cy="1850760"/>
          </a:xfrm>
          <a:prstGeom prst="rect">
            <a:avLst/>
          </a:prstGeom>
          <a:ln w="0">
            <a:noFill/>
          </a:ln>
        </p:spPr>
      </p:pic>
      <p:pic>
        <p:nvPicPr>
          <p:cNvPr id="226" name="Imagen 4" descr=""/>
          <p:cNvPicPr/>
          <p:nvPr/>
        </p:nvPicPr>
        <p:blipFill>
          <a:blip r:embed="rId2"/>
          <a:stretch/>
        </p:blipFill>
        <p:spPr>
          <a:xfrm>
            <a:off x="4402080" y="2343600"/>
            <a:ext cx="3352320" cy="413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838080" y="-285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Constantes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8" name="Imagen 3" descr=""/>
          <p:cNvPicPr/>
          <p:nvPr/>
        </p:nvPicPr>
        <p:blipFill>
          <a:blip r:embed="rId1"/>
          <a:stretch/>
        </p:blipFill>
        <p:spPr>
          <a:xfrm>
            <a:off x="594360" y="615600"/>
            <a:ext cx="11002680" cy="2162520"/>
          </a:xfrm>
          <a:prstGeom prst="rect">
            <a:avLst/>
          </a:prstGeom>
          <a:ln w="0">
            <a:noFill/>
          </a:ln>
        </p:spPr>
      </p:pic>
      <p:sp>
        <p:nvSpPr>
          <p:cNvPr id="229" name="CustomShape 2"/>
          <p:cNvSpPr/>
          <p:nvPr/>
        </p:nvSpPr>
        <p:spPr>
          <a:xfrm>
            <a:off x="331200" y="3059640"/>
            <a:ext cx="11597040" cy="16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Para cada tipo de dato T también podemos usar un tipo T const (o, equivalentemente,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const T). Tales variables no pueden ser cambiadas directamente (son </a:t>
            </a:r>
            <a:r>
              <a:rPr b="1" lang="es-MX" sz="2000" spc="-1" strike="noStrike">
                <a:solidFill>
                  <a:srgbClr val="000000"/>
                </a:solidFill>
                <a:latin typeface="Calibri"/>
              </a:rPr>
              <a:t>inmutables</a:t>
            </a: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). Esto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significa que tales datos deben ser inicializados simultáneamente con una declaración.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En la siguiente diapositiva se muestran algunas sentencias que incluyen el uso de la </a:t>
            </a: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palabra reservada const, algunas correctas y algunas incorrectas.</a:t>
            </a: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1.2 Uso de variables y constantes</a:t>
            </a:r>
            <a:br/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1.2.1 Nombres de variables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9" name="Imagen 4" descr=""/>
          <p:cNvPicPr/>
          <p:nvPr/>
        </p:nvPicPr>
        <p:blipFill>
          <a:blip r:embed="rId1"/>
          <a:stretch/>
        </p:blipFill>
        <p:spPr>
          <a:xfrm>
            <a:off x="618120" y="2234520"/>
            <a:ext cx="10955520" cy="279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838080" y="-250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Constantes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1" name="Imagen 3" descr=""/>
          <p:cNvPicPr/>
          <p:nvPr/>
        </p:nvPicPr>
        <p:blipFill>
          <a:blip r:embed="rId1"/>
          <a:stretch/>
        </p:blipFill>
        <p:spPr>
          <a:xfrm>
            <a:off x="1137600" y="756000"/>
            <a:ext cx="8673840" cy="436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7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3" name="Imagen 3" descr=""/>
          <p:cNvPicPr/>
          <p:nvPr/>
        </p:nvPicPr>
        <p:blipFill>
          <a:blip r:embed="rId1"/>
          <a:stretch/>
        </p:blipFill>
        <p:spPr>
          <a:xfrm>
            <a:off x="3361320" y="240840"/>
            <a:ext cx="8543160" cy="637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838080" y="-2520"/>
            <a:ext cx="9421920" cy="1082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>
              <a:lnSpc>
                <a:spcPct val="90000"/>
              </a:lnSpc>
            </a:pPr>
            <a:r>
              <a:rPr b="0" lang="es-MX" sz="3600" spc="-1" strike="noStrike">
                <a:solidFill>
                  <a:srgbClr val="000000"/>
                </a:solidFill>
                <a:latin typeface="Calibri Light"/>
              </a:rPr>
              <a:t>Para lograr el efecto del ejemplo 7 se usó:</a:t>
            </a: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6" name="Imagen 4" descr=""/>
          <p:cNvPicPr/>
          <p:nvPr/>
        </p:nvPicPr>
        <p:blipFill>
          <a:blip r:embed="rId1"/>
          <a:stretch/>
        </p:blipFill>
        <p:spPr>
          <a:xfrm>
            <a:off x="600120" y="3856320"/>
            <a:ext cx="9256320" cy="2775240"/>
          </a:xfrm>
          <a:prstGeom prst="rect">
            <a:avLst/>
          </a:prstGeom>
          <a:ln w="0">
            <a:noFill/>
          </a:ln>
        </p:spPr>
      </p:pic>
      <p:pic>
        <p:nvPicPr>
          <p:cNvPr id="237" name="Imagen 5" descr=""/>
          <p:cNvPicPr/>
          <p:nvPr/>
        </p:nvPicPr>
        <p:blipFill>
          <a:blip r:embed="rId2"/>
          <a:stretch/>
        </p:blipFill>
        <p:spPr>
          <a:xfrm>
            <a:off x="600120" y="763920"/>
            <a:ext cx="8841960" cy="3092040"/>
          </a:xfrm>
          <a:prstGeom prst="rect">
            <a:avLst/>
          </a:prstGeom>
          <a:ln w="0">
            <a:noFill/>
          </a:ln>
        </p:spPr>
      </p:pic>
      <p:pic>
        <p:nvPicPr>
          <p:cNvPr id="238" name="Imagen 6" descr=""/>
          <p:cNvPicPr/>
          <p:nvPr/>
        </p:nvPicPr>
        <p:blipFill>
          <a:blip r:embed="rId3"/>
          <a:stretch/>
        </p:blipFill>
        <p:spPr>
          <a:xfrm>
            <a:off x="5976360" y="4601160"/>
            <a:ext cx="5615280" cy="216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8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0" name="Imagen 3" descr=""/>
          <p:cNvPicPr/>
          <p:nvPr/>
        </p:nvPicPr>
        <p:blipFill>
          <a:blip r:embed="rId1"/>
          <a:stretch/>
        </p:blipFill>
        <p:spPr>
          <a:xfrm>
            <a:off x="3197160" y="175680"/>
            <a:ext cx="8795880" cy="650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Constantes simbólicas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2" name="Imagen 3" descr=""/>
          <p:cNvPicPr/>
          <p:nvPr/>
        </p:nvPicPr>
        <p:blipFill>
          <a:blip r:embed="rId1"/>
          <a:stretch/>
        </p:blipFill>
        <p:spPr>
          <a:xfrm>
            <a:off x="2637720" y="874440"/>
            <a:ext cx="7930440" cy="585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9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4" name="Imagen 3" descr=""/>
          <p:cNvPicPr/>
          <p:nvPr/>
        </p:nvPicPr>
        <p:blipFill>
          <a:blip r:embed="rId1"/>
          <a:stretch/>
        </p:blipFill>
        <p:spPr>
          <a:xfrm>
            <a:off x="3395160" y="207000"/>
            <a:ext cx="8640360" cy="638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Ejercicios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6" name="Imagen 3" descr=""/>
          <p:cNvPicPr/>
          <p:nvPr/>
        </p:nvPicPr>
        <p:blipFill>
          <a:blip r:embed="rId1"/>
          <a:stretch/>
        </p:blipFill>
        <p:spPr>
          <a:xfrm>
            <a:off x="838080" y="1325520"/>
            <a:ext cx="10515240" cy="494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1.3 Creación de código fuente, objeto y ejecutable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789480" y="1325520"/>
            <a:ext cx="1034028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1.3.1 Ejecución de un programa</a:t>
            </a:r>
            <a:endParaRPr b="0" lang="es-MX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Después de crear el código fuente con un editor de texto</a:t>
            </a:r>
            <a:endParaRPr b="0" lang="es-MX" sz="2800" spc="-1" strike="noStrike">
              <a:latin typeface="Arial"/>
            </a:endParaRPr>
          </a:p>
        </p:txBody>
      </p:sp>
      <p:pic>
        <p:nvPicPr>
          <p:cNvPr id="249" name="Imagen 3" descr=""/>
          <p:cNvPicPr/>
          <p:nvPr/>
        </p:nvPicPr>
        <p:blipFill>
          <a:blip r:embed="rId1"/>
          <a:stretch/>
        </p:blipFill>
        <p:spPr>
          <a:xfrm>
            <a:off x="3325320" y="2279520"/>
            <a:ext cx="5541480" cy="446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253440" y="1143000"/>
            <a:ext cx="11266560" cy="432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El archivo objeto correspondiente se crea, en el caso del compilador 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mingw32-gcc.exe, con el comando: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mingw32-gcc.exe -Wall -O2  -c C:\Users\LMC\2021\ProjectDebugme\debugme.c -o 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obj\09_Debugme\debugme.o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que el IDE Codeblocks ejecuta por nosotros.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Después del comando anterior, el entorno de desarrollo crea un archivo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ejecutable, ejecutando por nosotros el siguiente comando: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mingw32-g++.exe  -o bin\Release\ProjectDebugme.exe obj\09_Debugme\debugme.o  -s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En el entorno Codeblocks, la ejecución se realiza dando clic en el botón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de play (icono de triángulo verde) que se muestra a continuación.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251" name="Imagen 2" descr=""/>
          <p:cNvPicPr/>
          <p:nvPr/>
        </p:nvPicPr>
        <p:blipFill>
          <a:blip r:embed="rId1"/>
          <a:stretch/>
        </p:blipFill>
        <p:spPr>
          <a:xfrm>
            <a:off x="4340520" y="5838120"/>
            <a:ext cx="3700800" cy="632520"/>
          </a:xfrm>
          <a:prstGeom prst="rect">
            <a:avLst/>
          </a:prstGeom>
          <a:ln w="0">
            <a:noFill/>
          </a:ln>
        </p:spPr>
      </p:pic>
      <p:sp>
        <p:nvSpPr>
          <p:cNvPr id="252" name="CustomShape 2"/>
          <p:cNvSpPr/>
          <p:nvPr/>
        </p:nvSpPr>
        <p:spPr>
          <a:xfrm>
            <a:off x="201960" y="448920"/>
            <a:ext cx="71107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Creación de código objeto y ejecutable</a:t>
            </a:r>
            <a:endParaRPr b="0" lang="es-M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82044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Programa en ejecución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521280" y="1063800"/>
            <a:ext cx="989064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Durante su ejecución, el programa usa las siguiente bibliotecas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255" name="Imagen 3" descr=""/>
          <p:cNvPicPr/>
          <p:nvPr/>
        </p:nvPicPr>
        <p:blipFill>
          <a:blip r:embed="rId1"/>
          <a:stretch/>
        </p:blipFill>
        <p:spPr>
          <a:xfrm>
            <a:off x="965160" y="1587240"/>
            <a:ext cx="5514480" cy="1828440"/>
          </a:xfrm>
          <a:prstGeom prst="rect">
            <a:avLst/>
          </a:prstGeom>
          <a:ln w="0">
            <a:noFill/>
          </a:ln>
        </p:spPr>
      </p:pic>
      <p:sp>
        <p:nvSpPr>
          <p:cNvPr id="256" name="CustomShape 3"/>
          <p:cNvSpPr/>
          <p:nvPr/>
        </p:nvSpPr>
        <p:spPr>
          <a:xfrm>
            <a:off x="470160" y="3416040"/>
            <a:ext cx="11647800" cy="22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Para obtener esta información se seleccionó el target Debug, se colocó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un punto de ruptura en la línea donde está la función main del archivo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de código fuente. Se dio clic en el botón play de color rojo. Cuando la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ejecución del programa se detuvo al ingresar a la función main, se dio clic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en el botón Various info (el que tiene la letra i), y se seleccionó la opción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Loaded libraries.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257" name="Imagen 5" descr=""/>
          <p:cNvPicPr/>
          <p:nvPr/>
        </p:nvPicPr>
        <p:blipFill>
          <a:blip r:embed="rId2"/>
          <a:stretch/>
        </p:blipFill>
        <p:spPr>
          <a:xfrm>
            <a:off x="3722760" y="6093720"/>
            <a:ext cx="5112720" cy="592560"/>
          </a:xfrm>
          <a:prstGeom prst="rect">
            <a:avLst/>
          </a:prstGeom>
          <a:ln w="0">
            <a:noFill/>
          </a:ln>
        </p:spPr>
      </p:pic>
      <p:pic>
        <p:nvPicPr>
          <p:cNvPr id="258" name="Imagen 6" descr=""/>
          <p:cNvPicPr/>
          <p:nvPr/>
        </p:nvPicPr>
        <p:blipFill>
          <a:blip r:embed="rId3"/>
          <a:stretch/>
        </p:blipFill>
        <p:spPr>
          <a:xfrm>
            <a:off x="8550000" y="2297160"/>
            <a:ext cx="2212560" cy="85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2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Imagen 3" descr=""/>
          <p:cNvPicPr/>
          <p:nvPr/>
        </p:nvPicPr>
        <p:blipFill>
          <a:blip r:embed="rId1"/>
          <a:stretch/>
        </p:blipFill>
        <p:spPr>
          <a:xfrm>
            <a:off x="3337560" y="178560"/>
            <a:ext cx="8597880" cy="650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002240" y="-3517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1.3.2 Depuración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360000" y="579240"/>
            <a:ext cx="11658240" cy="191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Véase el documento anexo a esta presentación depuracion.docx para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una descripción del uso de los comandos básicos del programa GDB para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hacer depuración desde la línea de comandos de un sistema operativo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GNU-Linux. Por otra parte, en el IDE Codeblocks se muestra a continuación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una sesión de depuración para el programa: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261" name="Imagen 4" descr=""/>
          <p:cNvPicPr/>
          <p:nvPr/>
        </p:nvPicPr>
        <p:blipFill>
          <a:blip r:embed="rId1"/>
          <a:stretch/>
        </p:blipFill>
        <p:spPr>
          <a:xfrm>
            <a:off x="3982680" y="2763360"/>
            <a:ext cx="5094000" cy="38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714960" y="-3031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Target Debug y punto de ruptura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629640" y="545400"/>
            <a:ext cx="106858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Se selecciona el target Debug y se coloca un punto de ruptura en la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línea de código ary[i] = i, como se muestra en la siguiente figura: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264" name="Imagen 3" descr=""/>
          <p:cNvPicPr/>
          <p:nvPr/>
        </p:nvPicPr>
        <p:blipFill>
          <a:blip r:embed="rId1"/>
          <a:stretch/>
        </p:blipFill>
        <p:spPr>
          <a:xfrm>
            <a:off x="8946360" y="4632840"/>
            <a:ext cx="1752120" cy="1971360"/>
          </a:xfrm>
          <a:prstGeom prst="rect">
            <a:avLst/>
          </a:prstGeom>
          <a:ln w="0">
            <a:noFill/>
          </a:ln>
        </p:spPr>
      </p:pic>
      <p:pic>
        <p:nvPicPr>
          <p:cNvPr id="265" name="Imagen 4" descr=""/>
          <p:cNvPicPr/>
          <p:nvPr/>
        </p:nvPicPr>
        <p:blipFill>
          <a:blip r:embed="rId2"/>
          <a:stretch/>
        </p:blipFill>
        <p:spPr>
          <a:xfrm>
            <a:off x="1124640" y="1499400"/>
            <a:ext cx="6436440" cy="4815360"/>
          </a:xfrm>
          <a:prstGeom prst="rect">
            <a:avLst/>
          </a:prstGeom>
          <a:ln w="0">
            <a:noFill/>
          </a:ln>
        </p:spPr>
      </p:pic>
      <p:sp>
        <p:nvSpPr>
          <p:cNvPr id="266" name="CustomShape 3"/>
          <p:cNvSpPr/>
          <p:nvPr/>
        </p:nvSpPr>
        <p:spPr>
          <a:xfrm>
            <a:off x="7615440" y="1524240"/>
            <a:ext cx="4414680" cy="264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Dado que el arreglo que se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pasa como argumento al 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llamar a la función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index_to_the_moon es de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tamaño 100, se usó un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breakpoint condicional con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expresión i  &gt;  99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820440" y="-285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Se ejecuta el programa usando GDB 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12840" y="516960"/>
            <a:ext cx="11147760" cy="4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300" spc="-1" strike="noStrike">
                <a:solidFill>
                  <a:srgbClr val="000000"/>
                </a:solidFill>
                <a:latin typeface="Calibri"/>
              </a:rPr>
              <a:t>El programa se ejecuta en el depurador dando clic en el botón de play rojo</a:t>
            </a:r>
            <a:endParaRPr b="0" lang="es-MX" sz="2300" spc="-1" strike="noStrike">
              <a:latin typeface="Arial"/>
            </a:endParaRPr>
          </a:p>
        </p:txBody>
      </p:sp>
      <p:pic>
        <p:nvPicPr>
          <p:cNvPr id="269" name="Imagen 3" descr=""/>
          <p:cNvPicPr/>
          <p:nvPr/>
        </p:nvPicPr>
        <p:blipFill>
          <a:blip r:embed="rId1"/>
          <a:stretch/>
        </p:blipFill>
        <p:spPr>
          <a:xfrm>
            <a:off x="3092760" y="1040040"/>
            <a:ext cx="5470560" cy="665280"/>
          </a:xfrm>
          <a:prstGeom prst="rect">
            <a:avLst/>
          </a:prstGeom>
          <a:ln w="0">
            <a:noFill/>
          </a:ln>
        </p:spPr>
      </p:pic>
      <p:sp>
        <p:nvSpPr>
          <p:cNvPr id="270" name="CustomShape 3"/>
          <p:cNvSpPr/>
          <p:nvPr/>
        </p:nvSpPr>
        <p:spPr>
          <a:xfrm>
            <a:off x="186120" y="1880280"/>
            <a:ext cx="14000760" cy="22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300" spc="-1" strike="noStrike">
                <a:solidFill>
                  <a:srgbClr val="000000"/>
                </a:solidFill>
                <a:latin typeface="Calibri"/>
              </a:rPr>
              <a:t>Como el arreglo intary es de tamaño 100, y en la función index_to_moon se </a:t>
            </a:r>
            <a:endParaRPr b="0" lang="es-MX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300" spc="-1" strike="noStrike">
                <a:solidFill>
                  <a:srgbClr val="000000"/>
                </a:solidFill>
                <a:latin typeface="Calibri"/>
              </a:rPr>
              <a:t>colocó un breakpoint condicional con expresión i &gt; 99, si el programa se detie-</a:t>
            </a:r>
            <a:endParaRPr b="0" lang="es-MX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300" spc="-1" strike="noStrike">
                <a:solidFill>
                  <a:srgbClr val="000000"/>
                </a:solidFill>
                <a:latin typeface="Calibri"/>
              </a:rPr>
              <a:t>ne en ese punto de ruptura, significa que en la función se está tratando de </a:t>
            </a:r>
            <a:endParaRPr b="0" lang="es-MX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300" spc="-1" strike="noStrike">
                <a:solidFill>
                  <a:srgbClr val="000000"/>
                </a:solidFill>
                <a:latin typeface="Calibri"/>
              </a:rPr>
              <a:t>acceder a una localidad de memoría que ya no pertenece al arreglo que se </a:t>
            </a:r>
            <a:endParaRPr b="0" lang="es-MX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300" spc="-1" strike="noStrike">
                <a:solidFill>
                  <a:srgbClr val="000000"/>
                </a:solidFill>
                <a:latin typeface="Calibri"/>
              </a:rPr>
              <a:t>pasó como argumento. Después de eso, se detiene la ejecución del programa </a:t>
            </a:r>
            <a:endParaRPr b="0" lang="es-MX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300" spc="-1" strike="noStrike">
                <a:solidFill>
                  <a:srgbClr val="000000"/>
                </a:solidFill>
                <a:latin typeface="Calibri"/>
              </a:rPr>
              <a:t>(clic en el botón que tiene la equis blanca con fondo rojo).</a:t>
            </a: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                                             . </a:t>
            </a:r>
            <a:endParaRPr b="0" lang="es-MX" sz="2800" spc="-1" strike="noStrike">
              <a:latin typeface="Arial"/>
            </a:endParaRPr>
          </a:p>
        </p:txBody>
      </p:sp>
      <p:pic>
        <p:nvPicPr>
          <p:cNvPr id="271" name="Imagen 7" descr=""/>
          <p:cNvPicPr/>
          <p:nvPr/>
        </p:nvPicPr>
        <p:blipFill>
          <a:blip r:embed="rId2"/>
          <a:stretch/>
        </p:blipFill>
        <p:spPr>
          <a:xfrm>
            <a:off x="3405600" y="4522680"/>
            <a:ext cx="5519880" cy="60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n 1" descr=""/>
          <p:cNvPicPr/>
          <p:nvPr/>
        </p:nvPicPr>
        <p:blipFill>
          <a:blip r:embed="rId1"/>
          <a:stretch/>
        </p:blipFill>
        <p:spPr>
          <a:xfrm>
            <a:off x="1853640" y="217080"/>
            <a:ext cx="8499240" cy="625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96360" y="492480"/>
            <a:ext cx="11694960" cy="191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Entonces el problema es uno de los dos siguientes: el arreglo debió ser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de un tamaño más grande, o en la función no se debe acceder a ese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índice tan elevado. En el segundo caso, la solución consiste en asegurarse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de que no se escriba en el arreglo con un índice mayor que el tamaño del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arreglo menos 1. Es decir, cambiando</a:t>
            </a:r>
            <a:endParaRPr b="0" lang="es-MX" sz="2400" spc="-1" strike="noStrike">
              <a:latin typeface="Arial"/>
            </a:endParaRPr>
          </a:p>
        </p:txBody>
      </p:sp>
      <p:pic>
        <p:nvPicPr>
          <p:cNvPr id="274" name="Imagen 6" descr=""/>
          <p:cNvPicPr/>
          <p:nvPr/>
        </p:nvPicPr>
        <p:blipFill>
          <a:blip r:embed="rId1"/>
          <a:stretch/>
        </p:blipFill>
        <p:spPr>
          <a:xfrm>
            <a:off x="3586320" y="2739240"/>
            <a:ext cx="5869080" cy="478440"/>
          </a:xfrm>
          <a:prstGeom prst="rect">
            <a:avLst/>
          </a:prstGeom>
          <a:ln w="0">
            <a:noFill/>
          </a:ln>
        </p:spPr>
      </p:pic>
      <p:pic>
        <p:nvPicPr>
          <p:cNvPr id="275" name="Imagen 7" descr=""/>
          <p:cNvPicPr/>
          <p:nvPr/>
        </p:nvPicPr>
        <p:blipFill>
          <a:blip r:embed="rId2"/>
          <a:stretch/>
        </p:blipFill>
        <p:spPr>
          <a:xfrm>
            <a:off x="3587760" y="3741120"/>
            <a:ext cx="5503320" cy="464400"/>
          </a:xfrm>
          <a:prstGeom prst="rect">
            <a:avLst/>
          </a:prstGeom>
          <a:ln w="0"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773640" y="3218040"/>
            <a:ext cx="75564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por</a:t>
            </a:r>
            <a:endParaRPr b="0" lang="es-MX" sz="24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434880" y="4536720"/>
            <a:ext cx="1152252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Después de hacer este cambio se reconstruye el programa, se ejecuta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nuevamente para comprobar que esta vez el programa no se detiene en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el punto de ruptura en el que se detuvo antes. En la siguiente diapositiva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se muestra una ejecución en el debugger después cambio indicado.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Imagen 1" descr=""/>
          <p:cNvPicPr/>
          <p:nvPr/>
        </p:nvPicPr>
        <p:blipFill>
          <a:blip r:embed="rId1"/>
          <a:stretch/>
        </p:blipFill>
        <p:spPr>
          <a:xfrm>
            <a:off x="1949760" y="196560"/>
            <a:ext cx="8538120" cy="644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63600" y="721080"/>
            <a:ext cx="110714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Como el programa se detiene hasta el segundo punto de ruptura, esto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significa que el error que tenía el programa ha sido corregido.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1.4 Operadores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559080" y="1828800"/>
            <a:ext cx="1093428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Los operadores son caracteres que se utilizan en el lenguaje C para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indicar que se deben realizar distintos tipos de operaciones con el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operando o los operandos que se requieren para realizar la operación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indicada por el caracter.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2044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Operadores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3" name="Imagen 3" descr=""/>
          <p:cNvPicPr/>
          <p:nvPr/>
        </p:nvPicPr>
        <p:blipFill>
          <a:blip r:embed="rId1"/>
          <a:stretch/>
        </p:blipFill>
        <p:spPr>
          <a:xfrm>
            <a:off x="2201040" y="880920"/>
            <a:ext cx="7754400" cy="581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87336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Operadores aritméticos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5" name="Imagen 3" descr=""/>
          <p:cNvPicPr/>
          <p:nvPr/>
        </p:nvPicPr>
        <p:blipFill>
          <a:blip r:embed="rId1"/>
          <a:stretch/>
        </p:blipFill>
        <p:spPr>
          <a:xfrm>
            <a:off x="2273040" y="908280"/>
            <a:ext cx="7715880" cy="581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Tipos de datos, modificadores de tipo y modificadores de acceso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3" name="Imagen 3" descr=""/>
          <p:cNvPicPr/>
          <p:nvPr/>
        </p:nvPicPr>
        <p:blipFill>
          <a:blip r:embed="rId1"/>
          <a:stretch/>
        </p:blipFill>
        <p:spPr>
          <a:xfrm>
            <a:off x="745200" y="1690560"/>
            <a:ext cx="10701000" cy="476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10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7" name="Imagen 3" descr=""/>
          <p:cNvPicPr/>
          <p:nvPr/>
        </p:nvPicPr>
        <p:blipFill>
          <a:blip r:embed="rId1"/>
          <a:stretch/>
        </p:blipFill>
        <p:spPr>
          <a:xfrm>
            <a:off x="3707640" y="365040"/>
            <a:ext cx="8323920" cy="625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11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9" name="Imagen 3" descr=""/>
          <p:cNvPicPr/>
          <p:nvPr/>
        </p:nvPicPr>
        <p:blipFill>
          <a:blip r:embed="rId1"/>
          <a:stretch/>
        </p:blipFill>
        <p:spPr>
          <a:xfrm>
            <a:off x="3632400" y="365040"/>
            <a:ext cx="8435160" cy="624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Operadores unarios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1" name="Imagen 3" descr=""/>
          <p:cNvPicPr/>
          <p:nvPr/>
        </p:nvPicPr>
        <p:blipFill>
          <a:blip r:embed="rId1"/>
          <a:stretch/>
        </p:blipFill>
        <p:spPr>
          <a:xfrm>
            <a:off x="2176200" y="873000"/>
            <a:ext cx="7839720" cy="584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12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3" name="Imagen 3" descr=""/>
          <p:cNvPicPr/>
          <p:nvPr/>
        </p:nvPicPr>
        <p:blipFill>
          <a:blip r:embed="rId1"/>
          <a:stretch/>
        </p:blipFill>
        <p:spPr>
          <a:xfrm>
            <a:off x="3638520" y="365040"/>
            <a:ext cx="8266680" cy="617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Lo que C considera verdadero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5" name="Imagen 3" descr=""/>
          <p:cNvPicPr/>
          <p:nvPr/>
        </p:nvPicPr>
        <p:blipFill>
          <a:blip r:embed="rId1"/>
          <a:stretch/>
        </p:blipFill>
        <p:spPr>
          <a:xfrm>
            <a:off x="2190600" y="903240"/>
            <a:ext cx="7810560" cy="576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7336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Operadores de comparación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7" name="Imagen 3" descr=""/>
          <p:cNvPicPr/>
          <p:nvPr/>
        </p:nvPicPr>
        <p:blipFill>
          <a:blip r:embed="rId1"/>
          <a:stretch/>
        </p:blipFill>
        <p:spPr>
          <a:xfrm>
            <a:off x="2236320" y="898560"/>
            <a:ext cx="7789320" cy="582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Operadores lógicos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9" name="Imagen 3" descr=""/>
          <p:cNvPicPr/>
          <p:nvPr/>
        </p:nvPicPr>
        <p:blipFill>
          <a:blip r:embed="rId1"/>
          <a:stretch/>
        </p:blipFill>
        <p:spPr>
          <a:xfrm>
            <a:off x="2210040" y="890640"/>
            <a:ext cx="7771680" cy="579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3200" spc="-1" strike="noStrike">
                <a:solidFill>
                  <a:srgbClr val="000000"/>
                </a:solidFill>
                <a:latin typeface="Calibri Light"/>
              </a:rPr>
              <a:t>C garantiza acerca de operadores lógicos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1" name="Imagen 3" descr=""/>
          <p:cNvPicPr/>
          <p:nvPr/>
        </p:nvPicPr>
        <p:blipFill>
          <a:blip r:embed="rId1"/>
          <a:stretch/>
        </p:blipFill>
        <p:spPr>
          <a:xfrm>
            <a:off x="2268360" y="927360"/>
            <a:ext cx="7654680" cy="571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¡Advertencia!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3" name="Imagen 3" descr=""/>
          <p:cNvPicPr/>
          <p:nvPr/>
        </p:nvPicPr>
        <p:blipFill>
          <a:blip r:embed="rId1"/>
          <a:stretch/>
        </p:blipFill>
        <p:spPr>
          <a:xfrm>
            <a:off x="2273760" y="927360"/>
            <a:ext cx="7643880" cy="566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0316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Operadores a nivel de bits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5" name="Imagen 3" descr=""/>
          <p:cNvPicPr/>
          <p:nvPr/>
        </p:nvPicPr>
        <p:blipFill>
          <a:blip r:embed="rId1"/>
          <a:stretch/>
        </p:blipFill>
        <p:spPr>
          <a:xfrm>
            <a:off x="2189880" y="880920"/>
            <a:ext cx="7741440" cy="578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Tipos de datos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5" name="Imagen 3" descr=""/>
          <p:cNvPicPr/>
          <p:nvPr/>
        </p:nvPicPr>
        <p:blipFill>
          <a:blip r:embed="rId1"/>
          <a:srcRect l="0" t="0" r="13381" b="0"/>
          <a:stretch/>
        </p:blipFill>
        <p:spPr>
          <a:xfrm>
            <a:off x="838080" y="970200"/>
            <a:ext cx="10397160" cy="191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5572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Ejemplo 13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7" name="Imagen 3" descr=""/>
          <p:cNvPicPr/>
          <p:nvPr/>
        </p:nvPicPr>
        <p:blipFill>
          <a:blip r:embed="rId1"/>
          <a:stretch/>
        </p:blipFill>
        <p:spPr>
          <a:xfrm>
            <a:off x="2265120" y="895320"/>
            <a:ext cx="7696440" cy="573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Operador de asignación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9" name="Imagen 3" descr=""/>
          <p:cNvPicPr/>
          <p:nvPr/>
        </p:nvPicPr>
        <p:blipFill>
          <a:blip r:embed="rId1"/>
          <a:stretch/>
        </p:blipFill>
        <p:spPr>
          <a:xfrm>
            <a:off x="2145240" y="900000"/>
            <a:ext cx="7900920" cy="582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85572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Advertencia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11" name="Imagen 3" descr=""/>
          <p:cNvPicPr/>
          <p:nvPr/>
        </p:nvPicPr>
        <p:blipFill>
          <a:blip r:embed="rId1"/>
          <a:stretch/>
        </p:blipFill>
        <p:spPr>
          <a:xfrm>
            <a:off x="2187720" y="909720"/>
            <a:ext cx="7851240" cy="582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Otros operadores de asignación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13" name="Imagen 3" descr=""/>
          <p:cNvPicPr/>
          <p:nvPr/>
        </p:nvPicPr>
        <p:blipFill>
          <a:blip r:embed="rId1"/>
          <a:stretch/>
        </p:blipFill>
        <p:spPr>
          <a:xfrm>
            <a:off x="2221920" y="905040"/>
            <a:ext cx="7747920" cy="57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80316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Operador sizeof</a:t>
            </a:r>
            <a:br/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Ejemplo 14</a:t>
            </a:r>
            <a:endParaRPr b="0" lang="es-MX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15" name="Imagen 3" descr=""/>
          <p:cNvPicPr/>
          <p:nvPr/>
        </p:nvPicPr>
        <p:blipFill>
          <a:blip r:embed="rId1"/>
          <a:stretch/>
        </p:blipFill>
        <p:spPr>
          <a:xfrm>
            <a:off x="3884400" y="580320"/>
            <a:ext cx="8068320" cy="603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85572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Operador de expresión condicional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17" name="Imagen 3" descr=""/>
          <p:cNvPicPr/>
          <p:nvPr/>
        </p:nvPicPr>
        <p:blipFill>
          <a:blip r:embed="rId1"/>
          <a:stretch/>
        </p:blipFill>
        <p:spPr>
          <a:xfrm>
            <a:off x="2278800" y="992880"/>
            <a:ext cx="7548120" cy="561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Precedencia de operadores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19" name="Imagen 3" descr=""/>
          <p:cNvPicPr/>
          <p:nvPr/>
        </p:nvPicPr>
        <p:blipFill>
          <a:blip r:embed="rId1"/>
          <a:stretch/>
        </p:blipFill>
        <p:spPr>
          <a:xfrm>
            <a:off x="2226600" y="927360"/>
            <a:ext cx="7738200" cy="578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85572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Asociatividad de operadores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1" name="Imagen 3" descr=""/>
          <p:cNvPicPr/>
          <p:nvPr/>
        </p:nvPicPr>
        <p:blipFill>
          <a:blip r:embed="rId1"/>
          <a:stretch/>
        </p:blipFill>
        <p:spPr>
          <a:xfrm>
            <a:off x="2261160" y="935280"/>
            <a:ext cx="7704720" cy="574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80316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Tabla de precedencia/asociatividad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3" name="Imagen 3" descr=""/>
          <p:cNvPicPr/>
          <p:nvPr/>
        </p:nvPicPr>
        <p:blipFill>
          <a:blip r:embed="rId1"/>
          <a:stretch/>
        </p:blipFill>
        <p:spPr>
          <a:xfrm>
            <a:off x="2172600" y="871560"/>
            <a:ext cx="7776000" cy="574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46476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Repaso</a:t>
            </a:r>
            <a:br/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Ejemplo 15</a:t>
            </a:r>
            <a:endParaRPr b="0" lang="es-MX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5" name="Imagen 3" descr=""/>
          <p:cNvPicPr/>
          <p:nvPr/>
        </p:nvPicPr>
        <p:blipFill>
          <a:blip r:embed="rId1"/>
          <a:stretch/>
        </p:blipFill>
        <p:spPr>
          <a:xfrm>
            <a:off x="3473280" y="228600"/>
            <a:ext cx="8539200" cy="634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Modificadores de tipo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7" name="Imagen 3" descr=""/>
          <p:cNvPicPr/>
          <p:nvPr/>
        </p:nvPicPr>
        <p:blipFill>
          <a:blip r:embed="rId1"/>
          <a:srcRect l="0" t="0" r="0" b="38775"/>
          <a:stretch/>
        </p:blipFill>
        <p:spPr>
          <a:xfrm>
            <a:off x="892080" y="998640"/>
            <a:ext cx="10407240" cy="3396960"/>
          </a:xfrm>
          <a:prstGeom prst="rect">
            <a:avLst/>
          </a:prstGeom>
          <a:ln w="0">
            <a:noFill/>
          </a:ln>
        </p:spPr>
      </p:pic>
      <p:pic>
        <p:nvPicPr>
          <p:cNvPr id="178" name="Imagen 4" descr=""/>
          <p:cNvPicPr/>
          <p:nvPr/>
        </p:nvPicPr>
        <p:blipFill>
          <a:blip r:embed="rId2"/>
          <a:srcRect l="-337" t="73058" r="337" b="-308"/>
          <a:stretch/>
        </p:blipFill>
        <p:spPr>
          <a:xfrm>
            <a:off x="1040040" y="4638600"/>
            <a:ext cx="10407240" cy="151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803160" y="-162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1.5 Expresiones simples y complejas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855000" y="793800"/>
            <a:ext cx="11136960" cy="39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Las expresiones (Joyanes Aguilar Luis) son combinaciones de constantes, 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variables, símbolos de operación, paréntesis y nombres de funciones 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especiales.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En la bibliografía del curso no aparecen los términos ‘expresiones simples’ 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y ‘expresiones complejas’. Tales términos solo me ha sido posible encontrar-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los en dos páginas web: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https://newsandstory.com/story/s7mszmn/Expressions-and-its-uses-in-C-program-module-11-</a:t>
            </a:r>
            <a:r>
              <a:rPr b="0" lang="es-MX" sz="16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/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An expression is a sequence of operators and operands that reduces to a single value. Expressions can be 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simple or complex. A operator is a syntactical token that requires an action be taken.  An operand is an 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object on which an opertion is performed. A simple expression contains only one operator. Eg. 2+3 is a 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simple expression whose value is 5.”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https://quizlet.com/188164793/computer-science-chapter-3-flash-cards</a:t>
            </a:r>
            <a:r>
              <a:rPr b="0" lang="es-MX" sz="16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/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Simple Expression. contains only one operator. Complex Expression. contains more 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000000"/>
                </a:solidFill>
                <a:latin typeface="Calibri"/>
              </a:rPr>
              <a:t>tan one operator”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REFERENCIAS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Bonet Esteban, E. V., Lenguaje C, </a:t>
            </a:r>
            <a:r>
              <a:rPr b="0" lang="es-MX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</a:t>
            </a:r>
            <a:r>
              <a:rPr b="0" lang="es-MX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informatica.uv.es/estguia/ATD/apuntes/laboratorio/Lenguaje-C.pdf</a:t>
            </a: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, (consultado: Febrero de 2021).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Cheltenham Computer Training, C Programming, 1998.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Joyanes Aguilar Luis, Fundamentos de Programación, </a:t>
            </a: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Algoritmos, Estructura de datos y Objetos, Ed. Mc Graw </a:t>
            </a: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Hill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Zirkhov, Igor, Low Level Programming, C, Assembly, and </a:t>
            </a: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Program Execution, Apress, 2017.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Modificadores de tipo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Imagen 3" descr=""/>
          <p:cNvPicPr/>
          <p:nvPr/>
        </p:nvPicPr>
        <p:blipFill>
          <a:blip r:embed="rId1"/>
          <a:stretch/>
        </p:blipFill>
        <p:spPr>
          <a:xfrm>
            <a:off x="434160" y="1085040"/>
            <a:ext cx="11323440" cy="1112760"/>
          </a:xfrm>
          <a:prstGeom prst="rect">
            <a:avLst/>
          </a:prstGeom>
          <a:ln w="0">
            <a:noFill/>
          </a:ln>
        </p:spPr>
      </p:pic>
      <p:pic>
        <p:nvPicPr>
          <p:cNvPr id="181" name="Imagen 4" descr=""/>
          <p:cNvPicPr/>
          <p:nvPr/>
        </p:nvPicPr>
        <p:blipFill>
          <a:blip r:embed="rId2"/>
          <a:stretch/>
        </p:blipFill>
        <p:spPr>
          <a:xfrm>
            <a:off x="1571400" y="2198160"/>
            <a:ext cx="9042840" cy="453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Modificadores de acceso</a:t>
            </a:r>
            <a:endParaRPr b="0" lang="es-MX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3" name="Imagen 3" descr=""/>
          <p:cNvPicPr/>
          <p:nvPr/>
        </p:nvPicPr>
        <p:blipFill>
          <a:blip r:embed="rId1"/>
          <a:stretch/>
        </p:blipFill>
        <p:spPr>
          <a:xfrm>
            <a:off x="477720" y="1124280"/>
            <a:ext cx="11236320" cy="1425240"/>
          </a:xfrm>
          <a:prstGeom prst="rect">
            <a:avLst/>
          </a:prstGeom>
          <a:ln w="0">
            <a:noFill/>
          </a:ln>
        </p:spPr>
      </p:pic>
      <p:pic>
        <p:nvPicPr>
          <p:cNvPr id="184" name="Imagen 4" descr=""/>
          <p:cNvPicPr/>
          <p:nvPr/>
        </p:nvPicPr>
        <p:blipFill>
          <a:blip r:embed="rId2"/>
          <a:srcRect l="0" t="0" r="0" b="7061"/>
          <a:stretch/>
        </p:blipFill>
        <p:spPr>
          <a:xfrm>
            <a:off x="1231920" y="2549880"/>
            <a:ext cx="9727560" cy="1352520"/>
          </a:xfrm>
          <a:prstGeom prst="rect">
            <a:avLst/>
          </a:prstGeom>
          <a:ln w="0">
            <a:noFill/>
          </a:ln>
        </p:spPr>
      </p:pic>
      <p:pic>
        <p:nvPicPr>
          <p:cNvPr id="185" name="Imagen 5" descr=""/>
          <p:cNvPicPr/>
          <p:nvPr/>
        </p:nvPicPr>
        <p:blipFill>
          <a:blip r:embed="rId3"/>
          <a:stretch/>
        </p:blipFill>
        <p:spPr>
          <a:xfrm>
            <a:off x="477720" y="3902760"/>
            <a:ext cx="11149560" cy="279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3416</TotalTime>
  <Application>LibreOffice/7.0.4.2$Linux_X86_64 LibreOffice_project/00$Build-2</Application>
  <AppVersion>15.0000</AppVersion>
  <Words>1307</Words>
  <Paragraphs>180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2021-03-01T02:16:41Z</dcterms:created>
  <dc:creator>Moshkodo Moshkodoi</dc:creator>
  <dc:description/>
  <dc:language>es-MX</dc:language>
  <cp:lastModifiedBy/>
  <dcterms:modified xsi:type="dcterms:W3CDTF">2022-02-02T22:55:10Z</dcterms:modified>
  <cp:revision>132</cp:revision>
  <dc:subject/>
  <dc:title>Práctica guiada 01 Introducción a la programación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71</vt:i4>
  </property>
</Properties>
</file>