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0.png" ContentType="image/png"/>
  <Override PartName="/ppt/media/image39.png" ContentType="image/png"/>
  <Override PartName="/ppt/media/image9.png" ContentType="image/png"/>
  <Override PartName="/ppt/media/image86.png" ContentType="image/png"/>
  <Override PartName="/ppt/media/image13.png" ContentType="image/png"/>
  <Override PartName="/ppt/media/image1.png" ContentType="image/png"/>
  <Override PartName="/ppt/media/image38.png" ContentType="image/png"/>
  <Override PartName="/ppt/media/image8.png" ContentType="image/png"/>
  <Override PartName="/ppt/media/image85.png" ContentType="image/png"/>
  <Override PartName="/ppt/media/image49.png" ContentType="image/png"/>
  <Override PartName="/ppt/media/image12.png" ContentType="image/png"/>
  <Override PartName="/ppt/media/image37.png" ContentType="image/png"/>
  <Override PartName="/ppt/media/image7.png" ContentType="image/png"/>
  <Override PartName="/ppt/media/image19.png" ContentType="image/png"/>
  <Override PartName="/ppt/media/image84.png" ContentType="image/png"/>
  <Override PartName="/ppt/media/image48.png" ContentType="image/png"/>
  <Override PartName="/ppt/media/image11.png" ContentType="image/png"/>
  <Override PartName="/ppt/media/image36.png" ContentType="image/png"/>
  <Override PartName="/ppt/media/image20.png" ContentType="image/png"/>
  <Override PartName="/ppt/media/image57.png" ContentType="image/png"/>
  <Override PartName="/ppt/media/image21.png" ContentType="image/png"/>
  <Override PartName="/ppt/media/image58.png" ContentType="image/png"/>
  <Override PartName="/ppt/media/image22.png" ContentType="image/png"/>
  <Override PartName="/ppt/media/image59.png" ContentType="image/png"/>
  <Override PartName="/ppt/media/image23.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89.png" ContentType="image/png"/>
  <Override PartName="/ppt/media/image77.png" ContentType="image/png"/>
  <Override PartName="/ppt/media/image88.png" ContentType="image/png"/>
  <Override PartName="/ppt/media/image76.png" ContentType="image/png"/>
  <Override PartName="/ppt/media/image87.png" ContentType="image/png"/>
  <Override PartName="/ppt/media/image75.png" ContentType="image/png"/>
  <Override PartName="/ppt/media/image79.png" ContentType="image/png"/>
  <Override PartName="/ppt/media/image78.png" ContentType="image/png"/>
  <Override PartName="/ppt/media/image74.png" ContentType="image/png"/>
  <Override PartName="/ppt/media/image73.png" ContentType="image/png"/>
  <Override PartName="/ppt/media/image72.png" ContentType="image/png"/>
  <Override PartName="/ppt/media/image69.png" ContentType="image/png"/>
  <Override PartName="/ppt/media/image32.png" ContentType="image/png"/>
  <Override PartName="/ppt/media/image71.png" ContentType="image/png"/>
  <Override PartName="/ppt/media/image29.png" ContentType="image/png"/>
  <Override PartName="/ppt/media/image68.png" ContentType="image/png"/>
  <Override PartName="/ppt/media/image31.png" ContentType="image/png"/>
  <Override PartName="/ppt/media/image70.png" ContentType="image/png"/>
  <Override PartName="/ppt/media/image28.png" ContentType="image/png"/>
  <Override PartName="/ppt/media/image24.png" ContentType="image/png"/>
  <Override PartName="/ppt/media/image90.png" ContentType="image/png"/>
  <Override PartName="/ppt/media/image25.png" ContentType="image/png"/>
  <Override PartName="/ppt/media/image2.png" ContentType="image/png"/>
  <Override PartName="/ppt/media/image14.png" ContentType="image/png"/>
  <Override PartName="/ppt/media/image91.png" ContentType="image/png"/>
  <Override PartName="/ppt/media/image26.png" ContentType="image/png"/>
  <Override PartName="/ppt/media/image80.png" ContentType="image/png"/>
  <Override PartName="/ppt/media/image15.png" ContentType="image/png"/>
  <Override PartName="/ppt/media/image3.png" ContentType="image/png"/>
  <Override PartName="/ppt/media/image33.png" ContentType="image/png"/>
  <Override PartName="/ppt/media/image27.png" ContentType="image/png"/>
  <Override PartName="/ppt/media/image81.png" ContentType="image/png"/>
  <Override PartName="/ppt/media/image16.png" ContentType="image/png"/>
  <Override PartName="/ppt/media/image4.png" ContentType="image/png"/>
  <Override PartName="/ppt/media/image34.png" ContentType="image/png"/>
  <Override PartName="/ppt/media/image82.png" ContentType="image/png"/>
  <Override PartName="/ppt/media/image17.png" ContentType="image/png"/>
  <Override PartName="/ppt/media/image5.png" ContentType="image/png"/>
  <Override PartName="/ppt/media/image35.png" ContentType="image/png"/>
  <Override PartName="/ppt/media/image10.png" ContentType="image/png"/>
  <Override PartName="/ppt/media/image47.png" ContentType="image/png"/>
  <Override PartName="/ppt/media/image18.png" ContentType="image/png"/>
  <Override PartName="/ppt/media/image83.png" ContentType="image/png"/>
  <Override PartName="/ppt/media/image6.png" ContentType="image/pn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73.xml.rels" ContentType="application/vnd.openxmlformats-package.relationships+xml"/>
  <Override PartName="/ppt/slides/_rels/slide6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48.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25.xml.rels" ContentType="application/vnd.openxmlformats-package.relationships+xml"/>
  <Override PartName="/ppt/slides/_rels/slide78.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66.xml.rels" ContentType="application/vnd.openxmlformats-package.relationships+xml"/>
  <Override PartName="/ppt/slides/_rels/slide7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a:t>
            </a:r>
            <a:r>
              <a:rPr b="0" lang="es-MX" sz="4400" spc="-1" strike="noStrike">
                <a:latin typeface="Arial"/>
              </a:rPr>
              <a:t>título</a:t>
            </a:r>
            <a:endParaRPr b="0" lang="es-MX"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a:t>
            </a:r>
            <a:r>
              <a:rPr b="0" lang="es-MX" sz="4400" spc="-1" strike="noStrike">
                <a:latin typeface="Arial"/>
              </a:rPr>
              <a:t>título</a:t>
            </a:r>
            <a:endParaRPr b="0" lang="es-MX"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a:t>
            </a:r>
            <a:r>
              <a:rPr b="0" lang="es-MX" sz="4400" spc="-1" strike="noStrike">
                <a:latin typeface="Arial"/>
              </a:rPr>
              <a:t>título</a:t>
            </a:r>
            <a:endParaRPr b="0" lang="es-MX"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s-MX" sz="1800" spc="-1" strike="noStrike">
                <a:latin typeface="Arial"/>
              </a:rPr>
              <a:t>Pulse para editar el formato del texto de título</a:t>
            </a:r>
            <a:endParaRPr b="0" lang="es-MX" sz="18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5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41.xml"/>
</Relationships>
</file>

<file path=ppt/slides/_rels/slide45.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49.xml"/>
</Relationships>
</file>

<file path=ppt/slides/_rels/slide46.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image" Target="../media/image60.png"/><Relationship Id="rId4" Type="http://schemas.openxmlformats.org/officeDocument/2006/relationships/slideLayout" Target="../slideLayouts/slideLayout41.xml"/>
</Relationships>
</file>

<file path=ppt/slides/_rels/slide47.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41.xml"/>
</Relationships>
</file>

<file path=ppt/slides/_rels/slide48.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41.xml"/>
</Relationships>
</file>

<file path=ppt/slides/_rels/slide49.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slideLayout" Target="../slideLayouts/slideLayout4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49.xml"/>
</Relationships>
</file>

<file path=ppt/slides/_rels/slide51.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image" Target="../media/image68.png"/><Relationship Id="rId3" Type="http://schemas.openxmlformats.org/officeDocument/2006/relationships/slideLayout" Target="../slideLayouts/slideLayout49.xml"/>
</Relationships>
</file>

<file path=ppt/slides/_rels/slide52.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49.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25.xml"/>
</Relationships>
</file>

<file path=ppt/slides/_rels/slide68.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25.xml"/>
</Relationships>
</file>

<file path=ppt/slides/_rels/slide69.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25.xml"/>
</Relationships>
</file>

<file path=ppt/slides/_rels/slide72.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slideLayout" Target="../slideLayouts/slideLayout25.xml"/>
</Relationships>
</file>

<file path=ppt/slides/_rels/slide73.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slideLayout" Target="../slideLayouts/slideLayout25.xml"/>
</Relationships>
</file>

<file path=ppt/slides/_rels/slide75.xml.rels><?xml version="1.0" encoding="UTF-8"?>
<Relationships xmlns="http://schemas.openxmlformats.org/package/2006/relationships"><Relationship Id="rId1" Type="http://schemas.openxmlformats.org/officeDocument/2006/relationships/image" Target="../media/image90.png"/><Relationship Id="rId2"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25.xml"/>
</Relationships>
</file>

<file path=ppt/slides/_rels/slide77.xml.rels><?xml version="1.0" encoding="UTF-8"?>
<Relationships xmlns="http://schemas.openxmlformats.org/package/2006/relationships"><Relationship Id="rId1" Type="http://schemas.openxmlformats.org/officeDocument/2006/relationships/hyperlink" Target="https://newsandstory.com/story/s7mszmn/Expressions-and-its-uses-in-C-program-module-11-/" TargetMode="External"/><Relationship Id="rId2" Type="http://schemas.openxmlformats.org/officeDocument/2006/relationships/hyperlink" Target="https://newsandstory.com/story/s7mszmn/Expressions-and-its-uses-in-C-program-module-11-/" TargetMode="External"/><Relationship Id="rId3" Type="http://schemas.openxmlformats.org/officeDocument/2006/relationships/hyperlink" Target="https://quizlet.com/188164793/computer-science-chapter-3-flash-cards/" TargetMode="External"/><Relationship Id="rId4" Type="http://schemas.openxmlformats.org/officeDocument/2006/relationships/hyperlink" Target="https://quizlet.com/188164793/computer-science-chapter-3-flash-cards/" TargetMode="External"/><Relationship Id="rId5" Type="http://schemas.openxmlformats.org/officeDocument/2006/relationships/slideLayout" Target="../slideLayouts/slideLayout25.xml"/>
</Relationships>
</file>

<file path=ppt/slides/_rels/slide78.xml.rels><?xml version="1.0" encoding="UTF-8"?>
<Relationships xmlns="http://schemas.openxmlformats.org/package/2006/relationships"><Relationship Id="rId1" Type="http://schemas.openxmlformats.org/officeDocument/2006/relationships/hyperlink" Target="https://informatica.uv.es/estguia/ATD/apuntes/laboratorio/Lenguaje-C.pdf" TargetMode="External"/><Relationship Id="rId2" Type="http://schemas.openxmlformats.org/officeDocument/2006/relationships/hyperlink" Target="https://informatica.uv.es/estguia/ATD/apuntes/laboratorio/Lenguaje-C.pdf" TargetMode="External"/><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523880" y="1122480"/>
            <a:ext cx="9142200" cy="2385720"/>
          </a:xfrm>
          <a:prstGeom prst="rect">
            <a:avLst/>
          </a:prstGeom>
          <a:noFill/>
          <a:ln w="0">
            <a:noFill/>
          </a:ln>
        </p:spPr>
        <p:style>
          <a:lnRef idx="0"/>
          <a:fillRef idx="0"/>
          <a:effectRef idx="0"/>
          <a:fontRef idx="minor"/>
        </p:style>
        <p:txBody>
          <a:bodyPr lIns="90000" rIns="90000" tIns="45000" bIns="45000" anchor="b">
            <a:normAutofit/>
          </a:bodyPr>
          <a:p>
            <a:pPr algn="ctr">
              <a:lnSpc>
                <a:spcPct val="90000"/>
              </a:lnSpc>
            </a:pPr>
            <a:r>
              <a:rPr b="0" lang="es-MX" sz="6000" spc="-1" strike="noStrike">
                <a:solidFill>
                  <a:srgbClr val="000000"/>
                </a:solidFill>
                <a:latin typeface="Calibri Light"/>
                <a:ea typeface="DejaVu Sans"/>
              </a:rPr>
              <a:t>Unidad 01 Introducción a la programación</a:t>
            </a:r>
            <a:endParaRPr b="0" lang="es-MX" sz="6000" spc="-1" strike="noStrike">
              <a:latin typeface="Arial"/>
            </a:endParaRPr>
          </a:p>
        </p:txBody>
      </p:sp>
      <p:sp>
        <p:nvSpPr>
          <p:cNvPr id="191" name="CustomShape 2"/>
          <p:cNvSpPr/>
          <p:nvPr/>
        </p:nvSpPr>
        <p:spPr>
          <a:xfrm>
            <a:off x="1523880" y="3602160"/>
            <a:ext cx="9142200" cy="1653840"/>
          </a:xfrm>
          <a:prstGeom prst="rect">
            <a:avLst/>
          </a:prstGeom>
          <a:noFill/>
          <a:ln w="0">
            <a:noFill/>
          </a:ln>
        </p:spPr>
        <p:style>
          <a:lnRef idx="0"/>
          <a:fillRef idx="0"/>
          <a:effectRef idx="0"/>
          <a:fontRef idx="minor"/>
        </p:style>
        <p:txBody>
          <a:bodyPr lIns="90000" rIns="90000" tIns="45000" bIns="45000">
            <a:noAutofit/>
          </a:bodyPr>
          <a:p>
            <a:pPr algn="ctr">
              <a:lnSpc>
                <a:spcPct val="90000"/>
              </a:lnSpc>
              <a:spcBef>
                <a:spcPts val="1001"/>
              </a:spcBef>
              <a:tabLst>
                <a:tab algn="l" pos="0"/>
              </a:tabLst>
            </a:pPr>
            <a:r>
              <a:rPr b="0" lang="es-MX" sz="2400" spc="-1" strike="noStrike">
                <a:solidFill>
                  <a:srgbClr val="000000"/>
                </a:solidFill>
                <a:latin typeface="Calibri"/>
                <a:ea typeface="DejaVu Sans"/>
              </a:rPr>
              <a:t>COMPETENCIA ESPECÍFICA</a:t>
            </a:r>
            <a:endParaRPr b="0" lang="es-MX" sz="2400" spc="-1" strike="noStrike">
              <a:latin typeface="Arial"/>
            </a:endParaRPr>
          </a:p>
          <a:p>
            <a:pPr algn="ctr">
              <a:lnSpc>
                <a:spcPct val="90000"/>
              </a:lnSpc>
              <a:spcBef>
                <a:spcPts val="1001"/>
              </a:spcBef>
              <a:tabLst>
                <a:tab algn="l" pos="0"/>
              </a:tabLst>
            </a:pPr>
            <a:r>
              <a:rPr b="0" lang="es-MX" sz="2400" spc="-1" strike="noStrike">
                <a:solidFill>
                  <a:srgbClr val="000000"/>
                </a:solidFill>
                <a:latin typeface="Calibri"/>
                <a:ea typeface="DejaVu Sans"/>
              </a:rPr>
              <a:t>Establecer los conceptos básicos para construcción de un programa en lenguaje C</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838080" y="36504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 Uso de variables y constantes</a:t>
            </a:r>
            <a:br/>
            <a:r>
              <a:rPr b="0" lang="es-MX" sz="4400" spc="-1" strike="noStrike">
                <a:solidFill>
                  <a:srgbClr val="000000"/>
                </a:solidFill>
                <a:latin typeface="Calibri Light"/>
                <a:ea typeface="DejaVu Sans"/>
              </a:rPr>
              <a:t>1.2.1 Nombres de variables</a:t>
            </a:r>
            <a:endParaRPr b="0" lang="es-MX" sz="4400" spc="-1" strike="noStrike">
              <a:latin typeface="Arial"/>
            </a:endParaRPr>
          </a:p>
        </p:txBody>
      </p:sp>
      <p:pic>
        <p:nvPicPr>
          <p:cNvPr id="229" name="Imagen 4" descr=""/>
          <p:cNvPicPr/>
          <p:nvPr/>
        </p:nvPicPr>
        <p:blipFill>
          <a:blip r:embed="rId1"/>
          <a:stretch/>
        </p:blipFill>
        <p:spPr>
          <a:xfrm>
            <a:off x="618120" y="2234520"/>
            <a:ext cx="10954080" cy="27928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645480" y="36000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2</a:t>
            </a:r>
            <a:endParaRPr b="0" lang="es-MX" sz="4000" spc="-1" strike="noStrike">
              <a:latin typeface="Arial"/>
            </a:endParaRPr>
          </a:p>
        </p:txBody>
      </p:sp>
      <p:pic>
        <p:nvPicPr>
          <p:cNvPr id="231" name="Imagen 3" descr=""/>
          <p:cNvPicPr/>
          <p:nvPr/>
        </p:nvPicPr>
        <p:blipFill>
          <a:blip r:embed="rId1"/>
          <a:stretch/>
        </p:blipFill>
        <p:spPr>
          <a:xfrm>
            <a:off x="3337560" y="178560"/>
            <a:ext cx="8596440" cy="65019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757800" y="2952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 modificadores de tipo y modificadores de acceso</a:t>
            </a:r>
            <a:endParaRPr b="0" lang="es-MX" sz="4400" spc="-1" strike="noStrike">
              <a:latin typeface="Arial"/>
            </a:endParaRPr>
          </a:p>
        </p:txBody>
      </p:sp>
      <p:pic>
        <p:nvPicPr>
          <p:cNvPr id="233" name="Imagen 3" descr=""/>
          <p:cNvPicPr/>
          <p:nvPr/>
        </p:nvPicPr>
        <p:blipFill>
          <a:blip r:embed="rId1"/>
          <a:srcRect l="0" t="17292" r="0" b="0"/>
          <a:stretch/>
        </p:blipFill>
        <p:spPr>
          <a:xfrm>
            <a:off x="900000" y="2244600"/>
            <a:ext cx="10699560" cy="3936960"/>
          </a:xfrm>
          <a:prstGeom prst="rect">
            <a:avLst/>
          </a:prstGeom>
          <a:ln w="0">
            <a:noFill/>
          </a:ln>
        </p:spPr>
      </p:pic>
      <p:sp>
        <p:nvSpPr>
          <p:cNvPr id="234" name="CustomShape 2"/>
          <p:cNvSpPr/>
          <p:nvPr/>
        </p:nvSpPr>
        <p:spPr>
          <a:xfrm>
            <a:off x="685440" y="1480320"/>
            <a:ext cx="10439280" cy="656280"/>
          </a:xfrm>
          <a:prstGeom prst="rect">
            <a:avLst/>
          </a:prstGeom>
          <a:noFill/>
          <a:ln w="0">
            <a:noFill/>
          </a:ln>
        </p:spPr>
        <p:style>
          <a:lnRef idx="0"/>
          <a:fillRef idx="0"/>
          <a:effectRef idx="0"/>
          <a:fontRef idx="minor"/>
        </p:style>
        <p:txBody>
          <a:bodyPr lIns="90000" rIns="90000" tIns="45000" bIns="45000">
            <a:noAutofit/>
          </a:bodyPr>
          <a:p>
            <a:pPr algn="just">
              <a:lnSpc>
                <a:spcPct val="100000"/>
              </a:lnSpc>
            </a:pPr>
            <a:r>
              <a:rPr b="0" lang="es-MX" sz="2000" spc="-1" strike="noStrike">
                <a:solidFill>
                  <a:srgbClr val="000000"/>
                </a:solidFill>
                <a:latin typeface="Arial"/>
                <a:ea typeface="DejaVu Sans"/>
              </a:rPr>
              <a:t>En C, toda variable, antes de poder ser usada, debe ser declarada, especificando con ello el tipo de dato que almacenará. Toda variable en C se declara de la forma:</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a:t>
            </a:r>
            <a:endParaRPr b="0" lang="es-MX" sz="4400" spc="-1" strike="noStrike">
              <a:latin typeface="Arial"/>
            </a:endParaRPr>
          </a:p>
        </p:txBody>
      </p:sp>
      <p:pic>
        <p:nvPicPr>
          <p:cNvPr id="236" name="Imagen 3" descr=""/>
          <p:cNvPicPr/>
          <p:nvPr/>
        </p:nvPicPr>
        <p:blipFill>
          <a:blip r:embed="rId1"/>
          <a:srcRect l="0" t="0" r="13381" b="0"/>
          <a:stretch/>
        </p:blipFill>
        <p:spPr>
          <a:xfrm>
            <a:off x="838080" y="970200"/>
            <a:ext cx="10395720" cy="19119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tipo</a:t>
            </a:r>
            <a:endParaRPr b="0" lang="es-MX" sz="4400" spc="-1" strike="noStrike">
              <a:latin typeface="Arial"/>
            </a:endParaRPr>
          </a:p>
        </p:txBody>
      </p:sp>
      <p:pic>
        <p:nvPicPr>
          <p:cNvPr id="238" name="Imagen 3" descr=""/>
          <p:cNvPicPr/>
          <p:nvPr/>
        </p:nvPicPr>
        <p:blipFill>
          <a:blip r:embed="rId1"/>
          <a:srcRect l="0" t="0" r="0" b="38767"/>
          <a:stretch/>
        </p:blipFill>
        <p:spPr>
          <a:xfrm>
            <a:off x="892080" y="998640"/>
            <a:ext cx="10405800" cy="3395520"/>
          </a:xfrm>
          <a:prstGeom prst="rect">
            <a:avLst/>
          </a:prstGeom>
          <a:ln w="0">
            <a:noFill/>
          </a:ln>
        </p:spPr>
      </p:pic>
      <p:pic>
        <p:nvPicPr>
          <p:cNvPr id="239" name="Imagen 4" descr=""/>
          <p:cNvPicPr/>
          <p:nvPr/>
        </p:nvPicPr>
        <p:blipFill>
          <a:blip r:embed="rId2"/>
          <a:srcRect l="-337" t="73074" r="337" b="-308"/>
          <a:stretch/>
        </p:blipFill>
        <p:spPr>
          <a:xfrm>
            <a:off x="1040040" y="4638600"/>
            <a:ext cx="10405800" cy="15105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tipo</a:t>
            </a:r>
            <a:endParaRPr b="0" lang="es-MX" sz="4400" spc="-1" strike="noStrike">
              <a:latin typeface="Arial"/>
            </a:endParaRPr>
          </a:p>
        </p:txBody>
      </p:sp>
      <p:pic>
        <p:nvPicPr>
          <p:cNvPr id="241" name="Imagen 3" descr=""/>
          <p:cNvPicPr/>
          <p:nvPr/>
        </p:nvPicPr>
        <p:blipFill>
          <a:blip r:embed="rId1"/>
          <a:stretch/>
        </p:blipFill>
        <p:spPr>
          <a:xfrm>
            <a:off x="434160" y="1085040"/>
            <a:ext cx="11322000" cy="1111320"/>
          </a:xfrm>
          <a:prstGeom prst="rect">
            <a:avLst/>
          </a:prstGeom>
          <a:ln w="0">
            <a:noFill/>
          </a:ln>
        </p:spPr>
      </p:pic>
      <p:pic>
        <p:nvPicPr>
          <p:cNvPr id="242" name="Imagen 4" descr=""/>
          <p:cNvPicPr/>
          <p:nvPr/>
        </p:nvPicPr>
        <p:blipFill>
          <a:blip r:embed="rId2"/>
          <a:stretch/>
        </p:blipFill>
        <p:spPr>
          <a:xfrm>
            <a:off x="1571400" y="2198160"/>
            <a:ext cx="9041400" cy="45349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acceso</a:t>
            </a:r>
            <a:endParaRPr b="0" lang="es-MX" sz="4400" spc="-1" strike="noStrike">
              <a:latin typeface="Arial"/>
            </a:endParaRPr>
          </a:p>
        </p:txBody>
      </p:sp>
      <p:pic>
        <p:nvPicPr>
          <p:cNvPr id="244" name="Imagen 3" descr=""/>
          <p:cNvPicPr/>
          <p:nvPr/>
        </p:nvPicPr>
        <p:blipFill>
          <a:blip r:embed="rId1"/>
          <a:stretch/>
        </p:blipFill>
        <p:spPr>
          <a:xfrm>
            <a:off x="477720" y="1124280"/>
            <a:ext cx="11234880" cy="1423800"/>
          </a:xfrm>
          <a:prstGeom prst="rect">
            <a:avLst/>
          </a:prstGeom>
          <a:ln w="0">
            <a:noFill/>
          </a:ln>
        </p:spPr>
      </p:pic>
      <p:pic>
        <p:nvPicPr>
          <p:cNvPr id="245" name="Imagen 4" descr=""/>
          <p:cNvPicPr/>
          <p:nvPr/>
        </p:nvPicPr>
        <p:blipFill>
          <a:blip r:embed="rId2"/>
          <a:srcRect l="0" t="0" r="0" b="7061"/>
          <a:stretch/>
        </p:blipFill>
        <p:spPr>
          <a:xfrm>
            <a:off x="1231920" y="2549880"/>
            <a:ext cx="9726120" cy="1351080"/>
          </a:xfrm>
          <a:prstGeom prst="rect">
            <a:avLst/>
          </a:prstGeom>
          <a:ln w="0">
            <a:noFill/>
          </a:ln>
        </p:spPr>
      </p:pic>
      <p:pic>
        <p:nvPicPr>
          <p:cNvPr id="246" name="Imagen 5" descr=""/>
          <p:cNvPicPr/>
          <p:nvPr/>
        </p:nvPicPr>
        <p:blipFill>
          <a:blip r:embed="rId3"/>
          <a:stretch/>
        </p:blipFill>
        <p:spPr>
          <a:xfrm>
            <a:off x="477720" y="3902760"/>
            <a:ext cx="11148120" cy="27954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acceso</a:t>
            </a:r>
            <a:endParaRPr b="0" lang="es-MX" sz="4400" spc="-1" strike="noStrike">
              <a:latin typeface="Arial"/>
            </a:endParaRPr>
          </a:p>
        </p:txBody>
      </p:sp>
      <p:pic>
        <p:nvPicPr>
          <p:cNvPr id="248" name="Imagen 3" descr=""/>
          <p:cNvPicPr/>
          <p:nvPr/>
        </p:nvPicPr>
        <p:blipFill>
          <a:blip r:embed="rId1"/>
          <a:stretch/>
        </p:blipFill>
        <p:spPr>
          <a:xfrm>
            <a:off x="714240" y="1325520"/>
            <a:ext cx="10761840" cy="1724760"/>
          </a:xfrm>
          <a:prstGeom prst="rect">
            <a:avLst/>
          </a:prstGeom>
          <a:ln w="0">
            <a:noFill/>
          </a:ln>
        </p:spPr>
      </p:pic>
      <p:pic>
        <p:nvPicPr>
          <p:cNvPr id="249" name="Imagen 4" descr=""/>
          <p:cNvPicPr/>
          <p:nvPr/>
        </p:nvPicPr>
        <p:blipFill>
          <a:blip r:embed="rId2"/>
          <a:srcRect l="0" t="69607" r="0" b="0"/>
          <a:stretch/>
        </p:blipFill>
        <p:spPr>
          <a:xfrm>
            <a:off x="623520" y="4505760"/>
            <a:ext cx="10671840" cy="492120"/>
          </a:xfrm>
          <a:prstGeom prst="rect">
            <a:avLst/>
          </a:prstGeom>
          <a:ln w="0">
            <a:noFill/>
          </a:ln>
        </p:spPr>
      </p:pic>
      <p:sp>
        <p:nvSpPr>
          <p:cNvPr id="250" name="CustomShape 2"/>
          <p:cNvSpPr/>
          <p:nvPr/>
        </p:nvSpPr>
        <p:spPr>
          <a:xfrm>
            <a:off x="612720" y="3240000"/>
            <a:ext cx="10906560" cy="1222920"/>
          </a:xfrm>
          <a:prstGeom prst="rect">
            <a:avLst/>
          </a:prstGeom>
          <a:noFill/>
          <a:ln w="0">
            <a:noFill/>
          </a:ln>
        </p:spPr>
        <p:style>
          <a:lnRef idx="0"/>
          <a:fillRef idx="0"/>
          <a:effectRef idx="0"/>
          <a:fontRef idx="minor"/>
        </p:style>
        <p:txBody>
          <a:bodyPr lIns="90000" rIns="90000" tIns="45000" bIns="45000">
            <a:noAutofit/>
          </a:bodyPr>
          <a:p>
            <a:pPr algn="just">
              <a:lnSpc>
                <a:spcPct val="100000"/>
              </a:lnSpc>
            </a:pPr>
            <a:r>
              <a:rPr b="0" lang="es-MX" sz="2000" spc="-1" strike="noStrike">
                <a:solidFill>
                  <a:srgbClr val="000000"/>
                </a:solidFill>
                <a:latin typeface="Arial"/>
                <a:ea typeface="DejaVu Sans"/>
              </a:rPr>
              <a:t>Los modificadores const y volatile pueden usarse de forma conjunta en ciertos casos, por lo cual no son excluyentes el uno del otro. Ello es posible si se declara una variable que actualizará el reloj del sistema, (proceso externo al programa), y que no queremos pueda modificarse en el interior del programa. Por ello, podremos declarar:</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838080" y="36504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1.2.2 Variables numéricas</a:t>
            </a:r>
            <a:endParaRPr b="0" lang="es-MX" sz="4400" spc="-1" strike="noStrike">
              <a:latin typeface="Arial"/>
            </a:endParaRPr>
          </a:p>
        </p:txBody>
      </p:sp>
      <p:sp>
        <p:nvSpPr>
          <p:cNvPr id="252" name="CustomShape 2"/>
          <p:cNvSpPr/>
          <p:nvPr/>
        </p:nvSpPr>
        <p:spPr>
          <a:xfrm>
            <a:off x="696240" y="1374120"/>
            <a:ext cx="11413080" cy="10033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3000" spc="-1" strike="noStrike">
                <a:solidFill>
                  <a:srgbClr val="000000"/>
                </a:solidFill>
                <a:latin typeface="Calibri Light"/>
                <a:ea typeface="DejaVu Sans"/>
              </a:rPr>
              <a:t>En el lenguaje C existen dos tipos de variables numéricas, </a:t>
            </a:r>
            <a:endParaRPr b="0" lang="es-MX" sz="3000" spc="-1" strike="noStrike">
              <a:latin typeface="Arial"/>
            </a:endParaRPr>
          </a:p>
          <a:p>
            <a:pPr>
              <a:lnSpc>
                <a:spcPct val="100000"/>
              </a:lnSpc>
            </a:pPr>
            <a:r>
              <a:rPr b="0" lang="es-MX" sz="3000" spc="-1" strike="noStrike">
                <a:solidFill>
                  <a:srgbClr val="000000"/>
                </a:solidFill>
                <a:latin typeface="Calibri Light"/>
                <a:ea typeface="DejaVu Sans"/>
              </a:rPr>
              <a:t>de tipo entero y de tipo real.</a:t>
            </a:r>
            <a:endParaRPr b="0" lang="es-MX" sz="3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 enteros</a:t>
            </a:r>
            <a:endParaRPr b="0" lang="es-MX" sz="4400" spc="-1" strike="noStrike">
              <a:latin typeface="Arial"/>
            </a:endParaRPr>
          </a:p>
        </p:txBody>
      </p:sp>
      <p:pic>
        <p:nvPicPr>
          <p:cNvPr id="254" name="Imagen 3" descr=""/>
          <p:cNvPicPr/>
          <p:nvPr/>
        </p:nvPicPr>
        <p:blipFill>
          <a:blip r:embed="rId1"/>
          <a:stretch/>
        </p:blipFill>
        <p:spPr>
          <a:xfrm>
            <a:off x="2218320" y="838440"/>
            <a:ext cx="7753320" cy="58039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80000" y="180000"/>
            <a:ext cx="10514160" cy="72936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1.1 Estructura de un programa en C</a:t>
            </a:r>
            <a:endParaRPr b="0" lang="es-MX" sz="4400" spc="-1" strike="noStrike">
              <a:latin typeface="Arial"/>
            </a:endParaRPr>
          </a:p>
        </p:txBody>
      </p:sp>
      <p:sp>
        <p:nvSpPr>
          <p:cNvPr id="193" name="CustomShape 2"/>
          <p:cNvSpPr/>
          <p:nvPr/>
        </p:nvSpPr>
        <p:spPr>
          <a:xfrm>
            <a:off x="271440" y="1268640"/>
            <a:ext cx="12038040" cy="10645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3200" spc="-1" strike="noStrike">
                <a:solidFill>
                  <a:srgbClr val="000000"/>
                </a:solidFill>
                <a:latin typeface="Calibri"/>
                <a:ea typeface="DejaVu Sans"/>
              </a:rPr>
              <a:t>Un programa en lenguaje C se crea a partir de un archivo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de texto cuyo nombre se guarda con la extensión .c</a:t>
            </a:r>
            <a:endParaRPr b="0" lang="es-MX" sz="3200" spc="-1" strike="noStrike">
              <a:latin typeface="Arial"/>
            </a:endParaRPr>
          </a:p>
        </p:txBody>
      </p:sp>
      <p:sp>
        <p:nvSpPr>
          <p:cNvPr id="194" name="CustomShape 3"/>
          <p:cNvSpPr/>
          <p:nvPr/>
        </p:nvSpPr>
        <p:spPr>
          <a:xfrm>
            <a:off x="332280" y="2594160"/>
            <a:ext cx="11873160" cy="3075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3200" spc="-1" strike="noStrike">
                <a:solidFill>
                  <a:srgbClr val="000000"/>
                </a:solidFill>
                <a:latin typeface="Calibri"/>
                <a:ea typeface="DejaVu Sans"/>
              </a:rPr>
              <a:t>En muchas ocasiones, los programas deben realizar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operaciones de entrada y de salida durante su ejecución.</a:t>
            </a:r>
            <a:endParaRPr b="0" lang="es-MX" sz="3200" spc="-1" strike="noStrike">
              <a:latin typeface="Arial"/>
            </a:endParaRPr>
          </a:p>
          <a:p>
            <a:pPr>
              <a:lnSpc>
                <a:spcPct val="100000"/>
              </a:lnSpc>
            </a:pPr>
            <a:r>
              <a:rPr b="0" lang="es-MX" sz="3600" spc="-1" strike="noStrike">
                <a:solidFill>
                  <a:srgbClr val="000000"/>
                </a:solidFill>
                <a:latin typeface="Calibri"/>
                <a:ea typeface="DejaVu Sans"/>
              </a:rPr>
              <a:t> </a:t>
            </a:r>
            <a:endParaRPr b="0" lang="es-MX" sz="3600" spc="-1" strike="noStrike">
              <a:latin typeface="Arial"/>
            </a:endParaRPr>
          </a:p>
          <a:p>
            <a:pPr>
              <a:lnSpc>
                <a:spcPct val="100000"/>
              </a:lnSpc>
            </a:pPr>
            <a:r>
              <a:rPr b="0" lang="es-MX" sz="3200" spc="-1" strike="noStrike">
                <a:solidFill>
                  <a:srgbClr val="000000"/>
                </a:solidFill>
                <a:latin typeface="Calibri"/>
                <a:ea typeface="DejaVu Sans"/>
              </a:rPr>
              <a:t>En los programas de lenguaje C, la entrada y la salida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se realiza utilizando operaciones especificadas en el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archivo de cabecera stdio.h</a:t>
            </a:r>
            <a:endParaRPr b="0" lang="es-MX"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838080" y="36504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3</a:t>
            </a:r>
            <a:endParaRPr b="0" lang="es-MX" sz="4000" spc="-1" strike="noStrike">
              <a:latin typeface="Arial"/>
            </a:endParaRPr>
          </a:p>
        </p:txBody>
      </p:sp>
      <p:pic>
        <p:nvPicPr>
          <p:cNvPr id="256" name="Imagen 3" descr=""/>
          <p:cNvPicPr/>
          <p:nvPr/>
        </p:nvPicPr>
        <p:blipFill>
          <a:blip r:embed="rId1"/>
          <a:stretch/>
        </p:blipFill>
        <p:spPr>
          <a:xfrm>
            <a:off x="3458880" y="224280"/>
            <a:ext cx="8448840" cy="62974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438120" y="365040"/>
            <a:ext cx="1063188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4</a:t>
            </a:r>
            <a:endParaRPr b="0" lang="es-MX" sz="4000" spc="-1" strike="noStrike">
              <a:latin typeface="Arial"/>
            </a:endParaRPr>
          </a:p>
        </p:txBody>
      </p:sp>
      <p:pic>
        <p:nvPicPr>
          <p:cNvPr id="258" name="Imagen 3" descr=""/>
          <p:cNvPicPr/>
          <p:nvPr/>
        </p:nvPicPr>
        <p:blipFill>
          <a:blip r:embed="rId1"/>
          <a:stretch/>
        </p:blipFill>
        <p:spPr>
          <a:xfrm>
            <a:off x="3238560" y="140760"/>
            <a:ext cx="8691840" cy="64868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578880" y="26748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5</a:t>
            </a:r>
            <a:endParaRPr b="0" lang="es-MX" sz="4000" spc="-1" strike="noStrike">
              <a:latin typeface="Arial"/>
            </a:endParaRPr>
          </a:p>
        </p:txBody>
      </p:sp>
      <p:pic>
        <p:nvPicPr>
          <p:cNvPr id="260" name="Imagen 3" descr=""/>
          <p:cNvPicPr/>
          <p:nvPr/>
        </p:nvPicPr>
        <p:blipFill>
          <a:blip r:embed="rId1"/>
          <a:stretch/>
        </p:blipFill>
        <p:spPr>
          <a:xfrm>
            <a:off x="3318480" y="315720"/>
            <a:ext cx="8444160" cy="62942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82044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 reales</a:t>
            </a:r>
            <a:endParaRPr b="0" lang="es-MX" sz="4400" spc="-1" strike="noStrike">
              <a:latin typeface="Arial"/>
            </a:endParaRPr>
          </a:p>
        </p:txBody>
      </p:sp>
      <p:pic>
        <p:nvPicPr>
          <p:cNvPr id="262" name="Imagen 3" descr=""/>
          <p:cNvPicPr/>
          <p:nvPr/>
        </p:nvPicPr>
        <p:blipFill>
          <a:blip r:embed="rId1"/>
          <a:stretch/>
        </p:blipFill>
        <p:spPr>
          <a:xfrm>
            <a:off x="2637720" y="819720"/>
            <a:ext cx="8001000" cy="60364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540000" y="36000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6</a:t>
            </a:r>
            <a:endParaRPr b="0" lang="es-MX" sz="4000" spc="-1" strike="noStrike">
              <a:latin typeface="Arial"/>
            </a:endParaRPr>
          </a:p>
        </p:txBody>
      </p:sp>
      <p:pic>
        <p:nvPicPr>
          <p:cNvPr id="264" name="Imagen 3" descr=""/>
          <p:cNvPicPr/>
          <p:nvPr/>
        </p:nvPicPr>
        <p:blipFill>
          <a:blip r:embed="rId1"/>
          <a:stretch/>
        </p:blipFill>
        <p:spPr>
          <a:xfrm>
            <a:off x="3345480" y="228600"/>
            <a:ext cx="8522280" cy="639900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1.2.3 Variables globales</a:t>
            </a:r>
            <a:br/>
            <a:r>
              <a:rPr b="0" lang="es-MX" sz="4400" spc="-1" strike="noStrike">
                <a:solidFill>
                  <a:srgbClr val="000000"/>
                </a:solidFill>
                <a:latin typeface="Calibri Light"/>
                <a:ea typeface="DejaVu Sans"/>
              </a:rPr>
              <a:t>Declaración de variables y alcance</a:t>
            </a:r>
            <a:endParaRPr b="0" lang="es-MX" sz="4400" spc="-1" strike="noStrike">
              <a:latin typeface="Arial"/>
            </a:endParaRPr>
          </a:p>
        </p:txBody>
      </p:sp>
      <p:pic>
        <p:nvPicPr>
          <p:cNvPr id="266" name="Imagen 3" descr=""/>
          <p:cNvPicPr/>
          <p:nvPr/>
        </p:nvPicPr>
        <p:blipFill>
          <a:blip r:embed="rId1"/>
          <a:stretch/>
        </p:blipFill>
        <p:spPr>
          <a:xfrm>
            <a:off x="1125360" y="1325520"/>
            <a:ext cx="9646200" cy="552096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838080" y="13320"/>
            <a:ext cx="10513800" cy="132372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0" lang="es-MX" sz="4000" spc="-1" strike="noStrike">
                <a:solidFill>
                  <a:srgbClr val="000000"/>
                </a:solidFill>
                <a:latin typeface="Calibri Light"/>
                <a:ea typeface="DejaVu Sans"/>
              </a:rPr>
              <a:t>Programa de ejemplo que muestra declaraciones de variables (Ejemplo 6a)</a:t>
            </a:r>
            <a:endParaRPr b="0" lang="es-MX" sz="4000" spc="-1" strike="noStrike">
              <a:latin typeface="Arial"/>
            </a:endParaRPr>
          </a:p>
        </p:txBody>
      </p:sp>
      <p:sp>
        <p:nvSpPr>
          <p:cNvPr id="268" name="CustomShape 2"/>
          <p:cNvSpPr/>
          <p:nvPr/>
        </p:nvSpPr>
        <p:spPr>
          <a:xfrm>
            <a:off x="900000" y="1338480"/>
            <a:ext cx="5618880" cy="5204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1400" spc="-1" strike="noStrike">
                <a:solidFill>
                  <a:srgbClr val="000000"/>
                </a:solidFill>
                <a:latin typeface="Calibri"/>
                <a:ea typeface="DejaVu Sans"/>
              </a:rPr>
              <a:t>#include &lt;stdio.h&gt;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int sum; /* variable global, accesible desde cualquier parte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del progama*/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void suma(int x) /* Variable local declarada como parámetro,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accesible solo por la función suma*/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sum=sum+x;</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return;</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void intercambio(int *a,int *b)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if (*a&gt;*b)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 inter; /* Variable local, accesible dolo dentro del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bloque donde se declara*/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inter=*a;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*a=*b;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*b=inter;</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return;</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753840" y="696600"/>
            <a:ext cx="10477440" cy="243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1400" spc="-1" strike="noStrike">
                <a:solidFill>
                  <a:srgbClr val="000000"/>
                </a:solidFill>
                <a:latin typeface="Calibri"/>
                <a:ea typeface="DejaVu Sans"/>
              </a:rPr>
              <a:t>int main(void) /*Función principal del programa*/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 contador,a=9,b=0; /*Variables locales, accesibles solo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por main*/</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sum=0;</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intercambio(&amp;a,&amp;b);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for(contador=a;contador&lt;=b;contador++) suma(contador);</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printf("%d\n",sum);</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return(0);</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838080" y="207000"/>
            <a:ext cx="10513800" cy="1323720"/>
          </a:xfrm>
          <a:prstGeom prst="rect">
            <a:avLst/>
          </a:prstGeom>
          <a:noFill/>
          <a:ln w="0">
            <a:noFill/>
          </a:ln>
        </p:spPr>
        <p:style>
          <a:lnRef idx="0"/>
          <a:fillRef idx="0"/>
          <a:effectRef idx="0"/>
          <a:fontRef idx="minor"/>
        </p:style>
        <p:txBody>
          <a:bodyPr lIns="90000" rIns="90000" tIns="45000" bIns="45000" anchor="ctr">
            <a:normAutofit fontScale="37000"/>
          </a:bodyPr>
          <a:p>
            <a:pPr>
              <a:lnSpc>
                <a:spcPct val="90000"/>
              </a:lnSpc>
            </a:pPr>
            <a:r>
              <a:rPr b="0" lang="es-MX" sz="4400" spc="-1" strike="noStrike">
                <a:solidFill>
                  <a:srgbClr val="000000"/>
                </a:solidFill>
                <a:latin typeface="Calibri Light"/>
                <a:ea typeface="DejaVu Sans"/>
              </a:rPr>
              <a:t>1.2.4 Variables locales estáticas</a:t>
            </a:r>
            <a:br/>
            <a:r>
              <a:rPr b="0" lang="es-MX" sz="4400" spc="-1" strike="noStrike">
                <a:solidFill>
                  <a:srgbClr val="000000"/>
                </a:solidFill>
                <a:latin typeface="Calibri Light"/>
                <a:ea typeface="DejaVu Sans"/>
              </a:rPr>
              <a:t>Especificadores de almacenamiento de los tipos </a:t>
            </a:r>
            <a:br/>
            <a:r>
              <a:rPr b="0" lang="es-MX" sz="4400" spc="-1" strike="noStrike">
                <a:solidFill>
                  <a:srgbClr val="000000"/>
                </a:solidFill>
                <a:latin typeface="Calibri Light"/>
                <a:ea typeface="DejaVu Sans"/>
              </a:rPr>
              <a:t>de datos</a:t>
            </a:r>
            <a:endParaRPr b="0" lang="es-MX" sz="4400" spc="-1" strike="noStrike">
              <a:latin typeface="Arial"/>
            </a:endParaRPr>
          </a:p>
        </p:txBody>
      </p:sp>
      <p:pic>
        <p:nvPicPr>
          <p:cNvPr id="271" name="Imagen 3" descr=""/>
          <p:cNvPicPr/>
          <p:nvPr/>
        </p:nvPicPr>
        <p:blipFill>
          <a:blip r:embed="rId1"/>
          <a:stretch/>
        </p:blipFill>
        <p:spPr>
          <a:xfrm>
            <a:off x="344520" y="1655640"/>
            <a:ext cx="11500920" cy="2248920"/>
          </a:xfrm>
          <a:prstGeom prst="rect">
            <a:avLst/>
          </a:prstGeom>
          <a:ln w="0">
            <a:noFill/>
          </a:ln>
        </p:spPr>
      </p:pic>
      <p:pic>
        <p:nvPicPr>
          <p:cNvPr id="272" name="Imagen 4" descr=""/>
          <p:cNvPicPr/>
          <p:nvPr/>
        </p:nvPicPr>
        <p:blipFill>
          <a:blip r:embed="rId2"/>
          <a:stretch/>
        </p:blipFill>
        <p:spPr>
          <a:xfrm>
            <a:off x="1008360" y="3906360"/>
            <a:ext cx="10173240" cy="247500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838080" y="36504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Especificadores de almacenamiento</a:t>
            </a:r>
            <a:endParaRPr b="0" lang="es-MX" sz="4400" spc="-1" strike="noStrike">
              <a:latin typeface="Arial"/>
            </a:endParaRPr>
          </a:p>
        </p:txBody>
      </p:sp>
      <p:pic>
        <p:nvPicPr>
          <p:cNvPr id="274" name="Imagen 3" descr=""/>
          <p:cNvPicPr/>
          <p:nvPr/>
        </p:nvPicPr>
        <p:blipFill>
          <a:blip r:embed="rId1"/>
          <a:stretch/>
        </p:blipFill>
        <p:spPr>
          <a:xfrm>
            <a:off x="544680" y="1690560"/>
            <a:ext cx="11333880" cy="35478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832320" y="0"/>
            <a:ext cx="10514160" cy="11264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1.1.1 Declaración de entrada / salida</a:t>
            </a:r>
            <a:endParaRPr b="0" lang="es-MX" sz="4000" spc="-1" strike="noStrike">
              <a:latin typeface="Arial"/>
            </a:endParaRPr>
          </a:p>
        </p:txBody>
      </p:sp>
      <p:pic>
        <p:nvPicPr>
          <p:cNvPr id="196" name="Imagen 3_1" descr=""/>
          <p:cNvPicPr/>
          <p:nvPr/>
        </p:nvPicPr>
        <p:blipFill>
          <a:blip r:embed="rId1"/>
          <a:srcRect l="0" t="0" r="0" b="55402"/>
          <a:stretch/>
        </p:blipFill>
        <p:spPr>
          <a:xfrm>
            <a:off x="832320" y="1043640"/>
            <a:ext cx="10273680" cy="1982880"/>
          </a:xfrm>
          <a:prstGeom prst="rect">
            <a:avLst/>
          </a:prstGeom>
          <a:ln w="0">
            <a:noFill/>
          </a:ln>
        </p:spPr>
      </p:pic>
      <p:sp>
        <p:nvSpPr>
          <p:cNvPr id="197" name="CustomShape 2"/>
          <p:cNvSpPr/>
          <p:nvPr/>
        </p:nvSpPr>
        <p:spPr>
          <a:xfrm>
            <a:off x="805320" y="3982320"/>
            <a:ext cx="1828800" cy="1004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int main (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r>
              <a:rPr b="0" lang="es-MX" sz="2000" spc="-1" strike="noStrike">
                <a:solidFill>
                  <a:srgbClr val="000000"/>
                </a:solidFill>
                <a:latin typeface="Calibri"/>
                <a:ea typeface="DejaVu Sans"/>
              </a:rPr>
              <a:t>// .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a:t>
            </a:r>
            <a:endParaRPr b="0" lang="es-MX" sz="2000" spc="-1" strike="noStrike">
              <a:latin typeface="Arial"/>
            </a:endParaRPr>
          </a:p>
        </p:txBody>
      </p:sp>
      <p:sp>
        <p:nvSpPr>
          <p:cNvPr id="198" name="CustomShape 3"/>
          <p:cNvSpPr/>
          <p:nvPr/>
        </p:nvSpPr>
        <p:spPr>
          <a:xfrm>
            <a:off x="708480" y="3223080"/>
            <a:ext cx="10537200" cy="699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La función principal de un programa es la función main, la cual tiene un valor de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retorno int. Las acciones que realiza el programa van dentro de las llaves.</a:t>
            </a:r>
            <a:endParaRPr b="0" lang="es-MX" sz="2000" spc="-1" strike="noStrike">
              <a:latin typeface="Arial"/>
            </a:endParaRPr>
          </a:p>
        </p:txBody>
      </p:sp>
      <p:sp>
        <p:nvSpPr>
          <p:cNvPr id="199" name="CustomShape 4"/>
          <p:cNvSpPr/>
          <p:nvPr/>
        </p:nvSpPr>
        <p:spPr>
          <a:xfrm>
            <a:off x="720000" y="4880520"/>
            <a:ext cx="10438920" cy="699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2000" spc="-1" strike="noStrike">
                <a:solidFill>
                  <a:srgbClr val="000000"/>
                </a:solidFill>
                <a:latin typeface="Calibri"/>
                <a:ea typeface="DejaVu Sans"/>
              </a:rPr>
              <a:t>En algunas ocasiones, la función main recibe argumentos, los cuales se indican entre los paréntesis</a:t>
            </a:r>
            <a:endParaRPr b="0" lang="es-MX" sz="2000" spc="-1" strike="noStrike">
              <a:latin typeface="Arial"/>
            </a:endParaRPr>
          </a:p>
        </p:txBody>
      </p:sp>
      <p:sp>
        <p:nvSpPr>
          <p:cNvPr id="200" name="CustomShape 5"/>
          <p:cNvSpPr/>
          <p:nvPr/>
        </p:nvSpPr>
        <p:spPr>
          <a:xfrm>
            <a:off x="875160" y="5603040"/>
            <a:ext cx="4416840" cy="1004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int main (int argc,char *argv[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r>
              <a:rPr b="0" lang="es-MX" sz="2000" spc="-1" strike="noStrike">
                <a:solidFill>
                  <a:srgbClr val="000000"/>
                </a:solidFill>
                <a:latin typeface="Calibri"/>
                <a:ea typeface="DejaVu Sans"/>
              </a:rPr>
              <a:t>// .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838080" y="36504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Especificadores de almacenamiento</a:t>
            </a:r>
            <a:endParaRPr b="0" lang="es-MX" sz="4400" spc="-1" strike="noStrike">
              <a:latin typeface="Arial"/>
            </a:endParaRPr>
          </a:p>
        </p:txBody>
      </p:sp>
      <p:pic>
        <p:nvPicPr>
          <p:cNvPr id="276" name="Imagen 3" descr=""/>
          <p:cNvPicPr/>
          <p:nvPr/>
        </p:nvPicPr>
        <p:blipFill>
          <a:blip r:embed="rId1"/>
          <a:stretch/>
        </p:blipFill>
        <p:spPr>
          <a:xfrm>
            <a:off x="0" y="1494720"/>
            <a:ext cx="11864880" cy="460548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838080" y="-17568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Especificadores de almacenamiento</a:t>
            </a:r>
            <a:endParaRPr b="0" lang="es-MX" sz="4400" spc="-1" strike="noStrike">
              <a:latin typeface="Arial"/>
            </a:endParaRPr>
          </a:p>
        </p:txBody>
      </p:sp>
      <p:pic>
        <p:nvPicPr>
          <p:cNvPr id="278" name="Imagen 3" descr=""/>
          <p:cNvPicPr/>
          <p:nvPr/>
        </p:nvPicPr>
        <p:blipFill>
          <a:blip r:embed="rId1"/>
          <a:stretch/>
        </p:blipFill>
        <p:spPr>
          <a:xfrm>
            <a:off x="446040" y="984600"/>
            <a:ext cx="11298240" cy="479880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82044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1.2.5 Definición de constantes</a:t>
            </a:r>
            <a:endParaRPr b="0" lang="es-MX" sz="4400" spc="-1" strike="noStrike">
              <a:latin typeface="Arial"/>
            </a:endParaRPr>
          </a:p>
        </p:txBody>
      </p:sp>
      <p:pic>
        <p:nvPicPr>
          <p:cNvPr id="280" name="Imagen 3" descr=""/>
          <p:cNvPicPr/>
          <p:nvPr/>
        </p:nvPicPr>
        <p:blipFill>
          <a:blip r:embed="rId1"/>
          <a:stretch/>
        </p:blipFill>
        <p:spPr>
          <a:xfrm>
            <a:off x="486360" y="1022400"/>
            <a:ext cx="11182680" cy="2967120"/>
          </a:xfrm>
          <a:prstGeom prst="rect">
            <a:avLst/>
          </a:prstGeom>
          <a:ln w="0">
            <a:noFill/>
          </a:ln>
        </p:spPr>
      </p:pic>
      <p:pic>
        <p:nvPicPr>
          <p:cNvPr id="281" name="Imagen 4" descr=""/>
          <p:cNvPicPr/>
          <p:nvPr/>
        </p:nvPicPr>
        <p:blipFill>
          <a:blip r:embed="rId2"/>
          <a:srcRect l="0" t="0" r="0" b="5967"/>
          <a:stretch/>
        </p:blipFill>
        <p:spPr>
          <a:xfrm>
            <a:off x="486360" y="3787920"/>
            <a:ext cx="11012760" cy="115164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3" name="Imagen 3" descr=""/>
          <p:cNvPicPr/>
          <p:nvPr/>
        </p:nvPicPr>
        <p:blipFill>
          <a:blip r:embed="rId1"/>
          <a:stretch/>
        </p:blipFill>
        <p:spPr>
          <a:xfrm>
            <a:off x="2751480" y="914400"/>
            <a:ext cx="7779960" cy="584892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87804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5" name="Imagen 3" descr=""/>
          <p:cNvPicPr/>
          <p:nvPr/>
        </p:nvPicPr>
        <p:blipFill>
          <a:blip r:embed="rId1"/>
          <a:stretch/>
        </p:blipFill>
        <p:spPr>
          <a:xfrm>
            <a:off x="986760" y="1178280"/>
            <a:ext cx="10296360" cy="453492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820440" y="-35568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7" name="Imagen 3" descr=""/>
          <p:cNvPicPr/>
          <p:nvPr/>
        </p:nvPicPr>
        <p:blipFill>
          <a:blip r:embed="rId1"/>
          <a:stretch/>
        </p:blipFill>
        <p:spPr>
          <a:xfrm>
            <a:off x="518760" y="492480"/>
            <a:ext cx="11117880" cy="1849320"/>
          </a:xfrm>
          <a:prstGeom prst="rect">
            <a:avLst/>
          </a:prstGeom>
          <a:ln w="0">
            <a:noFill/>
          </a:ln>
        </p:spPr>
      </p:pic>
      <p:pic>
        <p:nvPicPr>
          <p:cNvPr id="288" name="Imagen 4" descr=""/>
          <p:cNvPicPr/>
          <p:nvPr/>
        </p:nvPicPr>
        <p:blipFill>
          <a:blip r:embed="rId2"/>
          <a:stretch/>
        </p:blipFill>
        <p:spPr>
          <a:xfrm>
            <a:off x="4402080" y="2343600"/>
            <a:ext cx="3350880" cy="413208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838080" y="-28548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90" name="Imagen 3" descr=""/>
          <p:cNvPicPr/>
          <p:nvPr/>
        </p:nvPicPr>
        <p:blipFill>
          <a:blip r:embed="rId1"/>
          <a:stretch/>
        </p:blipFill>
        <p:spPr>
          <a:xfrm>
            <a:off x="594360" y="615600"/>
            <a:ext cx="11001240" cy="2161080"/>
          </a:xfrm>
          <a:prstGeom prst="rect">
            <a:avLst/>
          </a:prstGeom>
          <a:ln w="0">
            <a:noFill/>
          </a:ln>
        </p:spPr>
      </p:pic>
      <p:sp>
        <p:nvSpPr>
          <p:cNvPr id="291" name="CustomShape 2"/>
          <p:cNvSpPr/>
          <p:nvPr/>
        </p:nvSpPr>
        <p:spPr>
          <a:xfrm>
            <a:off x="331200" y="3059640"/>
            <a:ext cx="11595600" cy="16142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Para cada tipo de dato T también podemos usar un tipo T const (o, equivalentemente,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const T). Tales variables no pueden ser cambiadas directamente (son </a:t>
            </a:r>
            <a:r>
              <a:rPr b="1" lang="es-MX" sz="2000" spc="-1" strike="noStrike">
                <a:solidFill>
                  <a:srgbClr val="000000"/>
                </a:solidFill>
                <a:latin typeface="Calibri"/>
                <a:ea typeface="DejaVu Sans"/>
              </a:rPr>
              <a:t>inmutables</a:t>
            </a:r>
            <a:r>
              <a:rPr b="0" lang="es-MX" sz="2000" spc="-1" strike="noStrike">
                <a:solidFill>
                  <a:srgbClr val="000000"/>
                </a:solidFill>
                <a:latin typeface="Calibri"/>
                <a:ea typeface="DejaVu Sans"/>
              </a:rPr>
              <a:t>). Esto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significa que tales datos deben ser inicializados simultáneamente con una declaración.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En la siguiente diapositiva se muestran algunas sentencias que incluyen el uso de la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palabra reservada const, algunas correctas y algunas incorrectas.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838080" y="-25020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93" name="Imagen 3" descr=""/>
          <p:cNvPicPr/>
          <p:nvPr/>
        </p:nvPicPr>
        <p:blipFill>
          <a:blip r:embed="rId1"/>
          <a:stretch/>
        </p:blipFill>
        <p:spPr>
          <a:xfrm>
            <a:off x="1137600" y="756000"/>
            <a:ext cx="8672400" cy="435924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376920" y="37836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7</a:t>
            </a:r>
            <a:endParaRPr b="0" lang="es-MX" sz="4000" spc="-1" strike="noStrike">
              <a:latin typeface="Arial"/>
            </a:endParaRPr>
          </a:p>
        </p:txBody>
      </p:sp>
      <p:pic>
        <p:nvPicPr>
          <p:cNvPr id="295" name="Imagen 3_3" descr=""/>
          <p:cNvPicPr/>
          <p:nvPr/>
        </p:nvPicPr>
        <p:blipFill>
          <a:blip r:embed="rId1"/>
          <a:stretch/>
        </p:blipFill>
        <p:spPr>
          <a:xfrm>
            <a:off x="3197160" y="175680"/>
            <a:ext cx="8794440" cy="650448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636840" y="36504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8</a:t>
            </a:r>
            <a:endParaRPr b="0" lang="es-MX" sz="4000" spc="-1" strike="noStrike">
              <a:latin typeface="Arial"/>
            </a:endParaRPr>
          </a:p>
        </p:txBody>
      </p:sp>
      <p:pic>
        <p:nvPicPr>
          <p:cNvPr id="297" name="Imagen 3" descr=""/>
          <p:cNvPicPr/>
          <p:nvPr/>
        </p:nvPicPr>
        <p:blipFill>
          <a:blip r:embed="rId1"/>
          <a:stretch/>
        </p:blipFill>
        <p:spPr>
          <a:xfrm>
            <a:off x="3361320" y="240840"/>
            <a:ext cx="8541720" cy="63709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92400" y="-13320"/>
            <a:ext cx="10514160" cy="1078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Los tipos de datos</a:t>
            </a:r>
            <a:endParaRPr b="0" lang="es-MX" sz="4400" spc="-1" strike="noStrike">
              <a:latin typeface="Arial"/>
            </a:endParaRPr>
          </a:p>
        </p:txBody>
      </p:sp>
      <p:sp>
        <p:nvSpPr>
          <p:cNvPr id="202" name="CustomShape 2"/>
          <p:cNvSpPr/>
          <p:nvPr/>
        </p:nvSpPr>
        <p:spPr>
          <a:xfrm>
            <a:off x="312120" y="1229040"/>
            <a:ext cx="2400120" cy="455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Tipos de datos</a:t>
            </a:r>
            <a:endParaRPr b="0" lang="es-MX" sz="2400" spc="-1" strike="noStrike">
              <a:latin typeface="Arial"/>
            </a:endParaRPr>
          </a:p>
        </p:txBody>
      </p:sp>
      <p:pic>
        <p:nvPicPr>
          <p:cNvPr id="203" name="Imagen 4_1" descr=""/>
          <p:cNvPicPr/>
          <p:nvPr/>
        </p:nvPicPr>
        <p:blipFill>
          <a:blip r:embed="rId1"/>
          <a:stretch/>
        </p:blipFill>
        <p:spPr>
          <a:xfrm>
            <a:off x="360000" y="1743120"/>
            <a:ext cx="9957240" cy="1315800"/>
          </a:xfrm>
          <a:prstGeom prst="rect">
            <a:avLst/>
          </a:prstGeom>
          <a:ln w="0">
            <a:noFill/>
          </a:ln>
        </p:spPr>
      </p:pic>
      <p:sp>
        <p:nvSpPr>
          <p:cNvPr id="204" name="CustomShape 3"/>
          <p:cNvSpPr/>
          <p:nvPr/>
        </p:nvSpPr>
        <p:spPr>
          <a:xfrm>
            <a:off x="452160" y="3298320"/>
            <a:ext cx="11398320" cy="22240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Los </a:t>
            </a:r>
            <a:r>
              <a:rPr b="1" lang="es-MX" sz="2000" spc="-1" strike="noStrike">
                <a:solidFill>
                  <a:srgbClr val="000000"/>
                </a:solidFill>
                <a:latin typeface="Calibri"/>
                <a:ea typeface="DejaVu Sans"/>
              </a:rPr>
              <a:t>datos simples</a:t>
            </a:r>
            <a:r>
              <a:rPr b="0" lang="es-MX" sz="2000" spc="-1" strike="noStrike">
                <a:solidFill>
                  <a:srgbClr val="000000"/>
                </a:solidFill>
                <a:latin typeface="Calibri"/>
                <a:ea typeface="DejaVu Sans"/>
              </a:rPr>
              <a:t> corresponden a valores:  enteros, reales, caracteres, booleanos.</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Los </a:t>
            </a:r>
            <a:r>
              <a:rPr b="1" lang="es-MX" sz="2000" spc="-1" strike="noStrike">
                <a:solidFill>
                  <a:srgbClr val="000000"/>
                </a:solidFill>
                <a:latin typeface="Calibri"/>
                <a:ea typeface="DejaVu Sans"/>
              </a:rPr>
              <a:t>datos estructurados</a:t>
            </a:r>
            <a:r>
              <a:rPr b="0" lang="es-MX" sz="2000" spc="-1" strike="noStrike">
                <a:solidFill>
                  <a:srgbClr val="000000"/>
                </a:solidFill>
                <a:latin typeface="Calibri"/>
                <a:ea typeface="DejaVu Sans"/>
              </a:rPr>
              <a:t> se caracterizan por el hecho de que con un nombre se hace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referencia a un conjunto de más de un dato simple. Es decir, un dato estructurado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tiene varios componentes. Cada uno de los componentes puede ser a su vez un dato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simple o estructurado. Dentro de este grupo de datos se encuentran: arreglos, cadena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de caracteres, estructuras, uniones.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838080" y="-2520"/>
            <a:ext cx="9420480" cy="1081440"/>
          </a:xfrm>
          <a:prstGeom prst="rect">
            <a:avLst/>
          </a:prstGeom>
          <a:noFill/>
          <a:ln w="0">
            <a:noFill/>
          </a:ln>
        </p:spPr>
        <p:style>
          <a:lnRef idx="0"/>
          <a:fillRef idx="0"/>
          <a:effectRef idx="0"/>
          <a:fontRef idx="minor"/>
        </p:style>
        <p:txBody>
          <a:bodyPr lIns="90000" rIns="90000" tIns="45000" bIns="45000" anchor="ctr">
            <a:normAutofit fontScale="88000"/>
          </a:bodyPr>
          <a:p>
            <a:pPr>
              <a:lnSpc>
                <a:spcPct val="90000"/>
              </a:lnSpc>
            </a:pPr>
            <a:r>
              <a:rPr b="0" lang="es-MX" sz="3600" spc="-1" strike="noStrike">
                <a:solidFill>
                  <a:srgbClr val="000000"/>
                </a:solidFill>
                <a:latin typeface="Calibri Light"/>
                <a:ea typeface="DejaVu Sans"/>
              </a:rPr>
              <a:t>Para lograr el efecto del ejemplo 8 se usó:</a:t>
            </a:r>
            <a:r>
              <a:rPr b="0" lang="es-MX" sz="4400" spc="-1" strike="noStrike">
                <a:solidFill>
                  <a:srgbClr val="000000"/>
                </a:solidFill>
                <a:latin typeface="Calibri Light"/>
                <a:ea typeface="DejaVu Sans"/>
              </a:rPr>
              <a:t> </a:t>
            </a:r>
            <a:endParaRPr b="0" lang="es-MX" sz="4400" spc="-1" strike="noStrike">
              <a:latin typeface="Arial"/>
            </a:endParaRPr>
          </a:p>
        </p:txBody>
      </p:sp>
      <p:sp>
        <p:nvSpPr>
          <p:cNvPr id="299" name="CustomShape 2"/>
          <p:cNvSpPr/>
          <p:nvPr/>
        </p:nvSpPr>
        <p:spPr>
          <a:xfrm>
            <a:off x="838080" y="1825560"/>
            <a:ext cx="10513800" cy="4349520"/>
          </a:xfrm>
          <a:prstGeom prst="rect">
            <a:avLst/>
          </a:prstGeom>
          <a:noFill/>
          <a:ln w="0">
            <a:noFill/>
          </a:ln>
        </p:spPr>
        <p:style>
          <a:lnRef idx="0"/>
          <a:fillRef idx="0"/>
          <a:effectRef idx="0"/>
          <a:fontRef idx="minor"/>
        </p:style>
      </p:sp>
      <p:pic>
        <p:nvPicPr>
          <p:cNvPr id="300" name="Imagen 4" descr=""/>
          <p:cNvPicPr/>
          <p:nvPr/>
        </p:nvPicPr>
        <p:blipFill>
          <a:blip r:embed="rId1"/>
          <a:stretch/>
        </p:blipFill>
        <p:spPr>
          <a:xfrm>
            <a:off x="600120" y="3856320"/>
            <a:ext cx="9254880" cy="2773800"/>
          </a:xfrm>
          <a:prstGeom prst="rect">
            <a:avLst/>
          </a:prstGeom>
          <a:ln w="0">
            <a:noFill/>
          </a:ln>
        </p:spPr>
      </p:pic>
      <p:pic>
        <p:nvPicPr>
          <p:cNvPr id="301" name="Imagen 5" descr=""/>
          <p:cNvPicPr/>
          <p:nvPr/>
        </p:nvPicPr>
        <p:blipFill>
          <a:blip r:embed="rId2"/>
          <a:srcRect l="0" t="10218" r="0" b="0"/>
          <a:stretch/>
        </p:blipFill>
        <p:spPr>
          <a:xfrm>
            <a:off x="600120" y="1080000"/>
            <a:ext cx="8840520" cy="2774520"/>
          </a:xfrm>
          <a:prstGeom prst="rect">
            <a:avLst/>
          </a:prstGeom>
          <a:ln w="0">
            <a:noFill/>
          </a:ln>
        </p:spPr>
      </p:pic>
      <p:pic>
        <p:nvPicPr>
          <p:cNvPr id="302" name="Imagen 6" descr=""/>
          <p:cNvPicPr/>
          <p:nvPr/>
        </p:nvPicPr>
        <p:blipFill>
          <a:blip r:embed="rId3"/>
          <a:stretch/>
        </p:blipFill>
        <p:spPr>
          <a:xfrm>
            <a:off x="5976360" y="4601160"/>
            <a:ext cx="5613840" cy="216396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 simbólicas</a:t>
            </a:r>
            <a:endParaRPr b="0" lang="es-MX" sz="4400" spc="-1" strike="noStrike">
              <a:latin typeface="Arial"/>
            </a:endParaRPr>
          </a:p>
        </p:txBody>
      </p:sp>
      <p:pic>
        <p:nvPicPr>
          <p:cNvPr id="304" name="Imagen 3" descr=""/>
          <p:cNvPicPr/>
          <p:nvPr/>
        </p:nvPicPr>
        <p:blipFill>
          <a:blip r:embed="rId1"/>
          <a:stretch/>
        </p:blipFill>
        <p:spPr>
          <a:xfrm>
            <a:off x="2637720" y="874440"/>
            <a:ext cx="7929000" cy="585612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540000" y="36504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9</a:t>
            </a:r>
            <a:endParaRPr b="0" lang="es-MX" sz="4000" spc="-1" strike="noStrike">
              <a:latin typeface="Arial"/>
            </a:endParaRPr>
          </a:p>
        </p:txBody>
      </p:sp>
      <p:pic>
        <p:nvPicPr>
          <p:cNvPr id="306" name="Imagen 3" descr=""/>
          <p:cNvPicPr/>
          <p:nvPr/>
        </p:nvPicPr>
        <p:blipFill>
          <a:blip r:embed="rId1"/>
          <a:stretch/>
        </p:blipFill>
        <p:spPr>
          <a:xfrm>
            <a:off x="3395160" y="207000"/>
            <a:ext cx="8638920" cy="638568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Ejercicios</a:t>
            </a:r>
            <a:endParaRPr b="0" lang="es-MX" sz="4400" spc="-1" strike="noStrike">
              <a:latin typeface="Arial"/>
            </a:endParaRPr>
          </a:p>
        </p:txBody>
      </p:sp>
      <p:pic>
        <p:nvPicPr>
          <p:cNvPr id="308" name="Imagen 3" descr=""/>
          <p:cNvPicPr/>
          <p:nvPr/>
        </p:nvPicPr>
        <p:blipFill>
          <a:blip r:embed="rId1"/>
          <a:stretch/>
        </p:blipFill>
        <p:spPr>
          <a:xfrm>
            <a:off x="838080" y="1325520"/>
            <a:ext cx="10513800" cy="494784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1.3 Creación de código fuente, objeto y ejecutable</a:t>
            </a:r>
            <a:endParaRPr b="0" lang="es-MX" sz="4400" spc="-1" strike="noStrike">
              <a:latin typeface="Arial"/>
            </a:endParaRPr>
          </a:p>
        </p:txBody>
      </p:sp>
      <p:sp>
        <p:nvSpPr>
          <p:cNvPr id="310" name="CustomShape 2"/>
          <p:cNvSpPr/>
          <p:nvPr/>
        </p:nvSpPr>
        <p:spPr>
          <a:xfrm>
            <a:off x="789480" y="1325520"/>
            <a:ext cx="10340280" cy="9428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800" spc="-1" strike="noStrike">
                <a:solidFill>
                  <a:srgbClr val="000000"/>
                </a:solidFill>
                <a:latin typeface="Calibri"/>
                <a:ea typeface="DejaVu Sans"/>
              </a:rPr>
              <a:t>1.3.1 Ejecución de un programa</a:t>
            </a:r>
            <a:endParaRPr b="0" lang="es-MX" sz="2800" spc="-1" strike="noStrike">
              <a:latin typeface="Arial"/>
            </a:endParaRPr>
          </a:p>
          <a:p>
            <a:pPr>
              <a:lnSpc>
                <a:spcPct val="100000"/>
              </a:lnSpc>
            </a:pPr>
            <a:r>
              <a:rPr b="0" lang="es-MX" sz="2800" spc="-1" strike="noStrike">
                <a:solidFill>
                  <a:srgbClr val="000000"/>
                </a:solidFill>
                <a:latin typeface="Calibri"/>
                <a:ea typeface="DejaVu Sans"/>
              </a:rPr>
              <a:t>Después de crear el código fuente con un editor de texto</a:t>
            </a:r>
            <a:endParaRPr b="0" lang="es-MX" sz="2800" spc="-1" strike="noStrike">
              <a:latin typeface="Arial"/>
            </a:endParaRPr>
          </a:p>
        </p:txBody>
      </p:sp>
      <p:pic>
        <p:nvPicPr>
          <p:cNvPr id="311" name="Imagen 3" descr=""/>
          <p:cNvPicPr/>
          <p:nvPr/>
        </p:nvPicPr>
        <p:blipFill>
          <a:blip r:embed="rId1"/>
          <a:stretch/>
        </p:blipFill>
        <p:spPr>
          <a:xfrm>
            <a:off x="3325320" y="2279520"/>
            <a:ext cx="5540040" cy="445896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253440" y="1143000"/>
            <a:ext cx="11265120" cy="41130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El archivo objeto correspondiente se crea, en el caso del compilador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mingw32-gcc.exe, con el comando:</a:t>
            </a:r>
            <a:endParaRPr b="0" lang="es-MX" sz="2400" spc="-1" strike="noStrike">
              <a:latin typeface="Arial"/>
            </a:endParaRPr>
          </a:p>
          <a:p>
            <a:pPr>
              <a:lnSpc>
                <a:spcPct val="100000"/>
              </a:lnSpc>
            </a:pPr>
            <a:r>
              <a:rPr b="0" lang="es-MX" sz="1800" spc="-1" strike="noStrike">
                <a:solidFill>
                  <a:srgbClr val="000000"/>
                </a:solidFill>
                <a:latin typeface="Calibri"/>
                <a:ea typeface="DejaVu Sans"/>
              </a:rPr>
              <a:t>mingw32-gcc.exe -Wall -O2  -c C:\Users\LMC\2021\ProjectDebugme\debugme.c -o </a:t>
            </a:r>
            <a:endParaRPr b="0" lang="es-MX" sz="1800" spc="-1" strike="noStrike">
              <a:latin typeface="Arial"/>
            </a:endParaRPr>
          </a:p>
          <a:p>
            <a:pPr>
              <a:lnSpc>
                <a:spcPct val="100000"/>
              </a:lnSpc>
            </a:pPr>
            <a:r>
              <a:rPr b="0" lang="es-MX" sz="1800" spc="-1" strike="noStrike">
                <a:solidFill>
                  <a:srgbClr val="000000"/>
                </a:solidFill>
                <a:latin typeface="Calibri"/>
                <a:ea typeface="DejaVu Sans"/>
              </a:rPr>
              <a:t>obj\09_Debugme\debugme.o</a:t>
            </a:r>
            <a:endParaRPr b="0" lang="es-MX" sz="1800" spc="-1" strike="noStrike">
              <a:latin typeface="Arial"/>
            </a:endParaRPr>
          </a:p>
          <a:p>
            <a:pPr>
              <a:lnSpc>
                <a:spcPct val="100000"/>
              </a:lnSpc>
            </a:pPr>
            <a:r>
              <a:rPr b="0" lang="es-MX" sz="2400" spc="-1" strike="noStrike">
                <a:solidFill>
                  <a:srgbClr val="000000"/>
                </a:solidFill>
                <a:latin typeface="Calibri"/>
                <a:ea typeface="DejaVu Sans"/>
              </a:rPr>
              <a:t>que el IDE Codeblocks ejecuta por nosotros.</a:t>
            </a:r>
            <a:endParaRPr b="0" lang="es-MX" sz="2400" spc="-1" strike="noStrike">
              <a:latin typeface="Arial"/>
            </a:endParaRPr>
          </a:p>
          <a:p>
            <a:pPr>
              <a:lnSpc>
                <a:spcPct val="100000"/>
              </a:lnSpc>
            </a:pPr>
            <a:endParaRPr b="0" lang="es-MX" sz="2400" spc="-1" strike="noStrike">
              <a:latin typeface="Arial"/>
            </a:endParaRPr>
          </a:p>
          <a:p>
            <a:pPr>
              <a:lnSpc>
                <a:spcPct val="100000"/>
              </a:lnSpc>
            </a:pPr>
            <a:r>
              <a:rPr b="0" lang="es-MX" sz="2400" spc="-1" strike="noStrike">
                <a:solidFill>
                  <a:srgbClr val="000000"/>
                </a:solidFill>
                <a:latin typeface="Calibri"/>
                <a:ea typeface="DejaVu Sans"/>
              </a:rPr>
              <a:t>Después del comando anterior, el entorno de desarrollo crea un archivo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ejecutable, ejecutando por nosotros el siguiente comando:</a:t>
            </a:r>
            <a:endParaRPr b="0" lang="es-MX" sz="2400" spc="-1" strike="noStrike">
              <a:latin typeface="Arial"/>
            </a:endParaRPr>
          </a:p>
          <a:p>
            <a:pPr>
              <a:lnSpc>
                <a:spcPct val="100000"/>
              </a:lnSpc>
            </a:pPr>
            <a:r>
              <a:rPr b="0" lang="es-MX" sz="1800" spc="-1" strike="noStrike">
                <a:solidFill>
                  <a:srgbClr val="000000"/>
                </a:solidFill>
                <a:latin typeface="Calibri"/>
                <a:ea typeface="DejaVu Sans"/>
              </a:rPr>
              <a:t>mingw32-g++.exe  -o bin\Release\ProjectDebugme.exe obj\09_Debugme\debugme.o  -s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2400" spc="-1" strike="noStrike">
                <a:solidFill>
                  <a:srgbClr val="000000"/>
                </a:solidFill>
                <a:latin typeface="Calibri"/>
                <a:ea typeface="DejaVu Sans"/>
              </a:rPr>
              <a:t>En el entorno Codeblocks, la ejecución se realiza dando clic en el botón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play (icono de triángulo verde) que se muestra a continuación.</a:t>
            </a:r>
            <a:endParaRPr b="0" lang="es-MX" sz="2400" spc="-1" strike="noStrike">
              <a:latin typeface="Arial"/>
            </a:endParaRPr>
          </a:p>
        </p:txBody>
      </p:sp>
      <p:pic>
        <p:nvPicPr>
          <p:cNvPr id="313" name="Imagen 2" descr=""/>
          <p:cNvPicPr/>
          <p:nvPr/>
        </p:nvPicPr>
        <p:blipFill>
          <a:blip r:embed="rId1"/>
          <a:stretch/>
        </p:blipFill>
        <p:spPr>
          <a:xfrm>
            <a:off x="4340520" y="5838120"/>
            <a:ext cx="3699360" cy="631080"/>
          </a:xfrm>
          <a:prstGeom prst="rect">
            <a:avLst/>
          </a:prstGeom>
          <a:ln w="0">
            <a:noFill/>
          </a:ln>
        </p:spPr>
      </p:pic>
      <p:sp>
        <p:nvSpPr>
          <p:cNvPr id="314" name="CustomShape 2"/>
          <p:cNvSpPr/>
          <p:nvPr/>
        </p:nvSpPr>
        <p:spPr>
          <a:xfrm>
            <a:off x="201960" y="448920"/>
            <a:ext cx="7110720" cy="5162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800" spc="-1" strike="noStrike">
                <a:solidFill>
                  <a:srgbClr val="000000"/>
                </a:solidFill>
                <a:latin typeface="Calibri"/>
                <a:ea typeface="DejaVu Sans"/>
              </a:rPr>
              <a:t>Creación de código objeto y ejecutable</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82044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Programa en ejecución</a:t>
            </a:r>
            <a:endParaRPr b="0" lang="es-MX" sz="4400" spc="-1" strike="noStrike">
              <a:latin typeface="Arial"/>
            </a:endParaRPr>
          </a:p>
        </p:txBody>
      </p:sp>
      <p:sp>
        <p:nvSpPr>
          <p:cNvPr id="316" name="CustomShape 2"/>
          <p:cNvSpPr/>
          <p:nvPr/>
        </p:nvSpPr>
        <p:spPr>
          <a:xfrm>
            <a:off x="521280" y="1063800"/>
            <a:ext cx="9889200" cy="455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Durante su ejecución, el programa usa las siguiente bibliotecas</a:t>
            </a:r>
            <a:endParaRPr b="0" lang="es-MX" sz="2400" spc="-1" strike="noStrike">
              <a:latin typeface="Arial"/>
            </a:endParaRPr>
          </a:p>
        </p:txBody>
      </p:sp>
      <p:pic>
        <p:nvPicPr>
          <p:cNvPr id="317" name="Imagen 3" descr=""/>
          <p:cNvPicPr/>
          <p:nvPr/>
        </p:nvPicPr>
        <p:blipFill>
          <a:blip r:embed="rId1"/>
          <a:stretch/>
        </p:blipFill>
        <p:spPr>
          <a:xfrm>
            <a:off x="965160" y="1587240"/>
            <a:ext cx="5513040" cy="1827000"/>
          </a:xfrm>
          <a:prstGeom prst="rect">
            <a:avLst/>
          </a:prstGeom>
          <a:ln w="0">
            <a:noFill/>
          </a:ln>
        </p:spPr>
      </p:pic>
      <p:sp>
        <p:nvSpPr>
          <p:cNvPr id="318" name="CustomShape 3"/>
          <p:cNvSpPr/>
          <p:nvPr/>
        </p:nvSpPr>
        <p:spPr>
          <a:xfrm>
            <a:off x="470160" y="3416040"/>
            <a:ext cx="11646360" cy="22842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Para obtener esta información se seleccionó el target Debug, se colocó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un punto de ruptura en la línea donde está la función main del archivo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código fuente. Se dio clic en el botón play de color rojo. Cuando la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ejecución del programa se detuvo al ingresar a la función main, se dio clic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en el botón Various info (el que tiene la letra i), y se seleccionó la opción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Loaded libraries.</a:t>
            </a:r>
            <a:endParaRPr b="0" lang="es-MX" sz="2400" spc="-1" strike="noStrike">
              <a:latin typeface="Arial"/>
            </a:endParaRPr>
          </a:p>
        </p:txBody>
      </p:sp>
      <p:pic>
        <p:nvPicPr>
          <p:cNvPr id="319" name="Imagen 5" descr=""/>
          <p:cNvPicPr/>
          <p:nvPr/>
        </p:nvPicPr>
        <p:blipFill>
          <a:blip r:embed="rId2"/>
          <a:stretch/>
        </p:blipFill>
        <p:spPr>
          <a:xfrm>
            <a:off x="3722760" y="6093720"/>
            <a:ext cx="5111280" cy="591120"/>
          </a:xfrm>
          <a:prstGeom prst="rect">
            <a:avLst/>
          </a:prstGeom>
          <a:ln w="0">
            <a:noFill/>
          </a:ln>
        </p:spPr>
      </p:pic>
      <p:pic>
        <p:nvPicPr>
          <p:cNvPr id="320" name="Imagen 6" descr=""/>
          <p:cNvPicPr/>
          <p:nvPr/>
        </p:nvPicPr>
        <p:blipFill>
          <a:blip r:embed="rId3"/>
          <a:stretch/>
        </p:blipFill>
        <p:spPr>
          <a:xfrm>
            <a:off x="8550000" y="2297160"/>
            <a:ext cx="2211120" cy="85536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360000" y="-24444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1.3.2 Depuración</a:t>
            </a:r>
            <a:endParaRPr b="0" lang="es-MX" sz="4400" spc="-1" strike="noStrike">
              <a:latin typeface="Arial"/>
            </a:endParaRPr>
          </a:p>
        </p:txBody>
      </p:sp>
      <p:sp>
        <p:nvSpPr>
          <p:cNvPr id="322" name="CustomShape 2"/>
          <p:cNvSpPr/>
          <p:nvPr/>
        </p:nvSpPr>
        <p:spPr>
          <a:xfrm>
            <a:off x="360000" y="579240"/>
            <a:ext cx="11656800" cy="19184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Véase el documento anexo a esta presentación depuracion.docx para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una descripción del uso de los comandos básicos del programa GDB para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hacer depuración desde la línea de comandos de un sistema operativo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GNU-Linux. Por otra parte, en el IDE Codeblocks se muestra a continuación</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una sesión de depuración para el programa:</a:t>
            </a:r>
            <a:endParaRPr b="0" lang="es-MX" sz="2400" spc="-1" strike="noStrike">
              <a:latin typeface="Arial"/>
            </a:endParaRPr>
          </a:p>
        </p:txBody>
      </p:sp>
      <p:pic>
        <p:nvPicPr>
          <p:cNvPr id="323" name="Imagen 4" descr=""/>
          <p:cNvPicPr/>
          <p:nvPr/>
        </p:nvPicPr>
        <p:blipFill>
          <a:blip r:embed="rId1"/>
          <a:stretch/>
        </p:blipFill>
        <p:spPr>
          <a:xfrm>
            <a:off x="3982680" y="2763360"/>
            <a:ext cx="5092560" cy="383004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714960" y="-30312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Target Debug y punto de ruptura</a:t>
            </a:r>
            <a:endParaRPr b="0" lang="es-MX" sz="4400" spc="-1" strike="noStrike">
              <a:latin typeface="Arial"/>
            </a:endParaRPr>
          </a:p>
        </p:txBody>
      </p:sp>
      <p:sp>
        <p:nvSpPr>
          <p:cNvPr id="325" name="CustomShape 2"/>
          <p:cNvSpPr/>
          <p:nvPr/>
        </p:nvSpPr>
        <p:spPr>
          <a:xfrm>
            <a:off x="629640" y="545400"/>
            <a:ext cx="10684440" cy="8211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Se selecciona el target Debug y se coloca un punto de ruptura en la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línea de código ary[i] = i, como se muestra en la siguiente figura:</a:t>
            </a:r>
            <a:endParaRPr b="0" lang="es-MX" sz="2400" spc="-1" strike="noStrike">
              <a:latin typeface="Arial"/>
            </a:endParaRPr>
          </a:p>
        </p:txBody>
      </p:sp>
      <p:pic>
        <p:nvPicPr>
          <p:cNvPr id="326" name="Imagen 3" descr=""/>
          <p:cNvPicPr/>
          <p:nvPr/>
        </p:nvPicPr>
        <p:blipFill>
          <a:blip r:embed="rId1"/>
          <a:stretch/>
        </p:blipFill>
        <p:spPr>
          <a:xfrm>
            <a:off x="8946360" y="4632840"/>
            <a:ext cx="1750680" cy="1969920"/>
          </a:xfrm>
          <a:prstGeom prst="rect">
            <a:avLst/>
          </a:prstGeom>
          <a:ln w="0">
            <a:noFill/>
          </a:ln>
        </p:spPr>
      </p:pic>
      <p:pic>
        <p:nvPicPr>
          <p:cNvPr id="327" name="Imagen 4" descr=""/>
          <p:cNvPicPr/>
          <p:nvPr/>
        </p:nvPicPr>
        <p:blipFill>
          <a:blip r:embed="rId2"/>
          <a:stretch/>
        </p:blipFill>
        <p:spPr>
          <a:xfrm>
            <a:off x="1124640" y="1499400"/>
            <a:ext cx="6435000" cy="4813920"/>
          </a:xfrm>
          <a:prstGeom prst="rect">
            <a:avLst/>
          </a:prstGeom>
          <a:ln w="0">
            <a:noFill/>
          </a:ln>
        </p:spPr>
      </p:pic>
      <p:sp>
        <p:nvSpPr>
          <p:cNvPr id="328" name="CustomShape 3"/>
          <p:cNvSpPr/>
          <p:nvPr/>
        </p:nvSpPr>
        <p:spPr>
          <a:xfrm>
            <a:off x="7615440" y="1524240"/>
            <a:ext cx="4413240" cy="2649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Dado que el arreglo que se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pasa como argumento al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llamar a la función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index_to_the_moon es de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tamaño 100, se usó un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breakpoint condicional con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expresión i  &gt;  99</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337320" y="-31212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Se ejecuta el programa usando GDB </a:t>
            </a:r>
            <a:endParaRPr b="0" lang="es-MX" sz="4400" spc="-1" strike="noStrike">
              <a:latin typeface="Arial"/>
            </a:endParaRPr>
          </a:p>
        </p:txBody>
      </p:sp>
      <p:sp>
        <p:nvSpPr>
          <p:cNvPr id="330" name="CustomShape 2"/>
          <p:cNvSpPr/>
          <p:nvPr/>
        </p:nvSpPr>
        <p:spPr>
          <a:xfrm>
            <a:off x="312840" y="516960"/>
            <a:ext cx="11146320" cy="4399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300" spc="-1" strike="noStrike">
                <a:solidFill>
                  <a:srgbClr val="000000"/>
                </a:solidFill>
                <a:latin typeface="Calibri"/>
                <a:ea typeface="DejaVu Sans"/>
              </a:rPr>
              <a:t>El programa se ejecuta en el depurador dando clic en el botón de play rojo</a:t>
            </a:r>
            <a:endParaRPr b="0" lang="es-MX" sz="2300" spc="-1" strike="noStrike">
              <a:latin typeface="Arial"/>
            </a:endParaRPr>
          </a:p>
        </p:txBody>
      </p:sp>
      <p:pic>
        <p:nvPicPr>
          <p:cNvPr id="331" name="Imagen 3" descr=""/>
          <p:cNvPicPr/>
          <p:nvPr/>
        </p:nvPicPr>
        <p:blipFill>
          <a:blip r:embed="rId1"/>
          <a:stretch/>
        </p:blipFill>
        <p:spPr>
          <a:xfrm>
            <a:off x="3092760" y="1040040"/>
            <a:ext cx="5469120" cy="663840"/>
          </a:xfrm>
          <a:prstGeom prst="rect">
            <a:avLst/>
          </a:prstGeom>
          <a:ln w="0">
            <a:noFill/>
          </a:ln>
        </p:spPr>
      </p:pic>
      <p:sp>
        <p:nvSpPr>
          <p:cNvPr id="332" name="CustomShape 3"/>
          <p:cNvSpPr/>
          <p:nvPr/>
        </p:nvSpPr>
        <p:spPr>
          <a:xfrm>
            <a:off x="186120" y="1880280"/>
            <a:ext cx="13999320" cy="22676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300" spc="-1" strike="noStrike">
                <a:solidFill>
                  <a:srgbClr val="000000"/>
                </a:solidFill>
                <a:latin typeface="Calibri"/>
                <a:ea typeface="DejaVu Sans"/>
              </a:rPr>
              <a:t>Como el arreglo intary es de tamaño 100, y en la función index_to_moon se </a:t>
            </a:r>
            <a:endParaRPr b="0" lang="es-MX" sz="2300" spc="-1" strike="noStrike">
              <a:latin typeface="Arial"/>
            </a:endParaRPr>
          </a:p>
          <a:p>
            <a:pPr>
              <a:lnSpc>
                <a:spcPct val="100000"/>
              </a:lnSpc>
            </a:pPr>
            <a:r>
              <a:rPr b="0" lang="es-MX" sz="2300" spc="-1" strike="noStrike">
                <a:solidFill>
                  <a:srgbClr val="000000"/>
                </a:solidFill>
                <a:latin typeface="Calibri"/>
                <a:ea typeface="DejaVu Sans"/>
              </a:rPr>
              <a:t>colocó un breakpoint condicional con expresión i &gt; 99, si el programa se detie-</a:t>
            </a:r>
            <a:endParaRPr b="0" lang="es-MX" sz="2300" spc="-1" strike="noStrike">
              <a:latin typeface="Arial"/>
            </a:endParaRPr>
          </a:p>
          <a:p>
            <a:pPr>
              <a:lnSpc>
                <a:spcPct val="100000"/>
              </a:lnSpc>
            </a:pPr>
            <a:r>
              <a:rPr b="0" lang="es-MX" sz="2300" spc="-1" strike="noStrike">
                <a:solidFill>
                  <a:srgbClr val="000000"/>
                </a:solidFill>
                <a:latin typeface="Calibri"/>
                <a:ea typeface="DejaVu Sans"/>
              </a:rPr>
              <a:t>ne en ese punto de ruptura, significa que en la función se está tratando de </a:t>
            </a:r>
            <a:endParaRPr b="0" lang="es-MX" sz="2300" spc="-1" strike="noStrike">
              <a:latin typeface="Arial"/>
            </a:endParaRPr>
          </a:p>
          <a:p>
            <a:pPr>
              <a:lnSpc>
                <a:spcPct val="100000"/>
              </a:lnSpc>
            </a:pPr>
            <a:r>
              <a:rPr b="0" lang="es-MX" sz="2300" spc="-1" strike="noStrike">
                <a:solidFill>
                  <a:srgbClr val="000000"/>
                </a:solidFill>
                <a:latin typeface="Calibri"/>
                <a:ea typeface="DejaVu Sans"/>
              </a:rPr>
              <a:t>acceder a una localidad de memoría que ya no pertenece al arreglo que se </a:t>
            </a:r>
            <a:endParaRPr b="0" lang="es-MX" sz="2300" spc="-1" strike="noStrike">
              <a:latin typeface="Arial"/>
            </a:endParaRPr>
          </a:p>
          <a:p>
            <a:pPr>
              <a:lnSpc>
                <a:spcPct val="100000"/>
              </a:lnSpc>
            </a:pPr>
            <a:r>
              <a:rPr b="0" lang="es-MX" sz="2300" spc="-1" strike="noStrike">
                <a:solidFill>
                  <a:srgbClr val="000000"/>
                </a:solidFill>
                <a:latin typeface="Calibri"/>
                <a:ea typeface="DejaVu Sans"/>
              </a:rPr>
              <a:t>pasó como argumento. Después de eso, se detiene la ejecución del programa </a:t>
            </a:r>
            <a:endParaRPr b="0" lang="es-MX" sz="2300" spc="-1" strike="noStrike">
              <a:latin typeface="Arial"/>
            </a:endParaRPr>
          </a:p>
          <a:p>
            <a:pPr>
              <a:lnSpc>
                <a:spcPct val="100000"/>
              </a:lnSpc>
            </a:pPr>
            <a:r>
              <a:rPr b="0" lang="es-MX" sz="2300" spc="-1" strike="noStrike">
                <a:solidFill>
                  <a:srgbClr val="000000"/>
                </a:solidFill>
                <a:latin typeface="Calibri"/>
                <a:ea typeface="DejaVu Sans"/>
              </a:rPr>
              <a:t>(clic en el botón que tiene la equis blanca con fondo rojo).</a:t>
            </a:r>
            <a:r>
              <a:rPr b="0" lang="es-MX" sz="2800" spc="-1" strike="noStrike">
                <a:solidFill>
                  <a:srgbClr val="000000"/>
                </a:solidFill>
                <a:latin typeface="Calibri"/>
                <a:ea typeface="DejaVu Sans"/>
              </a:rPr>
              <a:t>                                             . </a:t>
            </a:r>
            <a:endParaRPr b="0" lang="es-MX" sz="2800" spc="-1" strike="noStrike">
              <a:latin typeface="Arial"/>
            </a:endParaRPr>
          </a:p>
        </p:txBody>
      </p:sp>
      <p:pic>
        <p:nvPicPr>
          <p:cNvPr id="333" name="Imagen 7" descr=""/>
          <p:cNvPicPr/>
          <p:nvPr/>
        </p:nvPicPr>
        <p:blipFill>
          <a:blip r:embed="rId2"/>
          <a:stretch/>
        </p:blipFill>
        <p:spPr>
          <a:xfrm>
            <a:off x="3405600" y="4522680"/>
            <a:ext cx="5518440" cy="6004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60000" y="0"/>
            <a:ext cx="1169892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3600" spc="-1" strike="noStrike">
                <a:solidFill>
                  <a:srgbClr val="000000"/>
                </a:solidFill>
                <a:latin typeface="Calibri Light"/>
                <a:ea typeface="DejaVu Sans"/>
              </a:rPr>
              <a:t>1.1.2 Uso de identificadores. Palabras reservadas</a:t>
            </a:r>
            <a:endParaRPr b="0" lang="es-MX" sz="3600" spc="-1" strike="noStrike">
              <a:latin typeface="Arial"/>
            </a:endParaRPr>
          </a:p>
        </p:txBody>
      </p:sp>
      <p:pic>
        <p:nvPicPr>
          <p:cNvPr id="206" name="Imagen 6_1" descr=""/>
          <p:cNvPicPr/>
          <p:nvPr/>
        </p:nvPicPr>
        <p:blipFill>
          <a:blip r:embed="rId1"/>
          <a:stretch/>
        </p:blipFill>
        <p:spPr>
          <a:xfrm>
            <a:off x="348120" y="1268280"/>
            <a:ext cx="11350800" cy="1974960"/>
          </a:xfrm>
          <a:prstGeom prst="rect">
            <a:avLst/>
          </a:prstGeom>
          <a:ln w="0">
            <a:noFill/>
          </a:ln>
        </p:spPr>
      </p:pic>
      <p:sp>
        <p:nvSpPr>
          <p:cNvPr id="207" name="CustomShape 2"/>
          <p:cNvSpPr/>
          <p:nvPr/>
        </p:nvSpPr>
        <p:spPr>
          <a:xfrm>
            <a:off x="271440" y="3451680"/>
            <a:ext cx="11303640" cy="13093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Se le llama </a:t>
            </a:r>
            <a:r>
              <a:rPr b="1" lang="es-MX" sz="2000" spc="-1" strike="noStrike">
                <a:solidFill>
                  <a:srgbClr val="000000"/>
                </a:solidFill>
                <a:latin typeface="Calibri"/>
                <a:ea typeface="DejaVu Sans"/>
              </a:rPr>
              <a:t>identificador</a:t>
            </a:r>
            <a:r>
              <a:rPr b="0" lang="es-MX" sz="2000" spc="-1" strike="noStrike">
                <a:solidFill>
                  <a:srgbClr val="000000"/>
                </a:solidFill>
                <a:latin typeface="Calibri"/>
                <a:ea typeface="DejaVu Sans"/>
              </a:rPr>
              <a:t> al nombre que se les da a las casillas de memoria en donde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se tienen almacenados los valores de los datos (simples o estructurados). Un identifi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cador se forma de acuerdo a ciertas reglas que pueden tener alguna variante depen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diendo del lenguaje de programación utilizado.</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4" name="Imagen 1" descr=""/>
          <p:cNvPicPr/>
          <p:nvPr/>
        </p:nvPicPr>
        <p:blipFill>
          <a:blip r:embed="rId1"/>
          <a:stretch/>
        </p:blipFill>
        <p:spPr>
          <a:xfrm>
            <a:off x="1800000" y="360000"/>
            <a:ext cx="8497800" cy="625716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396360" y="492480"/>
            <a:ext cx="11693520" cy="19184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Entonces el problema es uno de los dos siguientes: el arreglo debió ser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un tamaño más grande, o en la función no se debe acceder a ese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índice tan elevado. En el segundo caso, la solución consiste en asegurarse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que no se escriba en el arreglo con un índice mayor que el tamaño del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arreglo menos 1. Es decir, cambiando</a:t>
            </a:r>
            <a:endParaRPr b="0" lang="es-MX" sz="2400" spc="-1" strike="noStrike">
              <a:latin typeface="Arial"/>
            </a:endParaRPr>
          </a:p>
        </p:txBody>
      </p:sp>
      <p:pic>
        <p:nvPicPr>
          <p:cNvPr id="336" name="Imagen 6" descr=""/>
          <p:cNvPicPr/>
          <p:nvPr/>
        </p:nvPicPr>
        <p:blipFill>
          <a:blip r:embed="rId1"/>
          <a:stretch/>
        </p:blipFill>
        <p:spPr>
          <a:xfrm>
            <a:off x="3586320" y="2739240"/>
            <a:ext cx="5867640" cy="477000"/>
          </a:xfrm>
          <a:prstGeom prst="rect">
            <a:avLst/>
          </a:prstGeom>
          <a:ln w="0">
            <a:noFill/>
          </a:ln>
        </p:spPr>
      </p:pic>
      <p:pic>
        <p:nvPicPr>
          <p:cNvPr id="337" name="Imagen 7" descr=""/>
          <p:cNvPicPr/>
          <p:nvPr/>
        </p:nvPicPr>
        <p:blipFill>
          <a:blip r:embed="rId2"/>
          <a:stretch/>
        </p:blipFill>
        <p:spPr>
          <a:xfrm>
            <a:off x="3587760" y="3741120"/>
            <a:ext cx="5501880" cy="462960"/>
          </a:xfrm>
          <a:prstGeom prst="rect">
            <a:avLst/>
          </a:prstGeom>
          <a:ln w="0">
            <a:noFill/>
          </a:ln>
        </p:spPr>
      </p:pic>
      <p:sp>
        <p:nvSpPr>
          <p:cNvPr id="338" name="CustomShape 2"/>
          <p:cNvSpPr/>
          <p:nvPr/>
        </p:nvSpPr>
        <p:spPr>
          <a:xfrm>
            <a:off x="773640" y="3218040"/>
            <a:ext cx="75420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2400" spc="-1" strike="noStrike">
                <a:solidFill>
                  <a:srgbClr val="000000"/>
                </a:solidFill>
                <a:latin typeface="Calibri"/>
                <a:ea typeface="DejaVu Sans"/>
              </a:rPr>
              <a:t>por</a:t>
            </a:r>
            <a:endParaRPr b="0" lang="es-MX" sz="2400" spc="-1" strike="noStrike">
              <a:latin typeface="Arial"/>
            </a:endParaRPr>
          </a:p>
        </p:txBody>
      </p:sp>
      <p:sp>
        <p:nvSpPr>
          <p:cNvPr id="339" name="CustomShape 3"/>
          <p:cNvSpPr/>
          <p:nvPr/>
        </p:nvSpPr>
        <p:spPr>
          <a:xfrm>
            <a:off x="434880" y="4536720"/>
            <a:ext cx="11521080" cy="1552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Después de hacer este cambio se reconstruye el programa, se ejecuta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nuevamente para comprobar que esta vez el programa no se detiene en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el punto de ruptura en el que se detuvo antes. En la siguiente diapositiva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se muestra una ejecución en el debugger después cambio indicado.</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0" name="Imagen 1" descr=""/>
          <p:cNvPicPr/>
          <p:nvPr/>
        </p:nvPicPr>
        <p:blipFill>
          <a:blip r:embed="rId1"/>
          <a:stretch/>
        </p:blipFill>
        <p:spPr>
          <a:xfrm>
            <a:off x="1949760" y="196560"/>
            <a:ext cx="8536680" cy="6448320"/>
          </a:xfrm>
          <a:prstGeom prst="rect">
            <a:avLst/>
          </a:prstGeom>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363600" y="721080"/>
            <a:ext cx="11070000" cy="8211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Como el programa se detiene hasta el segundo punto de ruptura, esto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significa que el error que tenía el programa ha sido corregido.</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502560" y="35136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1.4 Operadores</a:t>
            </a:r>
            <a:endParaRPr b="0" lang="es-MX" sz="4400" spc="-1" strike="noStrike">
              <a:latin typeface="Arial"/>
            </a:endParaRPr>
          </a:p>
        </p:txBody>
      </p:sp>
      <p:sp>
        <p:nvSpPr>
          <p:cNvPr id="343" name="CustomShape 2"/>
          <p:cNvSpPr/>
          <p:nvPr/>
        </p:nvSpPr>
        <p:spPr>
          <a:xfrm>
            <a:off x="559080" y="1828800"/>
            <a:ext cx="10932840" cy="1552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Los operadores son caracteres que se utilizan en el lenguaje C para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indicar que se deben realizar distintos tipos de operaciones con el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operando o los operandos que se requieren para realizar la operación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indicada por el caracter.</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82044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a:t>
            </a:r>
            <a:endParaRPr b="0" lang="es-MX" sz="4400" spc="-1" strike="noStrike">
              <a:latin typeface="Arial"/>
            </a:endParaRPr>
          </a:p>
        </p:txBody>
      </p:sp>
      <p:pic>
        <p:nvPicPr>
          <p:cNvPr id="345" name="Imagen 3" descr=""/>
          <p:cNvPicPr/>
          <p:nvPr/>
        </p:nvPicPr>
        <p:blipFill>
          <a:blip r:embed="rId1"/>
          <a:stretch/>
        </p:blipFill>
        <p:spPr>
          <a:xfrm>
            <a:off x="2201040" y="880920"/>
            <a:ext cx="7752960" cy="5816880"/>
          </a:xfrm>
          <a:prstGeom prst="rect">
            <a:avLst/>
          </a:prstGeom>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87336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aritméticos</a:t>
            </a:r>
            <a:endParaRPr b="0" lang="es-MX" sz="4400" spc="-1" strike="noStrike">
              <a:latin typeface="Arial"/>
            </a:endParaRPr>
          </a:p>
        </p:txBody>
      </p:sp>
      <p:pic>
        <p:nvPicPr>
          <p:cNvPr id="347" name="Imagen 3" descr=""/>
          <p:cNvPicPr/>
          <p:nvPr/>
        </p:nvPicPr>
        <p:blipFill>
          <a:blip r:embed="rId1"/>
          <a:stretch/>
        </p:blipFill>
        <p:spPr>
          <a:xfrm>
            <a:off x="2273040" y="908280"/>
            <a:ext cx="7714440" cy="5815440"/>
          </a:xfrm>
          <a:prstGeom prst="rect">
            <a:avLst/>
          </a:prstGeom>
          <a:ln w="0">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645480" y="36000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10</a:t>
            </a:r>
            <a:endParaRPr b="0" lang="es-MX" sz="4000" spc="-1" strike="noStrike">
              <a:latin typeface="Arial"/>
            </a:endParaRPr>
          </a:p>
        </p:txBody>
      </p:sp>
      <p:pic>
        <p:nvPicPr>
          <p:cNvPr id="349" name="Imagen 3" descr=""/>
          <p:cNvPicPr/>
          <p:nvPr/>
        </p:nvPicPr>
        <p:blipFill>
          <a:blip r:embed="rId1"/>
          <a:stretch/>
        </p:blipFill>
        <p:spPr>
          <a:xfrm>
            <a:off x="3707640" y="365040"/>
            <a:ext cx="8322480" cy="6250320"/>
          </a:xfrm>
          <a:prstGeom prst="rect">
            <a:avLst/>
          </a:prstGeom>
          <a:ln w="0">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677160" y="35172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11</a:t>
            </a:r>
            <a:endParaRPr b="0" lang="es-MX" sz="4000" spc="-1" strike="noStrike">
              <a:latin typeface="Arial"/>
            </a:endParaRPr>
          </a:p>
        </p:txBody>
      </p:sp>
      <p:pic>
        <p:nvPicPr>
          <p:cNvPr id="351" name="Imagen 3" descr=""/>
          <p:cNvPicPr/>
          <p:nvPr/>
        </p:nvPicPr>
        <p:blipFill>
          <a:blip r:embed="rId1"/>
          <a:stretch/>
        </p:blipFill>
        <p:spPr>
          <a:xfrm>
            <a:off x="3632400" y="365040"/>
            <a:ext cx="8433720" cy="6244920"/>
          </a:xfrm>
          <a:prstGeom prst="rect">
            <a:avLst/>
          </a:prstGeom>
          <a:ln w="0">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unarios</a:t>
            </a:r>
            <a:endParaRPr b="0" lang="es-MX" sz="4400" spc="-1" strike="noStrike">
              <a:latin typeface="Arial"/>
            </a:endParaRPr>
          </a:p>
        </p:txBody>
      </p:sp>
      <p:pic>
        <p:nvPicPr>
          <p:cNvPr id="353" name="Imagen 3" descr=""/>
          <p:cNvPicPr/>
          <p:nvPr/>
        </p:nvPicPr>
        <p:blipFill>
          <a:blip r:embed="rId1"/>
          <a:stretch/>
        </p:blipFill>
        <p:spPr>
          <a:xfrm>
            <a:off x="2176200" y="873000"/>
            <a:ext cx="7838280" cy="58424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3200" spc="-1" strike="noStrike">
                <a:solidFill>
                  <a:srgbClr val="000000"/>
                </a:solidFill>
                <a:latin typeface="Calibri Light"/>
                <a:ea typeface="DejaVu Sans"/>
              </a:rPr>
              <a:t>1.1.2 Uso de identificadores. Palabras reservadas</a:t>
            </a:r>
            <a:endParaRPr b="0" lang="es-MX" sz="3200" spc="-1" strike="noStrike">
              <a:latin typeface="Arial"/>
            </a:endParaRPr>
          </a:p>
        </p:txBody>
      </p:sp>
      <p:sp>
        <p:nvSpPr>
          <p:cNvPr id="209" name="CustomShape 2"/>
          <p:cNvSpPr/>
          <p:nvPr/>
        </p:nvSpPr>
        <p:spPr>
          <a:xfrm>
            <a:off x="803880" y="1385280"/>
            <a:ext cx="10198800" cy="699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En cada lenguaje de programación existe un conjunto de palabras reservadas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que no pueden ser utilizadas como identificadores.</a:t>
            </a:r>
            <a:endParaRPr b="0" lang="es-MX" sz="2000" spc="-1" strike="noStrike">
              <a:latin typeface="Arial"/>
            </a:endParaRPr>
          </a:p>
        </p:txBody>
      </p:sp>
      <p:sp>
        <p:nvSpPr>
          <p:cNvPr id="210" name="CustomShape 3"/>
          <p:cNvSpPr/>
          <p:nvPr/>
        </p:nvSpPr>
        <p:spPr>
          <a:xfrm>
            <a:off x="3509640" y="5063760"/>
            <a:ext cx="4648320" cy="3945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Palabras reservadas del lenguaje C</a:t>
            </a:r>
            <a:endParaRPr b="0" lang="es-MX" sz="2000" spc="-1" strike="noStrike">
              <a:latin typeface="Arial"/>
            </a:endParaRPr>
          </a:p>
        </p:txBody>
      </p:sp>
      <p:pic>
        <p:nvPicPr>
          <p:cNvPr id="211" name="Imagen 2_1" descr=""/>
          <p:cNvPicPr/>
          <p:nvPr/>
        </p:nvPicPr>
        <p:blipFill>
          <a:blip r:embed="rId1"/>
          <a:stretch/>
        </p:blipFill>
        <p:spPr>
          <a:xfrm>
            <a:off x="1133640" y="3408840"/>
            <a:ext cx="9923040" cy="953280"/>
          </a:xfrm>
          <a:prstGeom prst="rect">
            <a:avLst/>
          </a:prstGeom>
          <a:ln w="0">
            <a:noFill/>
          </a:ln>
        </p:spPr>
      </p:pic>
      <p:pic>
        <p:nvPicPr>
          <p:cNvPr id="212" name="Imagen 6_2" descr=""/>
          <p:cNvPicPr/>
          <p:nvPr/>
        </p:nvPicPr>
        <p:blipFill>
          <a:blip r:embed="rId2"/>
          <a:srcRect l="0" t="0" r="0" b="6899"/>
          <a:stretch/>
        </p:blipFill>
        <p:spPr>
          <a:xfrm>
            <a:off x="1133640" y="4278600"/>
            <a:ext cx="9923040" cy="650520"/>
          </a:xfrm>
          <a:prstGeom prst="rect">
            <a:avLst/>
          </a:prstGeom>
          <a:ln w="0">
            <a:noFill/>
          </a:ln>
        </p:spPr>
      </p:pic>
      <p:pic>
        <p:nvPicPr>
          <p:cNvPr id="213" name="Imagen 4_2" descr=""/>
          <p:cNvPicPr/>
          <p:nvPr/>
        </p:nvPicPr>
        <p:blipFill>
          <a:blip r:embed="rId3"/>
          <a:stretch/>
        </p:blipFill>
        <p:spPr>
          <a:xfrm>
            <a:off x="849600" y="2160720"/>
            <a:ext cx="10129320" cy="1031040"/>
          </a:xfrm>
          <a:prstGeom prst="rect">
            <a:avLst/>
          </a:prstGeom>
          <a:ln w="0">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650160" y="37836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12</a:t>
            </a:r>
            <a:endParaRPr b="0" lang="es-MX" sz="4000" spc="-1" strike="noStrike">
              <a:latin typeface="Arial"/>
            </a:endParaRPr>
          </a:p>
        </p:txBody>
      </p:sp>
      <p:pic>
        <p:nvPicPr>
          <p:cNvPr id="355" name="Imagen 3" descr=""/>
          <p:cNvPicPr/>
          <p:nvPr/>
        </p:nvPicPr>
        <p:blipFill>
          <a:blip r:embed="rId1"/>
          <a:stretch/>
        </p:blipFill>
        <p:spPr>
          <a:xfrm>
            <a:off x="3638520" y="365040"/>
            <a:ext cx="8265240" cy="6175080"/>
          </a:xfrm>
          <a:prstGeom prst="rect">
            <a:avLst/>
          </a:prstGeom>
          <a:ln w="0">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Lo que C considera verdadero</a:t>
            </a:r>
            <a:endParaRPr b="0" lang="es-MX" sz="4400" spc="-1" strike="noStrike">
              <a:latin typeface="Arial"/>
            </a:endParaRPr>
          </a:p>
        </p:txBody>
      </p:sp>
      <p:pic>
        <p:nvPicPr>
          <p:cNvPr id="357" name="Imagen 3" descr=""/>
          <p:cNvPicPr/>
          <p:nvPr/>
        </p:nvPicPr>
        <p:blipFill>
          <a:blip r:embed="rId1"/>
          <a:stretch/>
        </p:blipFill>
        <p:spPr>
          <a:xfrm>
            <a:off x="2190600" y="903240"/>
            <a:ext cx="7809120" cy="5759280"/>
          </a:xfrm>
          <a:prstGeom prst="rect">
            <a:avLst/>
          </a:prstGeom>
          <a:ln w="0">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87336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de comparación</a:t>
            </a:r>
            <a:endParaRPr b="0" lang="es-MX" sz="4400" spc="-1" strike="noStrike">
              <a:latin typeface="Arial"/>
            </a:endParaRPr>
          </a:p>
        </p:txBody>
      </p:sp>
      <p:pic>
        <p:nvPicPr>
          <p:cNvPr id="359" name="Imagen 3" descr=""/>
          <p:cNvPicPr/>
          <p:nvPr/>
        </p:nvPicPr>
        <p:blipFill>
          <a:blip r:embed="rId1"/>
          <a:stretch/>
        </p:blipFill>
        <p:spPr>
          <a:xfrm>
            <a:off x="2236320" y="898560"/>
            <a:ext cx="7787880" cy="5826960"/>
          </a:xfrm>
          <a:prstGeom prst="rect">
            <a:avLst/>
          </a:prstGeom>
          <a:ln w="0">
            <a:noFill/>
          </a:ln>
        </p:spPr>
      </p:pic>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lógicos</a:t>
            </a:r>
            <a:endParaRPr b="0" lang="es-MX" sz="4400" spc="-1" strike="noStrike">
              <a:latin typeface="Arial"/>
            </a:endParaRPr>
          </a:p>
        </p:txBody>
      </p:sp>
      <p:pic>
        <p:nvPicPr>
          <p:cNvPr id="361" name="Imagen 3" descr=""/>
          <p:cNvPicPr/>
          <p:nvPr/>
        </p:nvPicPr>
        <p:blipFill>
          <a:blip r:embed="rId1"/>
          <a:stretch/>
        </p:blipFill>
        <p:spPr>
          <a:xfrm>
            <a:off x="2210040" y="890640"/>
            <a:ext cx="7770240" cy="5792040"/>
          </a:xfrm>
          <a:prstGeom prst="rect">
            <a:avLst/>
          </a:prstGeom>
          <a:ln w="0">
            <a:noFill/>
          </a:ln>
        </p:spPr>
      </p:pic>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3200" spc="-1" strike="noStrike">
                <a:solidFill>
                  <a:srgbClr val="000000"/>
                </a:solidFill>
                <a:latin typeface="Calibri Light"/>
                <a:ea typeface="DejaVu Sans"/>
              </a:rPr>
              <a:t>C garantiza acerca de operadores lógicos</a:t>
            </a:r>
            <a:endParaRPr b="0" lang="es-MX" sz="3200" spc="-1" strike="noStrike">
              <a:latin typeface="Arial"/>
            </a:endParaRPr>
          </a:p>
        </p:txBody>
      </p:sp>
      <p:pic>
        <p:nvPicPr>
          <p:cNvPr id="363" name="Imagen 3" descr=""/>
          <p:cNvPicPr/>
          <p:nvPr/>
        </p:nvPicPr>
        <p:blipFill>
          <a:blip r:embed="rId1"/>
          <a:stretch/>
        </p:blipFill>
        <p:spPr>
          <a:xfrm>
            <a:off x="2268360" y="927360"/>
            <a:ext cx="7653240" cy="5717880"/>
          </a:xfrm>
          <a:prstGeom prst="rect">
            <a:avLst/>
          </a:prstGeom>
          <a:ln w="0">
            <a:noFill/>
          </a:ln>
        </p:spPr>
      </p:pic>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¡Advertencia!</a:t>
            </a:r>
            <a:endParaRPr b="0" lang="es-MX" sz="4400" spc="-1" strike="noStrike">
              <a:latin typeface="Arial"/>
            </a:endParaRPr>
          </a:p>
        </p:txBody>
      </p:sp>
      <p:pic>
        <p:nvPicPr>
          <p:cNvPr id="365" name="Imagen 3" descr=""/>
          <p:cNvPicPr/>
          <p:nvPr/>
        </p:nvPicPr>
        <p:blipFill>
          <a:blip r:embed="rId1"/>
          <a:stretch/>
        </p:blipFill>
        <p:spPr>
          <a:xfrm>
            <a:off x="2273760" y="927360"/>
            <a:ext cx="7642440" cy="5661720"/>
          </a:xfrm>
          <a:prstGeom prst="rect">
            <a:avLst/>
          </a:prstGeom>
          <a:ln w="0">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80316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a nivel de bits</a:t>
            </a:r>
            <a:endParaRPr b="0" lang="es-MX" sz="4400" spc="-1" strike="noStrike">
              <a:latin typeface="Arial"/>
            </a:endParaRPr>
          </a:p>
        </p:txBody>
      </p:sp>
      <p:pic>
        <p:nvPicPr>
          <p:cNvPr id="367" name="Imagen 3" descr=""/>
          <p:cNvPicPr/>
          <p:nvPr/>
        </p:nvPicPr>
        <p:blipFill>
          <a:blip r:embed="rId1"/>
          <a:stretch/>
        </p:blipFill>
        <p:spPr>
          <a:xfrm>
            <a:off x="2189880" y="880920"/>
            <a:ext cx="7740000" cy="5782680"/>
          </a:xfrm>
          <a:prstGeom prst="rect">
            <a:avLst/>
          </a:prstGeom>
          <a:ln w="0">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85572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Ejemplo 13</a:t>
            </a:r>
            <a:endParaRPr b="0" lang="es-MX" sz="4400" spc="-1" strike="noStrike">
              <a:latin typeface="Arial"/>
            </a:endParaRPr>
          </a:p>
        </p:txBody>
      </p:sp>
      <p:pic>
        <p:nvPicPr>
          <p:cNvPr id="369" name="Imagen 3" descr=""/>
          <p:cNvPicPr/>
          <p:nvPr/>
        </p:nvPicPr>
        <p:blipFill>
          <a:blip r:embed="rId1"/>
          <a:stretch/>
        </p:blipFill>
        <p:spPr>
          <a:xfrm>
            <a:off x="2265120" y="895320"/>
            <a:ext cx="7695000" cy="5733000"/>
          </a:xfrm>
          <a:prstGeom prst="rect">
            <a:avLst/>
          </a:prstGeom>
          <a:ln w="0">
            <a:noFill/>
          </a:ln>
        </p:spPr>
      </p:pic>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 de asignación</a:t>
            </a:r>
            <a:endParaRPr b="0" lang="es-MX" sz="4400" spc="-1" strike="noStrike">
              <a:latin typeface="Arial"/>
            </a:endParaRPr>
          </a:p>
        </p:txBody>
      </p:sp>
      <p:pic>
        <p:nvPicPr>
          <p:cNvPr id="371" name="Imagen 3" descr=""/>
          <p:cNvPicPr/>
          <p:nvPr/>
        </p:nvPicPr>
        <p:blipFill>
          <a:blip r:embed="rId1"/>
          <a:stretch/>
        </p:blipFill>
        <p:spPr>
          <a:xfrm>
            <a:off x="2145240" y="900000"/>
            <a:ext cx="7899480" cy="5825520"/>
          </a:xfrm>
          <a:prstGeom prst="rect">
            <a:avLst/>
          </a:prstGeom>
          <a:ln w="0">
            <a:noFill/>
          </a:ln>
        </p:spPr>
      </p:pic>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85572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Advertencia</a:t>
            </a:r>
            <a:endParaRPr b="0" lang="es-MX" sz="4400" spc="-1" strike="noStrike">
              <a:latin typeface="Arial"/>
            </a:endParaRPr>
          </a:p>
        </p:txBody>
      </p:sp>
      <p:pic>
        <p:nvPicPr>
          <p:cNvPr id="373" name="Imagen 3" descr=""/>
          <p:cNvPicPr/>
          <p:nvPr/>
        </p:nvPicPr>
        <p:blipFill>
          <a:blip r:embed="rId1"/>
          <a:stretch/>
        </p:blipFill>
        <p:spPr>
          <a:xfrm>
            <a:off x="4030200" y="836640"/>
            <a:ext cx="7849800" cy="5823360"/>
          </a:xfrm>
          <a:prstGeom prst="rect">
            <a:avLst/>
          </a:prstGeom>
          <a:ln w="0">
            <a:noFill/>
          </a:ln>
        </p:spPr>
      </p:pic>
      <p:sp>
        <p:nvSpPr>
          <p:cNvPr id="374" name="TextShape 2"/>
          <p:cNvSpPr txBox="1"/>
          <p:nvPr/>
        </p:nvSpPr>
        <p:spPr>
          <a:xfrm>
            <a:off x="720000" y="1260000"/>
            <a:ext cx="3060000" cy="715320"/>
          </a:xfrm>
          <a:prstGeom prst="rect">
            <a:avLst/>
          </a:prstGeom>
          <a:noFill/>
          <a:ln w="0">
            <a:noFill/>
          </a:ln>
        </p:spPr>
        <p:txBody>
          <a:bodyPr lIns="90000" rIns="90000" tIns="45000" bIns="45000">
            <a:noAutofit/>
          </a:bodyPr>
          <a:p>
            <a:r>
              <a:rPr b="0" lang="es-MX" sz="4400" spc="-1" strike="noStrike">
                <a:latin typeface="Arial"/>
              </a:rPr>
              <a:t>Ejemplo 14</a:t>
            </a:r>
            <a:endParaRPr b="0" lang="es-MX" sz="4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1.1.3 Construcción de un programa en C</a:t>
            </a:r>
            <a:endParaRPr b="0" lang="es-MX" sz="4000" spc="-1" strike="noStrike">
              <a:latin typeface="Arial"/>
            </a:endParaRPr>
          </a:p>
        </p:txBody>
      </p:sp>
      <p:pic>
        <p:nvPicPr>
          <p:cNvPr id="215" name="Imagen 3_2" descr=""/>
          <p:cNvPicPr/>
          <p:nvPr/>
        </p:nvPicPr>
        <p:blipFill>
          <a:blip r:embed="rId1"/>
          <a:stretch/>
        </p:blipFill>
        <p:spPr>
          <a:xfrm>
            <a:off x="682200" y="1137600"/>
            <a:ext cx="10906560" cy="2528280"/>
          </a:xfrm>
          <a:prstGeom prst="rect">
            <a:avLst/>
          </a:prstGeom>
          <a:ln w="0">
            <a:noFill/>
          </a:ln>
        </p:spPr>
      </p:pic>
      <p:sp>
        <p:nvSpPr>
          <p:cNvPr id="216" name="CustomShape 2"/>
          <p:cNvSpPr/>
          <p:nvPr/>
        </p:nvSpPr>
        <p:spPr>
          <a:xfrm>
            <a:off x="577440" y="3855240"/>
            <a:ext cx="11157480" cy="16142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La forma en que se realizan los pasos indicados en esta figura depende del entorno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de desarrollo utilizado. En muchas ocasiones se utilzan entornos de desarrollo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Integrados o IDEs (Integrated Development Environment). Algunos ejemplos de IDEs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son: DevCpp, CodeBlocks, Visual Studio Code. Aunque también se pueden utilizar las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herramientas de desarrollo directamente en un entorno de línea de comandos.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Otros operadores de asignación</a:t>
            </a:r>
            <a:endParaRPr b="0" lang="es-MX" sz="4400" spc="-1" strike="noStrike">
              <a:latin typeface="Arial"/>
            </a:endParaRPr>
          </a:p>
        </p:txBody>
      </p:sp>
      <p:pic>
        <p:nvPicPr>
          <p:cNvPr id="376" name="Imagen 3" descr=""/>
          <p:cNvPicPr/>
          <p:nvPr/>
        </p:nvPicPr>
        <p:blipFill>
          <a:blip r:embed="rId1"/>
          <a:stretch/>
        </p:blipFill>
        <p:spPr>
          <a:xfrm>
            <a:off x="2221920" y="905040"/>
            <a:ext cx="7746480" cy="5757840"/>
          </a:xfrm>
          <a:prstGeom prst="rect">
            <a:avLst/>
          </a:prstGeom>
          <a:ln w="0">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80316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Operador sizeof</a:t>
            </a:r>
            <a:br/>
            <a:r>
              <a:rPr b="0" lang="es-MX" sz="4000" spc="-1" strike="noStrike">
                <a:solidFill>
                  <a:srgbClr val="000000"/>
                </a:solidFill>
                <a:latin typeface="Calibri Light"/>
                <a:ea typeface="DejaVu Sans"/>
              </a:rPr>
              <a:t>Ejemplo 15</a:t>
            </a:r>
            <a:endParaRPr b="0" lang="es-MX" sz="4000" spc="-1" strike="noStrike">
              <a:latin typeface="Arial"/>
            </a:endParaRPr>
          </a:p>
        </p:txBody>
      </p:sp>
      <p:pic>
        <p:nvPicPr>
          <p:cNvPr id="378" name="Imagen 3" descr=""/>
          <p:cNvPicPr/>
          <p:nvPr/>
        </p:nvPicPr>
        <p:blipFill>
          <a:blip r:embed="rId1"/>
          <a:stretch/>
        </p:blipFill>
        <p:spPr>
          <a:xfrm>
            <a:off x="3884400" y="580320"/>
            <a:ext cx="8066880" cy="6029640"/>
          </a:xfrm>
          <a:prstGeom prst="rect">
            <a:avLst/>
          </a:prstGeom>
          <a:ln w="0">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85572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 de expresión condicional</a:t>
            </a:r>
            <a:endParaRPr b="0" lang="es-MX" sz="4400" spc="-1" strike="noStrike">
              <a:latin typeface="Arial"/>
            </a:endParaRPr>
          </a:p>
        </p:txBody>
      </p:sp>
      <p:pic>
        <p:nvPicPr>
          <p:cNvPr id="380" name="Imagen 3" descr=""/>
          <p:cNvPicPr/>
          <p:nvPr/>
        </p:nvPicPr>
        <p:blipFill>
          <a:blip r:embed="rId1"/>
          <a:stretch/>
        </p:blipFill>
        <p:spPr>
          <a:xfrm>
            <a:off x="2278800" y="992880"/>
            <a:ext cx="7546680" cy="5617080"/>
          </a:xfrm>
          <a:prstGeom prst="rect">
            <a:avLst/>
          </a:prstGeom>
          <a:ln w="0">
            <a:noFill/>
          </a:ln>
        </p:spPr>
      </p:pic>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83808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Precedencia de operadores</a:t>
            </a:r>
            <a:endParaRPr b="0" lang="es-MX" sz="4400" spc="-1" strike="noStrike">
              <a:latin typeface="Arial"/>
            </a:endParaRPr>
          </a:p>
        </p:txBody>
      </p:sp>
      <p:pic>
        <p:nvPicPr>
          <p:cNvPr id="382" name="Imagen 3" descr=""/>
          <p:cNvPicPr/>
          <p:nvPr/>
        </p:nvPicPr>
        <p:blipFill>
          <a:blip r:embed="rId1"/>
          <a:stretch/>
        </p:blipFill>
        <p:spPr>
          <a:xfrm>
            <a:off x="2226600" y="927360"/>
            <a:ext cx="7736760" cy="5780520"/>
          </a:xfrm>
          <a:prstGeom prst="rect">
            <a:avLst/>
          </a:prstGeom>
          <a:ln w="0">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85572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Asociatividad de operadores</a:t>
            </a:r>
            <a:endParaRPr b="0" lang="es-MX" sz="4400" spc="-1" strike="noStrike">
              <a:latin typeface="Arial"/>
            </a:endParaRPr>
          </a:p>
        </p:txBody>
      </p:sp>
      <p:pic>
        <p:nvPicPr>
          <p:cNvPr id="384" name="Imagen 3" descr=""/>
          <p:cNvPicPr/>
          <p:nvPr/>
        </p:nvPicPr>
        <p:blipFill>
          <a:blip r:embed="rId1"/>
          <a:stretch/>
        </p:blipFill>
        <p:spPr>
          <a:xfrm>
            <a:off x="2261160" y="935280"/>
            <a:ext cx="7703280" cy="5744520"/>
          </a:xfrm>
          <a:prstGeom prst="rect">
            <a:avLst/>
          </a:prstGeom>
          <a:ln w="0">
            <a:noFill/>
          </a:ln>
        </p:spPr>
      </p:pic>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80316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Tabla de precedencia/asociatividad</a:t>
            </a:r>
            <a:endParaRPr b="0" lang="es-MX" sz="4400" spc="-1" strike="noStrike">
              <a:latin typeface="Arial"/>
            </a:endParaRPr>
          </a:p>
        </p:txBody>
      </p:sp>
      <p:pic>
        <p:nvPicPr>
          <p:cNvPr id="386" name="Imagen 3" descr=""/>
          <p:cNvPicPr/>
          <p:nvPr/>
        </p:nvPicPr>
        <p:blipFill>
          <a:blip r:embed="rId1"/>
          <a:stretch/>
        </p:blipFill>
        <p:spPr>
          <a:xfrm>
            <a:off x="2172600" y="871560"/>
            <a:ext cx="7774560" cy="5742360"/>
          </a:xfrm>
          <a:prstGeom prst="rect">
            <a:avLst/>
          </a:prstGeom>
          <a:ln w="0">
            <a:noFill/>
          </a:ln>
        </p:spPr>
      </p:pic>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46476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Repaso</a:t>
            </a:r>
            <a:br/>
            <a:r>
              <a:rPr b="0" lang="es-MX" sz="4000" spc="-1" strike="noStrike">
                <a:solidFill>
                  <a:srgbClr val="000000"/>
                </a:solidFill>
                <a:latin typeface="Calibri Light"/>
                <a:ea typeface="DejaVu Sans"/>
              </a:rPr>
              <a:t>Ejemplo 16</a:t>
            </a:r>
            <a:endParaRPr b="0" lang="es-MX" sz="4000" spc="-1" strike="noStrike">
              <a:latin typeface="Arial"/>
            </a:endParaRPr>
          </a:p>
        </p:txBody>
      </p:sp>
      <p:pic>
        <p:nvPicPr>
          <p:cNvPr id="388" name="Imagen 3" descr=""/>
          <p:cNvPicPr/>
          <p:nvPr/>
        </p:nvPicPr>
        <p:blipFill>
          <a:blip r:embed="rId1"/>
          <a:stretch/>
        </p:blipFill>
        <p:spPr>
          <a:xfrm>
            <a:off x="3473280" y="228600"/>
            <a:ext cx="8537760" cy="6346080"/>
          </a:xfrm>
          <a:prstGeom prst="rect">
            <a:avLst/>
          </a:prstGeom>
          <a:ln w="0">
            <a:noFill/>
          </a:ln>
        </p:spPr>
      </p:pic>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803160" y="-16236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1.5 Expresiones simples y complejas</a:t>
            </a:r>
            <a:endParaRPr b="0" lang="es-MX" sz="4400" spc="-1" strike="noStrike">
              <a:latin typeface="Arial"/>
            </a:endParaRPr>
          </a:p>
        </p:txBody>
      </p:sp>
      <p:sp>
        <p:nvSpPr>
          <p:cNvPr id="390" name="CustomShape 2"/>
          <p:cNvSpPr/>
          <p:nvPr/>
        </p:nvSpPr>
        <p:spPr>
          <a:xfrm>
            <a:off x="792000" y="793800"/>
            <a:ext cx="11262240" cy="42368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1700" spc="-1" strike="noStrike">
                <a:solidFill>
                  <a:srgbClr val="000000"/>
                </a:solidFill>
                <a:latin typeface="Calibri"/>
                <a:ea typeface="DejaVu Sans"/>
              </a:rPr>
              <a:t>Las expresiones (Joyanes Aguilar Luis) son combinaciones de constantes, variables, símbolos de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operación, paréntesis y nombres de funciones especiales.</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a:solidFill>
                  <a:srgbClr val="000000"/>
                </a:solidFill>
                <a:latin typeface="Calibri"/>
                <a:ea typeface="DejaVu Sans"/>
              </a:rPr>
              <a:t>En la bibliografía del curso no aparecen los términos ‘expresiones simples’ y ‘expresiones complejas’.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Tales términos solo me ha sido posible encontrarlos en dos páginas web:</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u="sng">
                <a:solidFill>
                  <a:srgbClr val="0563c1"/>
                </a:solidFill>
                <a:uFillTx/>
                <a:latin typeface="Calibri"/>
                <a:ea typeface="DejaVu Sans"/>
                <a:hlinkClick r:id="rId1"/>
              </a:rPr>
              <a:t>https://newsandstory.com/story/s7mszmn/Expressions-and-its-uses-in-C-program-module-11-</a:t>
            </a:r>
            <a:r>
              <a:rPr b="0" lang="es-MX" sz="1700" spc="-1" strike="noStrike" u="sng">
                <a:solidFill>
                  <a:srgbClr val="0563c1"/>
                </a:solidFill>
                <a:uFillTx/>
                <a:latin typeface="Calibri"/>
                <a:ea typeface="DejaVu Sans"/>
                <a:hlinkClick r:id="rId2"/>
              </a:rPr>
              <a:t>/</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a:t>
            </a:r>
            <a:r>
              <a:rPr b="0" lang="es-MX" sz="1700" spc="-1" strike="noStrike">
                <a:solidFill>
                  <a:srgbClr val="000000"/>
                </a:solidFill>
                <a:latin typeface="Calibri"/>
                <a:ea typeface="DejaVu Sans"/>
              </a:rPr>
              <a:t>An expression is a sequence of operators and operands that reduces to a single value. Expressions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can be simple or complex. An operator is a syntactical token that requires an action be taken.  An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operand is an object on which an operation is performed. A simple expression contains only one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operator. Eg. 2+3 is a simple expression whose value is 5.”</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u="sng">
                <a:solidFill>
                  <a:srgbClr val="0563c1"/>
                </a:solidFill>
                <a:uFillTx/>
                <a:latin typeface="Calibri"/>
                <a:ea typeface="DejaVu Sans"/>
                <a:hlinkClick r:id="rId3"/>
              </a:rPr>
              <a:t>https://quizlet.com/188164793/computer-science-chapter-3-flash-cards</a:t>
            </a:r>
            <a:r>
              <a:rPr b="0" lang="es-MX" sz="1700" spc="-1" strike="noStrike" u="sng">
                <a:solidFill>
                  <a:srgbClr val="0563c1"/>
                </a:solidFill>
                <a:uFillTx/>
                <a:latin typeface="Calibri"/>
                <a:ea typeface="DejaVu Sans"/>
                <a:hlinkClick r:id="rId4"/>
              </a:rPr>
              <a:t>/</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a:t>
            </a:r>
            <a:r>
              <a:rPr b="0" lang="es-MX" sz="1700" spc="-1" strike="noStrike">
                <a:solidFill>
                  <a:srgbClr val="000000"/>
                </a:solidFill>
                <a:latin typeface="Calibri"/>
                <a:ea typeface="DejaVu Sans"/>
              </a:rPr>
              <a:t>Simple Expression. contains only one operator. Complex Expression. contains more than one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operator”</a:t>
            </a:r>
            <a:endParaRPr b="0" lang="es-MX" sz="1700" spc="-1" strike="noStrike">
              <a:latin typeface="Arial"/>
            </a:endParaRPr>
          </a:p>
          <a:p>
            <a:pPr>
              <a:lnSpc>
                <a:spcPct val="100000"/>
              </a:lnSpc>
            </a:pPr>
            <a:endParaRPr b="0" lang="es-MX" sz="17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838080" y="36504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REFERENCIAS</a:t>
            </a:r>
            <a:endParaRPr b="0" lang="es-MX" sz="4400" spc="-1" strike="noStrike">
              <a:latin typeface="Arial"/>
            </a:endParaRPr>
          </a:p>
        </p:txBody>
      </p:sp>
      <p:sp>
        <p:nvSpPr>
          <p:cNvPr id="392" name="CustomShape 2"/>
          <p:cNvSpPr/>
          <p:nvPr/>
        </p:nvSpPr>
        <p:spPr>
          <a:xfrm>
            <a:off x="838080" y="1825560"/>
            <a:ext cx="10513800" cy="4349520"/>
          </a:xfrm>
          <a:prstGeom prst="rect">
            <a:avLst/>
          </a:prstGeom>
          <a:noFill/>
          <a:ln w="0">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Bonet Esteban, E. V., Lenguaje C, </a:t>
            </a:r>
            <a:r>
              <a:rPr b="0" lang="es-MX" sz="2800" spc="-1" strike="noStrike" u="sng">
                <a:solidFill>
                  <a:srgbClr val="0563c1"/>
                </a:solidFill>
                <a:uFillTx/>
                <a:latin typeface="Calibri"/>
                <a:ea typeface="DejaVu Sans"/>
                <a:hlinkClick r:id="rId1"/>
              </a:rPr>
              <a:t>https://</a:t>
            </a:r>
            <a:r>
              <a:rPr b="0" lang="es-MX" sz="2800" spc="-1" strike="noStrike" u="sng">
                <a:solidFill>
                  <a:srgbClr val="0563c1"/>
                </a:solidFill>
                <a:uFillTx/>
                <a:latin typeface="Calibri"/>
                <a:ea typeface="DejaVu Sans"/>
                <a:hlinkClick r:id="rId2"/>
              </a:rPr>
              <a:t>informatica.uv.es/estguia/ATD/apuntes/laboratorio/Lenguaje-C.pdf</a:t>
            </a:r>
            <a:r>
              <a:rPr b="0" lang="es-MX" sz="2800" spc="-1" strike="noStrike">
                <a:solidFill>
                  <a:srgbClr val="000000"/>
                </a:solidFill>
                <a:latin typeface="Calibri"/>
                <a:ea typeface="DejaVu Sans"/>
              </a:rPr>
              <a:t>, (consultado: Febrero de 2021).</a:t>
            </a:r>
            <a:endParaRPr b="0" lang="es-MX" sz="2800" spc="-1" strike="noStrike">
              <a:latin typeface="Arial"/>
            </a:endParaRPr>
          </a:p>
          <a:p>
            <a:pPr marL="228600" indent="-22680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Cheltenham Computer Training, C Programming, 1998.</a:t>
            </a:r>
            <a:endParaRPr b="0" lang="es-MX" sz="2800" spc="-1" strike="noStrike">
              <a:latin typeface="Arial"/>
            </a:endParaRPr>
          </a:p>
          <a:p>
            <a:pPr marL="228600" indent="-22680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Joyanes Aguilar Luis, Fundamentos de Programación, Algoritmos, Estructura de datos y Objetos, Ed. Mc Graw Hill</a:t>
            </a:r>
            <a:endParaRPr b="0" lang="es-MX" sz="2800" spc="-1" strike="noStrike">
              <a:latin typeface="Arial"/>
            </a:endParaRPr>
          </a:p>
          <a:p>
            <a:pPr marL="228600" indent="-22680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Zirkhov, Igor, Low Level Programming, C, Assembly, and Program Execution, Apress, 2017.</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714960" y="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Un programa “Hola Mundo”</a:t>
            </a:r>
            <a:endParaRPr b="0" lang="es-MX" sz="4400" spc="-1" strike="noStrike">
              <a:latin typeface="Arial"/>
            </a:endParaRPr>
          </a:p>
        </p:txBody>
      </p:sp>
      <p:pic>
        <p:nvPicPr>
          <p:cNvPr id="218" name="Imagen 3" descr=""/>
          <p:cNvPicPr/>
          <p:nvPr/>
        </p:nvPicPr>
        <p:blipFill>
          <a:blip r:embed="rId1"/>
          <a:stretch/>
        </p:blipFill>
        <p:spPr>
          <a:xfrm>
            <a:off x="3772440" y="936720"/>
            <a:ext cx="7746840" cy="5684400"/>
          </a:xfrm>
          <a:prstGeom prst="rect">
            <a:avLst/>
          </a:prstGeom>
          <a:ln w="0">
            <a:noFill/>
          </a:ln>
        </p:spPr>
      </p:pic>
      <p:sp>
        <p:nvSpPr>
          <p:cNvPr id="219" name="CustomShape 2"/>
          <p:cNvSpPr/>
          <p:nvPr/>
        </p:nvSpPr>
        <p:spPr>
          <a:xfrm>
            <a:off x="685800" y="936720"/>
            <a:ext cx="10513800" cy="1323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a:t>
            </a:r>
            <a:endParaRPr b="0" lang="es-MX"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838440" y="360"/>
            <a:ext cx="10514160" cy="89856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1.1.3 Construcción de un programa en C</a:t>
            </a:r>
            <a:endParaRPr b="0" lang="es-MX" sz="4000" spc="-1" strike="noStrike">
              <a:latin typeface="Arial"/>
            </a:endParaRPr>
          </a:p>
        </p:txBody>
      </p:sp>
      <p:pic>
        <p:nvPicPr>
          <p:cNvPr id="221" name="Imagen 3_0" descr=""/>
          <p:cNvPicPr/>
          <p:nvPr/>
        </p:nvPicPr>
        <p:blipFill>
          <a:blip r:embed="rId1"/>
          <a:srcRect l="0" t="4526" r="0" b="0"/>
          <a:stretch/>
        </p:blipFill>
        <p:spPr>
          <a:xfrm>
            <a:off x="1816200" y="779040"/>
            <a:ext cx="8676360" cy="1919880"/>
          </a:xfrm>
          <a:prstGeom prst="rect">
            <a:avLst/>
          </a:prstGeom>
          <a:ln w="0">
            <a:noFill/>
          </a:ln>
        </p:spPr>
      </p:pic>
      <p:pic>
        <p:nvPicPr>
          <p:cNvPr id="222" name="" descr=""/>
          <p:cNvPicPr/>
          <p:nvPr/>
        </p:nvPicPr>
        <p:blipFill>
          <a:blip r:embed="rId2"/>
          <a:stretch/>
        </p:blipFill>
        <p:spPr>
          <a:xfrm>
            <a:off x="1615680" y="2160000"/>
            <a:ext cx="3063240" cy="398880"/>
          </a:xfrm>
          <a:prstGeom prst="rect">
            <a:avLst/>
          </a:prstGeom>
          <a:ln w="0">
            <a:noFill/>
          </a:ln>
        </p:spPr>
      </p:pic>
      <p:pic>
        <p:nvPicPr>
          <p:cNvPr id="223" name="" descr=""/>
          <p:cNvPicPr/>
          <p:nvPr/>
        </p:nvPicPr>
        <p:blipFill>
          <a:blip r:embed="rId3"/>
          <a:stretch/>
        </p:blipFill>
        <p:spPr>
          <a:xfrm>
            <a:off x="720000" y="2749680"/>
            <a:ext cx="10772640" cy="863640"/>
          </a:xfrm>
          <a:prstGeom prst="rect">
            <a:avLst/>
          </a:prstGeom>
          <a:ln w="0">
            <a:noFill/>
          </a:ln>
        </p:spPr>
      </p:pic>
      <p:pic>
        <p:nvPicPr>
          <p:cNvPr id="224" name="" descr=""/>
          <p:cNvPicPr/>
          <p:nvPr/>
        </p:nvPicPr>
        <p:blipFill>
          <a:blip r:embed="rId4"/>
          <a:stretch/>
        </p:blipFill>
        <p:spPr>
          <a:xfrm>
            <a:off x="720000" y="4695840"/>
            <a:ext cx="3155400" cy="883080"/>
          </a:xfrm>
          <a:prstGeom prst="rect">
            <a:avLst/>
          </a:prstGeom>
          <a:ln w="0">
            <a:noFill/>
          </a:ln>
        </p:spPr>
      </p:pic>
      <p:pic>
        <p:nvPicPr>
          <p:cNvPr id="225" name="" descr=""/>
          <p:cNvPicPr/>
          <p:nvPr/>
        </p:nvPicPr>
        <p:blipFill>
          <a:blip r:embed="rId5"/>
          <a:stretch/>
        </p:blipFill>
        <p:spPr>
          <a:xfrm>
            <a:off x="720000" y="3646080"/>
            <a:ext cx="2338920" cy="316440"/>
          </a:xfrm>
          <a:prstGeom prst="rect">
            <a:avLst/>
          </a:prstGeom>
          <a:ln w="0">
            <a:noFill/>
          </a:ln>
        </p:spPr>
      </p:pic>
      <p:pic>
        <p:nvPicPr>
          <p:cNvPr id="226" name="" descr=""/>
          <p:cNvPicPr/>
          <p:nvPr/>
        </p:nvPicPr>
        <p:blipFill>
          <a:blip r:embed="rId6"/>
          <a:stretch/>
        </p:blipFill>
        <p:spPr>
          <a:xfrm>
            <a:off x="720000" y="3986280"/>
            <a:ext cx="10798920" cy="658080"/>
          </a:xfrm>
          <a:prstGeom prst="rect">
            <a:avLst/>
          </a:prstGeom>
          <a:ln w="0">
            <a:noFill/>
          </a:ln>
        </p:spPr>
      </p:pic>
      <p:sp>
        <p:nvSpPr>
          <p:cNvPr id="227" name="CustomShape 2"/>
          <p:cNvSpPr/>
          <p:nvPr/>
        </p:nvSpPr>
        <p:spPr>
          <a:xfrm>
            <a:off x="4140000" y="4680000"/>
            <a:ext cx="7378920" cy="1625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Código fuente: hola.c</a:t>
            </a:r>
            <a:endParaRPr b="0" lang="es-MX" sz="1800" spc="-1" strike="noStrike">
              <a:latin typeface="Arial"/>
            </a:endParaRPr>
          </a:p>
          <a:p>
            <a:pPr>
              <a:lnSpc>
                <a:spcPct val="100000"/>
              </a:lnSpc>
            </a:pPr>
            <a:r>
              <a:rPr b="0" lang="es-MX" sz="1800" spc="-1" strike="noStrike">
                <a:solidFill>
                  <a:srgbClr val="000000"/>
                </a:solidFill>
                <a:latin typeface="Arial"/>
                <a:ea typeface="DejaVu Sans"/>
              </a:rPr>
              <a:t>Compilador: gcc</a:t>
            </a:r>
            <a:endParaRPr b="0" lang="es-MX" sz="1800" spc="-1" strike="noStrike">
              <a:latin typeface="Arial"/>
            </a:endParaRPr>
          </a:p>
          <a:p>
            <a:pPr>
              <a:lnSpc>
                <a:spcPct val="100000"/>
              </a:lnSpc>
            </a:pPr>
            <a:r>
              <a:rPr b="0" lang="es-MX" sz="1800" spc="-1" strike="noStrike">
                <a:solidFill>
                  <a:srgbClr val="000000"/>
                </a:solidFill>
                <a:latin typeface="Arial"/>
                <a:ea typeface="DejaVu Sans"/>
              </a:rPr>
              <a:t>Archivo objeto: hola.o</a:t>
            </a:r>
            <a:endParaRPr b="0" lang="es-MX" sz="1800" spc="-1" strike="noStrike">
              <a:latin typeface="Arial"/>
            </a:endParaRPr>
          </a:p>
          <a:p>
            <a:pPr>
              <a:lnSpc>
                <a:spcPct val="100000"/>
              </a:lnSpc>
            </a:pPr>
            <a:r>
              <a:rPr b="0" lang="es-MX" sz="1800" spc="-1" strike="noStrike">
                <a:solidFill>
                  <a:srgbClr val="000000"/>
                </a:solidFill>
                <a:latin typeface="Arial"/>
                <a:ea typeface="DejaVu Sans"/>
              </a:rPr>
              <a:t>Objetos externos: crt1.o, crti.o, crtn.o, libuClibc-1.0.39.so</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Enlazador: ld</a:t>
            </a:r>
            <a:endParaRPr b="0" lang="es-MX" sz="1800" spc="-1" strike="noStrike">
              <a:latin typeface="Arial"/>
            </a:endParaRPr>
          </a:p>
          <a:p>
            <a:pPr>
              <a:lnSpc>
                <a:spcPct val="100000"/>
              </a:lnSpc>
            </a:pPr>
            <a:r>
              <a:rPr b="0" lang="es-MX" sz="1800" spc="-1" strike="noStrike">
                <a:solidFill>
                  <a:srgbClr val="000000"/>
                </a:solidFill>
                <a:latin typeface="Arial"/>
                <a:ea typeface="DejaVu Sans"/>
              </a:rPr>
              <a:t>Programa ejecutable: holauclibc.xtn</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3902</TotalTime>
  <Application>LibreOffice/7.0.4.2$Linux_X86_64 LibreOffice_project/00$Build-2</Application>
  <AppVersion>15.0000</AppVersion>
  <Words>1307</Words>
  <Paragraphs>180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2021-03-01T02:16:41Z</dcterms:created>
  <dc:creator>Moshkodo Moshkodoi</dc:creator>
  <dc:description/>
  <dc:language>es-MX</dc:language>
  <cp:lastModifiedBy/>
  <dcterms:modified xsi:type="dcterms:W3CDTF">2022-02-22T10:43:56Z</dcterms:modified>
  <cp:revision>155</cp:revision>
  <dc:subject/>
  <dc:title>Práctica guiada 01 Introducción a la programación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71</vt:i4>
  </property>
</Properties>
</file>