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326" r:id="rId33"/>
    <p:sldId id="267" r:id="rId34"/>
    <p:sldId id="269" r:id="rId35"/>
    <p:sldId id="270" r:id="rId36"/>
    <p:sldId id="301" r:id="rId37"/>
    <p:sldId id="316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4" r:id="rId46"/>
    <p:sldId id="325" r:id="rId47"/>
    <p:sldId id="315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58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188164793/computer-science-chapter-3-flash-cards/" TargetMode="External"/><Relationship Id="rId2" Type="http://schemas.openxmlformats.org/officeDocument/2006/relationships/hyperlink" Target="https://newsandstory.com/story/s7mszmn/Expressions-and-its-uses-in-C-program-module-11-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Programa de ejemplo que muestra declaraciones de variables:</a:t>
            </a:r>
            <a:endParaRPr lang="es-MX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94314" y="676214"/>
            <a:ext cx="5620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#</a:t>
            </a:r>
            <a:r>
              <a:rPr lang="es-MX" sz="1700" dirty="0" err="1"/>
              <a:t>include</a:t>
            </a:r>
            <a:r>
              <a:rPr lang="es-MX" sz="1700" dirty="0"/>
              <a:t> &lt;</a:t>
            </a:r>
            <a:r>
              <a:rPr lang="es-MX" sz="1700" dirty="0" err="1"/>
              <a:t>stdio.h</a:t>
            </a:r>
            <a:r>
              <a:rPr lang="es-MX" sz="1700" dirty="0"/>
              <a:t>&gt;</a:t>
            </a:r>
          </a:p>
          <a:p>
            <a:r>
              <a:rPr lang="es-MX" sz="1700" dirty="0" err="1"/>
              <a:t>int</a:t>
            </a:r>
            <a:r>
              <a:rPr lang="es-MX" sz="1700" dirty="0"/>
              <a:t> sum; /* variable global, accesible desde cualquier parte */</a:t>
            </a:r>
          </a:p>
          <a:p>
            <a:r>
              <a:rPr lang="es-MX" sz="1700" dirty="0"/>
              <a:t>         /* del </a:t>
            </a:r>
            <a:r>
              <a:rPr lang="es-MX" sz="1700" dirty="0" err="1"/>
              <a:t>progama</a:t>
            </a:r>
            <a:r>
              <a:rPr lang="es-MX" sz="1700" dirty="0"/>
              <a:t>*/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suma(</a:t>
            </a:r>
            <a:r>
              <a:rPr lang="es-MX" sz="1700" dirty="0" err="1"/>
              <a:t>int</a:t>
            </a:r>
            <a:r>
              <a:rPr lang="es-MX" sz="1700" dirty="0"/>
              <a:t> x) /* Variable local declarada como parámetro, */</a:t>
            </a:r>
          </a:p>
          <a:p>
            <a:r>
              <a:rPr lang="es-MX" sz="1700" dirty="0"/>
              <a:t>                 /* accesible solo por la función suma*/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sum=</a:t>
            </a:r>
            <a:r>
              <a:rPr lang="es-MX" sz="1700" dirty="0" err="1"/>
              <a:t>sum+x</a:t>
            </a:r>
            <a:r>
              <a:rPr lang="es-MX" sz="1700" dirty="0"/>
              <a:t>;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intercambio(</a:t>
            </a:r>
            <a:r>
              <a:rPr lang="es-MX" sz="1700" dirty="0" err="1"/>
              <a:t>int</a:t>
            </a:r>
            <a:r>
              <a:rPr lang="es-MX" sz="1700" dirty="0"/>
              <a:t> *</a:t>
            </a:r>
            <a:r>
              <a:rPr lang="es-MX" sz="1700" dirty="0" err="1"/>
              <a:t>a,int</a:t>
            </a:r>
            <a:r>
              <a:rPr lang="es-MX" sz="1700" dirty="0"/>
              <a:t> *b)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if</a:t>
            </a:r>
            <a:r>
              <a:rPr lang="es-MX" sz="1700" dirty="0"/>
              <a:t> (*a&gt;*b)</a:t>
            </a:r>
          </a:p>
          <a:p>
            <a:r>
              <a:rPr lang="es-MX" sz="1700" dirty="0"/>
              <a:t>   {</a:t>
            </a:r>
          </a:p>
          <a:p>
            <a:r>
              <a:rPr lang="es-MX" sz="1700" dirty="0"/>
              <a:t>      </a:t>
            </a:r>
            <a:r>
              <a:rPr lang="es-MX" sz="1700" dirty="0" err="1"/>
              <a:t>int</a:t>
            </a:r>
            <a:r>
              <a:rPr lang="es-MX" sz="1700" dirty="0"/>
              <a:t> inter; /* Variable local, accesible dolo dentro del */</a:t>
            </a:r>
          </a:p>
          <a:p>
            <a:r>
              <a:rPr lang="es-MX" sz="1700" dirty="0"/>
              <a:t>                 /* bloque donde se declara*/</a:t>
            </a:r>
          </a:p>
          <a:p>
            <a:r>
              <a:rPr lang="es-MX" sz="1700" dirty="0"/>
              <a:t>      inter=*a;</a:t>
            </a:r>
          </a:p>
          <a:p>
            <a:r>
              <a:rPr lang="es-MX" sz="1700" dirty="0"/>
              <a:t>      *a=*b;</a:t>
            </a:r>
          </a:p>
          <a:p>
            <a:r>
              <a:rPr lang="es-MX" sz="1700" dirty="0"/>
              <a:t>      *b=inter;</a:t>
            </a:r>
          </a:p>
          <a:p>
            <a:r>
              <a:rPr lang="es-MX" sz="1700" dirty="0"/>
              <a:t>   }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3855" y="696731"/>
            <a:ext cx="104793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main</a:t>
            </a:r>
            <a:r>
              <a:rPr lang="es-MX" sz="2000" dirty="0"/>
              <a:t>(</a:t>
            </a:r>
            <a:r>
              <a:rPr lang="es-MX" sz="2000" dirty="0" err="1"/>
              <a:t>void</a:t>
            </a:r>
            <a:r>
              <a:rPr lang="es-MX" sz="2000" dirty="0"/>
              <a:t>) /*</a:t>
            </a:r>
            <a:r>
              <a:rPr lang="es-MX" sz="2000" dirty="0" smtClean="0"/>
              <a:t>Función </a:t>
            </a:r>
            <a:r>
              <a:rPr lang="es-MX" sz="2000" dirty="0"/>
              <a:t>principal del programa*/</a:t>
            </a:r>
          </a:p>
          <a:p>
            <a:r>
              <a:rPr lang="es-MX" sz="2000" dirty="0"/>
              <a:t>{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contador,a</a:t>
            </a:r>
            <a:r>
              <a:rPr lang="es-MX" sz="2000" dirty="0"/>
              <a:t>=9,b=0; /*Variables locales, accesibles solo */</a:t>
            </a:r>
          </a:p>
          <a:p>
            <a:r>
              <a:rPr lang="es-MX" sz="2000" dirty="0"/>
              <a:t>                         /* por </a:t>
            </a:r>
            <a:r>
              <a:rPr lang="es-MX" sz="2000" dirty="0" err="1"/>
              <a:t>main</a:t>
            </a:r>
            <a:r>
              <a:rPr lang="es-MX" sz="2000" dirty="0"/>
              <a:t>*/</a:t>
            </a:r>
          </a:p>
          <a:p>
            <a:r>
              <a:rPr lang="es-MX" sz="2000" dirty="0"/>
              <a:t>   sum=0;</a:t>
            </a:r>
          </a:p>
          <a:p>
            <a:r>
              <a:rPr lang="es-MX" sz="2000" dirty="0"/>
              <a:t>   intercambio(&amp;</a:t>
            </a:r>
            <a:r>
              <a:rPr lang="es-MX" sz="2000" dirty="0" err="1"/>
              <a:t>a,&amp;b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(contador=</a:t>
            </a:r>
            <a:r>
              <a:rPr lang="es-MX" sz="2000" dirty="0" err="1"/>
              <a:t>a;contador</a:t>
            </a:r>
            <a:r>
              <a:rPr lang="es-MX" sz="2000" dirty="0"/>
              <a:t>&lt;=</a:t>
            </a:r>
            <a:r>
              <a:rPr lang="es-MX" sz="2000" dirty="0" err="1"/>
              <a:t>b;contador</a:t>
            </a:r>
            <a:r>
              <a:rPr lang="es-MX" sz="2000" dirty="0"/>
              <a:t>++) suma(contador);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printf</a:t>
            </a:r>
            <a:r>
              <a:rPr lang="es-MX" sz="2000" dirty="0"/>
              <a:t>("%d\</a:t>
            </a:r>
            <a:r>
              <a:rPr lang="es-MX" sz="2000" dirty="0" err="1"/>
              <a:t>n",sum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(0);</a:t>
            </a:r>
          </a:p>
          <a:p>
            <a:r>
              <a:rPr lang="es-MX" sz="20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383"/>
            <a:ext cx="9018723" cy="10832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Para lograr el efecto del ejemplo 7 se usó: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3856304"/>
            <a:ext cx="9256846" cy="2775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763796"/>
            <a:ext cx="8842282" cy="30925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72" y="4601075"/>
            <a:ext cx="5615552" cy="2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1.3 Creación de código fuente, objeto y ejecutable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325563"/>
            <a:ext cx="8438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1.3.1 Ejecución de un programa</a:t>
            </a:r>
          </a:p>
          <a:p>
            <a:r>
              <a:rPr lang="es-MX" sz="2800" dirty="0" smtClean="0"/>
              <a:t>Después de crear el código fuente con un editor de texto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2279670"/>
            <a:ext cx="5541718" cy="44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061" y="1143000"/>
            <a:ext cx="108228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archivo objeto correspondiente se crea, en el caso del compilador  </a:t>
            </a:r>
          </a:p>
          <a:p>
            <a:r>
              <a:rPr lang="es-MX" sz="2800" dirty="0" smtClean="0"/>
              <a:t>mingw32-gcc.exe, con el comando:</a:t>
            </a:r>
          </a:p>
          <a:p>
            <a:r>
              <a:rPr lang="es-MX" dirty="0"/>
              <a:t>mingw32-gcc.exe -Wall -O2  -c C:\Users\LMC\2021\ProjectDebugme\debugme.c -o </a:t>
            </a:r>
            <a:r>
              <a:rPr lang="es-MX" dirty="0" err="1" smtClean="0"/>
              <a:t>obj</a:t>
            </a:r>
            <a:r>
              <a:rPr lang="es-MX" dirty="0" smtClean="0"/>
              <a:t>\</a:t>
            </a:r>
            <a:r>
              <a:rPr lang="es-MX" dirty="0" smtClean="0"/>
              <a:t>09_Debugme</a:t>
            </a:r>
            <a:r>
              <a:rPr lang="es-MX" dirty="0" smtClean="0"/>
              <a:t>\</a:t>
            </a:r>
            <a:r>
              <a:rPr lang="es-MX" dirty="0" err="1" smtClean="0"/>
              <a:t>debugme.o</a:t>
            </a:r>
            <a:endParaRPr lang="es-MX" dirty="0" smtClean="0"/>
          </a:p>
          <a:p>
            <a:r>
              <a:rPr lang="es-MX" sz="2800" dirty="0"/>
              <a:t>q</a:t>
            </a:r>
            <a:r>
              <a:rPr lang="es-MX" sz="2800" dirty="0" smtClean="0"/>
              <a:t>ue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ejecuta por nosotros.</a:t>
            </a:r>
          </a:p>
          <a:p>
            <a:endParaRPr lang="es-MX" sz="2800" dirty="0"/>
          </a:p>
          <a:p>
            <a:r>
              <a:rPr lang="es-MX" sz="2800" dirty="0" smtClean="0"/>
              <a:t>Después del comando anterior, el entorno de desarrollo crea un archivo </a:t>
            </a:r>
          </a:p>
          <a:p>
            <a:r>
              <a:rPr lang="es-MX" sz="2800" dirty="0" smtClean="0"/>
              <a:t>ejecutable, ejecutando por nosotros el siguiente comando:</a:t>
            </a:r>
          </a:p>
          <a:p>
            <a:r>
              <a:rPr lang="es-MX" dirty="0"/>
              <a:t>mingw32-g++.exe  -o </a:t>
            </a:r>
            <a:r>
              <a:rPr lang="es-MX" dirty="0" err="1"/>
              <a:t>bin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\ProjectDebugme.exe </a:t>
            </a:r>
            <a:r>
              <a:rPr lang="es-MX" dirty="0" err="1" smtClean="0"/>
              <a:t>obj</a:t>
            </a:r>
            <a:r>
              <a:rPr lang="es-MX" smtClean="0"/>
              <a:t>\09_Debugme</a:t>
            </a:r>
            <a:r>
              <a:rPr lang="es-MX" smtClean="0"/>
              <a:t>\</a:t>
            </a:r>
            <a:r>
              <a:rPr lang="es-MX" dirty="0" err="1" smtClean="0"/>
              <a:t>debugme.o</a:t>
            </a:r>
            <a:r>
              <a:rPr lang="es-MX" dirty="0" smtClean="0"/>
              <a:t>  </a:t>
            </a:r>
            <a:r>
              <a:rPr lang="es-MX" dirty="0"/>
              <a:t>-</a:t>
            </a:r>
            <a:r>
              <a:rPr lang="es-MX" dirty="0" smtClean="0"/>
              <a:t>s</a:t>
            </a:r>
          </a:p>
          <a:p>
            <a:endParaRPr lang="es-MX" sz="2800" dirty="0" smtClean="0"/>
          </a:p>
          <a:p>
            <a:r>
              <a:rPr lang="es-MX" sz="2800" dirty="0" smtClean="0"/>
              <a:t>En el entorno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, la ejecución se realiza dando clic en el botón 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 </a:t>
            </a:r>
            <a:r>
              <a:rPr lang="es-MX" sz="2800" dirty="0" err="1" smtClean="0"/>
              <a:t>play</a:t>
            </a:r>
            <a:r>
              <a:rPr lang="es-MX" sz="2800" dirty="0" smtClean="0"/>
              <a:t> (icono de triángulo verde) que se muestra a continuación.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5838092"/>
            <a:ext cx="3701069" cy="6330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061" y="449003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código objeto y ejecutable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13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Programa en ejecución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20616" y="1063953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Durante su ejecución, el programa usa las siguiente bibliotecas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587173"/>
            <a:ext cx="5514975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616" y="3415973"/>
            <a:ext cx="10948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Para obtener esta información se seleccionó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, se colocó </a:t>
            </a:r>
          </a:p>
          <a:p>
            <a:r>
              <a:rPr lang="es-MX" sz="2800" dirty="0" smtClean="0"/>
              <a:t>un punto de ruptura en la línea donde está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 del archivo </a:t>
            </a:r>
          </a:p>
          <a:p>
            <a:r>
              <a:rPr lang="es-MX" sz="2800" dirty="0" smtClean="0"/>
              <a:t>de código fuente. Se dio clic en el botón </a:t>
            </a:r>
            <a:r>
              <a:rPr lang="es-MX" sz="2800" dirty="0" err="1" smtClean="0"/>
              <a:t>play</a:t>
            </a:r>
            <a:r>
              <a:rPr lang="es-MX" sz="2800" dirty="0" smtClean="0"/>
              <a:t> de color rojo. Cuando la </a:t>
            </a:r>
          </a:p>
          <a:p>
            <a:r>
              <a:rPr lang="es-MX" sz="2800" dirty="0" smtClean="0"/>
              <a:t>ejecución del programa se detuvo al ingresar a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, se dio clic </a:t>
            </a:r>
          </a:p>
          <a:p>
            <a:r>
              <a:rPr lang="es-MX" sz="2800" dirty="0" smtClean="0"/>
              <a:t>en el botón </a:t>
            </a:r>
            <a:r>
              <a:rPr lang="es-MX" sz="2800" dirty="0" err="1" smtClean="0"/>
              <a:t>Various</a:t>
            </a:r>
            <a:r>
              <a:rPr lang="es-MX" sz="2800" dirty="0" smtClean="0"/>
              <a:t> </a:t>
            </a:r>
            <a:r>
              <a:rPr lang="es-MX" sz="2800" dirty="0" err="1" smtClean="0"/>
              <a:t>info</a:t>
            </a:r>
            <a:r>
              <a:rPr lang="es-MX" sz="2800" dirty="0" smtClean="0"/>
              <a:t> (el que tiene la letra i), y se seleccionó la opción </a:t>
            </a:r>
          </a:p>
          <a:p>
            <a:r>
              <a:rPr lang="es-MX" sz="2800" dirty="0" err="1" smtClean="0"/>
              <a:t>Loaded</a:t>
            </a:r>
            <a:r>
              <a:rPr lang="es-MX" sz="2800" dirty="0" smtClean="0"/>
              <a:t> </a:t>
            </a:r>
            <a:r>
              <a:rPr lang="es-MX" sz="2800" dirty="0" err="1" smtClean="0"/>
              <a:t>libraries</a:t>
            </a:r>
            <a:r>
              <a:rPr lang="es-MX" sz="28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6093629"/>
            <a:ext cx="5113099" cy="5928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79" y="2297274"/>
            <a:ext cx="2212848" cy="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23" y="-351693"/>
            <a:ext cx="10515600" cy="1325563"/>
          </a:xfrm>
        </p:spPr>
        <p:txBody>
          <a:bodyPr/>
          <a:lstStyle/>
          <a:p>
            <a:r>
              <a:rPr lang="es-MX" dirty="0" smtClean="0"/>
              <a:t>1.3.2 Depuración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2323" y="516671"/>
            <a:ext cx="11055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Véase el documento anexo a esta presentación depuracion.docx para </a:t>
            </a:r>
          </a:p>
          <a:p>
            <a:r>
              <a:rPr lang="es-MX" sz="2800" dirty="0" smtClean="0"/>
              <a:t>una descripción del uso de los comandos básicos del programa GDB para </a:t>
            </a:r>
          </a:p>
          <a:p>
            <a:r>
              <a:rPr lang="es-MX" sz="2800" dirty="0" smtClean="0"/>
              <a:t>hacer depuración desde la línea de comandos de un sistema operativo </a:t>
            </a:r>
          </a:p>
          <a:p>
            <a:r>
              <a:rPr lang="es-MX" sz="2800" dirty="0" smtClean="0"/>
              <a:t>GNU-Linux. Por otra parte, en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se muestra a continuación</a:t>
            </a:r>
          </a:p>
          <a:p>
            <a:r>
              <a:rPr lang="es-MX" sz="2800" dirty="0" smtClean="0"/>
              <a:t>una sesión de depuración para el programa: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3" y="2763440"/>
            <a:ext cx="5094410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8" y="-303090"/>
            <a:ext cx="10515600" cy="1325563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Debug</a:t>
            </a:r>
            <a:r>
              <a:rPr lang="es-MX" dirty="0" smtClean="0"/>
              <a:t> y punto de ruptura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68493" y="545419"/>
            <a:ext cx="1000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Se selecciona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 y se coloca un punto de ruptura en la </a:t>
            </a:r>
          </a:p>
          <a:p>
            <a:r>
              <a:rPr lang="es-MX" sz="2800" dirty="0" smtClean="0"/>
              <a:t>línea de código </a:t>
            </a:r>
            <a:r>
              <a:rPr lang="es-MX" sz="2800" dirty="0" err="1" smtClean="0"/>
              <a:t>ary</a:t>
            </a:r>
            <a:r>
              <a:rPr lang="es-MX" sz="2800" dirty="0" smtClean="0"/>
              <a:t>[i] = i, como se muestra en la siguiente figura: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02" y="4632666"/>
            <a:ext cx="1752600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" y="1499526"/>
            <a:ext cx="6436702" cy="4815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7575" y="1524123"/>
            <a:ext cx="4210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Dado que el arreglo que se </a:t>
            </a:r>
          </a:p>
          <a:p>
            <a:r>
              <a:rPr lang="es-MX" sz="2800" dirty="0" smtClean="0"/>
              <a:t>pasa como argumento al  </a:t>
            </a:r>
          </a:p>
          <a:p>
            <a:r>
              <a:rPr lang="es-MX" sz="2800" dirty="0" smtClean="0"/>
              <a:t>llamar a la función </a:t>
            </a:r>
          </a:p>
          <a:p>
            <a:r>
              <a:rPr lang="es-MX" sz="2800" dirty="0" err="1" smtClean="0"/>
              <a:t>index_to_the_moon</a:t>
            </a:r>
            <a:r>
              <a:rPr lang="es-MX" sz="2800" dirty="0" smtClean="0"/>
              <a:t> es de </a:t>
            </a:r>
          </a:p>
          <a:p>
            <a:r>
              <a:rPr lang="es-MX" sz="2800" dirty="0" smtClean="0"/>
              <a:t>tamaño 100, se usó un </a:t>
            </a:r>
          </a:p>
          <a:p>
            <a:r>
              <a:rPr lang="es-MX" sz="2800" dirty="0" err="1" smtClean="0"/>
              <a:t>breakpoint</a:t>
            </a:r>
            <a:r>
              <a:rPr lang="es-MX" sz="2800" dirty="0" smtClean="0"/>
              <a:t> condicional con </a:t>
            </a:r>
          </a:p>
          <a:p>
            <a:r>
              <a:rPr lang="es-MX" sz="2800" dirty="0" smtClean="0"/>
              <a:t>expresión i  &gt;  99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35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285506"/>
            <a:ext cx="10515600" cy="1325563"/>
          </a:xfrm>
        </p:spPr>
        <p:txBody>
          <a:bodyPr/>
          <a:lstStyle/>
          <a:p>
            <a:r>
              <a:rPr lang="es-MX" dirty="0" smtClean="0"/>
              <a:t>Se ejecuta el programa usando GDB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862" y="516837"/>
            <a:ext cx="1099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programa se ejecuta en el depurador dando clic en el botón de </a:t>
            </a:r>
            <a:r>
              <a:rPr lang="es-MX" sz="2800" dirty="0" err="1" smtClean="0"/>
              <a:t>play</a:t>
            </a:r>
            <a:r>
              <a:rPr lang="es-MX" sz="2800" dirty="0" smtClean="0"/>
              <a:t> rojo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6" y="1040058"/>
            <a:ext cx="5470812" cy="665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862" y="1842400"/>
            <a:ext cx="124713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arreglo </a:t>
            </a:r>
            <a:r>
              <a:rPr lang="es-MX" sz="2800" dirty="0" err="1" smtClean="0"/>
              <a:t>intary</a:t>
            </a:r>
            <a:r>
              <a:rPr lang="es-MX" sz="2800" dirty="0" smtClean="0"/>
              <a:t> es de tamaño 100, y en la función </a:t>
            </a:r>
            <a:r>
              <a:rPr lang="es-MX" sz="2800" dirty="0" err="1" smtClean="0"/>
              <a:t>index_to_moon</a:t>
            </a:r>
            <a:r>
              <a:rPr lang="es-MX" sz="2800" dirty="0" smtClean="0"/>
              <a:t> se </a:t>
            </a:r>
          </a:p>
          <a:p>
            <a:r>
              <a:rPr lang="es-MX" sz="2800" dirty="0" smtClean="0"/>
              <a:t>colocó un </a:t>
            </a:r>
            <a:r>
              <a:rPr lang="es-MX" sz="2800" dirty="0" err="1" smtClean="0"/>
              <a:t>breakpoint</a:t>
            </a:r>
            <a:r>
              <a:rPr lang="es-MX" sz="2800" dirty="0" smtClean="0"/>
              <a:t> condicional con expresión i &gt; 99, si el programa se </a:t>
            </a:r>
            <a:r>
              <a:rPr lang="es-MX" sz="2800" dirty="0" err="1" smtClean="0"/>
              <a:t>detie</a:t>
            </a:r>
            <a:r>
              <a:rPr lang="es-MX" sz="2800" dirty="0" smtClean="0"/>
              <a:t>-</a:t>
            </a:r>
          </a:p>
          <a:p>
            <a:r>
              <a:rPr lang="es-MX" sz="2800" dirty="0" err="1" smtClean="0"/>
              <a:t>ne</a:t>
            </a:r>
            <a:r>
              <a:rPr lang="es-MX" sz="2800" dirty="0" smtClean="0"/>
              <a:t> en ese punto de ruptura, significa que en la función se está tratando de </a:t>
            </a:r>
          </a:p>
          <a:p>
            <a:r>
              <a:rPr lang="es-MX" sz="2800" dirty="0" smtClean="0"/>
              <a:t>acceder a una localidad de </a:t>
            </a:r>
            <a:r>
              <a:rPr lang="es-MX" sz="2800" dirty="0" err="1" smtClean="0"/>
              <a:t>memoría</a:t>
            </a:r>
            <a:r>
              <a:rPr lang="es-MX" sz="2800" dirty="0" smtClean="0"/>
              <a:t> que ya no pertenece al arreglo que se </a:t>
            </a:r>
          </a:p>
          <a:p>
            <a:r>
              <a:rPr lang="es-MX" sz="2800" dirty="0" smtClean="0"/>
              <a:t>pasó como argumento. </a:t>
            </a:r>
            <a:r>
              <a:rPr lang="es-MX" sz="2800" dirty="0"/>
              <a:t>Después de eso, se detiene la ejecución del programa </a:t>
            </a:r>
            <a:endParaRPr lang="es-MX" sz="2800" dirty="0" smtClean="0"/>
          </a:p>
          <a:p>
            <a:r>
              <a:rPr lang="es-MX" sz="2800" dirty="0" smtClean="0"/>
              <a:t>(</a:t>
            </a:r>
            <a:r>
              <a:rPr lang="es-MX" sz="2800" dirty="0"/>
              <a:t>clic en el botón que tiene la equis blanca con fondo rojo</a:t>
            </a:r>
            <a:r>
              <a:rPr lang="es-MX" sz="2800" dirty="0" smtClean="0"/>
              <a:t>).                                             . 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62" y="4522645"/>
            <a:ext cx="5520115" cy="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9" y="229699"/>
            <a:ext cx="8499528" cy="62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3723" y="492369"/>
            <a:ext cx="10940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Entonces el problema es uno de los dos </a:t>
            </a:r>
            <a:r>
              <a:rPr lang="es-MX" sz="2800" dirty="0" smtClean="0"/>
              <a:t>siguientes: el </a:t>
            </a:r>
            <a:r>
              <a:rPr lang="es-MX" sz="2800" dirty="0"/>
              <a:t>arreglo debió ser </a:t>
            </a:r>
            <a:endParaRPr lang="es-MX" sz="2800" dirty="0" smtClean="0"/>
          </a:p>
          <a:p>
            <a:r>
              <a:rPr lang="es-MX" sz="2800" dirty="0" smtClean="0"/>
              <a:t>de </a:t>
            </a:r>
            <a:r>
              <a:rPr lang="es-MX" sz="2800" dirty="0"/>
              <a:t>un tamaño más grande, o en la función </a:t>
            </a:r>
            <a:r>
              <a:rPr lang="es-MX" sz="2800" dirty="0" smtClean="0"/>
              <a:t>no </a:t>
            </a:r>
            <a:r>
              <a:rPr lang="es-MX" sz="2800" dirty="0"/>
              <a:t>se debe </a:t>
            </a:r>
            <a:r>
              <a:rPr lang="es-MX" sz="2800" dirty="0" smtClean="0"/>
              <a:t>acceder </a:t>
            </a:r>
            <a:r>
              <a:rPr lang="es-MX" sz="2800" dirty="0"/>
              <a:t>a ese </a:t>
            </a:r>
            <a:endParaRPr lang="es-MX" sz="2800" dirty="0" smtClean="0"/>
          </a:p>
          <a:p>
            <a:r>
              <a:rPr lang="es-MX" sz="2800" dirty="0" smtClean="0"/>
              <a:t>índice </a:t>
            </a:r>
            <a:r>
              <a:rPr lang="es-MX" sz="2800" dirty="0"/>
              <a:t>tan elevado. En el segundo caso, la solución consiste en </a:t>
            </a:r>
            <a:r>
              <a:rPr lang="es-MX" sz="2800" dirty="0" smtClean="0"/>
              <a:t>asegurarse </a:t>
            </a:r>
          </a:p>
          <a:p>
            <a:r>
              <a:rPr lang="es-MX" sz="2800" dirty="0" smtClean="0"/>
              <a:t>de </a:t>
            </a:r>
            <a:r>
              <a:rPr lang="es-MX" sz="2800" dirty="0"/>
              <a:t>que no se </a:t>
            </a:r>
            <a:r>
              <a:rPr lang="es-MX" sz="2800" dirty="0" smtClean="0"/>
              <a:t>escriba </a:t>
            </a:r>
            <a:r>
              <a:rPr lang="es-MX" sz="2800" dirty="0"/>
              <a:t>en el arreglo con un índice mayor que el </a:t>
            </a:r>
            <a:r>
              <a:rPr lang="es-MX" sz="2800" dirty="0" smtClean="0"/>
              <a:t>tamaño </a:t>
            </a:r>
            <a:r>
              <a:rPr lang="es-MX" sz="2800" dirty="0"/>
              <a:t>del </a:t>
            </a:r>
            <a:endParaRPr lang="es-MX" sz="2800" dirty="0" smtClean="0"/>
          </a:p>
          <a:p>
            <a:r>
              <a:rPr lang="es-MX" sz="2800" dirty="0" smtClean="0"/>
              <a:t>arreglo </a:t>
            </a:r>
            <a:r>
              <a:rPr lang="es-MX" sz="2800" dirty="0"/>
              <a:t>menos 1. Es decir, cambiando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739138"/>
            <a:ext cx="5869296" cy="4788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25" y="3741206"/>
            <a:ext cx="5503621" cy="4648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23" y="3217985"/>
            <a:ext cx="75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3723" y="4536831"/>
            <a:ext cx="10845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Después de hacer este cambio se reconstruye el programa, se ejecuta </a:t>
            </a:r>
          </a:p>
          <a:p>
            <a:r>
              <a:rPr lang="es-MX" sz="2800" dirty="0" smtClean="0"/>
              <a:t>nuevamente para comprobar que esta vez el programa no se detiene en </a:t>
            </a:r>
          </a:p>
          <a:p>
            <a:r>
              <a:rPr lang="es-MX" sz="2800" dirty="0" smtClean="0"/>
              <a:t>el punto de ruptura en el que se detuvo antes. En la siguiente diapositiva </a:t>
            </a:r>
          </a:p>
          <a:p>
            <a:r>
              <a:rPr lang="es-MX" sz="2800" dirty="0" smtClean="0"/>
              <a:t>se muestra una ejecución en el </a:t>
            </a:r>
            <a:r>
              <a:rPr lang="es-MX" sz="2800" dirty="0" err="1" smtClean="0"/>
              <a:t>debugger</a:t>
            </a:r>
            <a:r>
              <a:rPr lang="es-MX" sz="2800" dirty="0" smtClean="0"/>
              <a:t> después cambio indicado.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08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96727"/>
            <a:ext cx="8538619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8215" y="720969"/>
            <a:ext cx="10462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programa se detiene hasta el segundo punto de ruptura, esto </a:t>
            </a:r>
          </a:p>
          <a:p>
            <a:r>
              <a:rPr lang="es-MX" sz="2800" dirty="0" smtClean="0"/>
              <a:t>significa que el error que tenía el programa ha sido corregido.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28800"/>
            <a:ext cx="10376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Los operadores son caracteres que se utilizan en el lenguaje C para </a:t>
            </a:r>
          </a:p>
          <a:p>
            <a:r>
              <a:rPr lang="es-MX" sz="2800" dirty="0" smtClean="0"/>
              <a:t>indicar que se deben realizar distintos tipos de operaciones con el </a:t>
            </a:r>
          </a:p>
          <a:p>
            <a:r>
              <a:rPr lang="es-MX" sz="2800" dirty="0" smtClean="0"/>
              <a:t>operando o los </a:t>
            </a:r>
            <a:r>
              <a:rPr lang="es-MX" sz="2800" dirty="0" err="1" smtClean="0"/>
              <a:t>operandos</a:t>
            </a:r>
            <a:r>
              <a:rPr lang="es-MX" sz="2800" dirty="0" smtClean="0"/>
              <a:t> que se requieren para realizar la operación </a:t>
            </a:r>
          </a:p>
          <a:p>
            <a:r>
              <a:rPr lang="es-MX" sz="2800" dirty="0" smtClean="0"/>
              <a:t>indicada por el </a:t>
            </a:r>
            <a:r>
              <a:rPr lang="es-MX" sz="2800" dirty="0" err="1" smtClean="0"/>
              <a:t>caracter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0" y="-162414"/>
            <a:ext cx="10515600" cy="1325563"/>
          </a:xfrm>
        </p:spPr>
        <p:txBody>
          <a:bodyPr/>
          <a:lstStyle/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03030" y="793872"/>
            <a:ext cx="11241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expresiones (</a:t>
            </a:r>
            <a:r>
              <a:rPr lang="es-MX" sz="2800" dirty="0" err="1" smtClean="0"/>
              <a:t>Joyanes</a:t>
            </a:r>
            <a:r>
              <a:rPr lang="es-MX" sz="2800" dirty="0" smtClean="0"/>
              <a:t> Aguilar Luis) son combinaciones de constantes, </a:t>
            </a:r>
          </a:p>
          <a:p>
            <a:r>
              <a:rPr lang="es-MX" sz="2800" dirty="0" smtClean="0"/>
              <a:t>variables, símbolos de operación, paréntesis y nombres de funciones </a:t>
            </a:r>
          </a:p>
          <a:p>
            <a:r>
              <a:rPr lang="es-MX" sz="2800" dirty="0" smtClean="0"/>
              <a:t>especiales.</a:t>
            </a:r>
          </a:p>
          <a:p>
            <a:r>
              <a:rPr lang="es-MX" sz="2800" dirty="0" smtClean="0"/>
              <a:t>En la bibliografía del curso no aparecen los términos ‘expresiones simples’ </a:t>
            </a:r>
          </a:p>
          <a:p>
            <a:r>
              <a:rPr lang="es-MX" sz="2800" dirty="0" smtClean="0"/>
              <a:t>y ‘expresiones complejas’. Tales términos solo me ha sido posible encontrar-</a:t>
            </a:r>
          </a:p>
          <a:p>
            <a:r>
              <a:rPr lang="es-MX" sz="2800" dirty="0" smtClean="0"/>
              <a:t>los en dos páginas web:</a:t>
            </a:r>
          </a:p>
          <a:p>
            <a:r>
              <a:rPr lang="es-MX" sz="2000" dirty="0">
                <a:hlinkClick r:id="rId2"/>
              </a:rPr>
              <a:t>https://newsandstory.com/story/s7mszmn/Expressions-and-its-uses-in-C-program-module-11-</a:t>
            </a:r>
            <a:r>
              <a:rPr lang="es-MX" sz="2000" dirty="0" smtClean="0">
                <a:hlinkClick r:id="rId2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sequence</a:t>
            </a:r>
            <a:r>
              <a:rPr lang="es-MX" sz="2000" dirty="0" smtClean="0"/>
              <a:t> of </a:t>
            </a:r>
            <a:r>
              <a:rPr lang="es-MX" sz="2000" dirty="0" err="1" smtClean="0"/>
              <a:t>operators</a:t>
            </a:r>
            <a:r>
              <a:rPr lang="es-MX" sz="2000" dirty="0" smtClean="0"/>
              <a:t> and </a:t>
            </a:r>
            <a:r>
              <a:rPr lang="es-MX" sz="2000" dirty="0" err="1" smtClean="0"/>
              <a:t>operands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reduces to a single </a:t>
            </a:r>
            <a:r>
              <a:rPr lang="es-MX" sz="2000" dirty="0" err="1" smtClean="0"/>
              <a:t>value</a:t>
            </a:r>
            <a:r>
              <a:rPr lang="es-MX" sz="2000" dirty="0" smtClean="0"/>
              <a:t>. </a:t>
            </a:r>
            <a:r>
              <a:rPr lang="es-MX" sz="2000" dirty="0" err="1" smtClean="0"/>
              <a:t>Expressions</a:t>
            </a:r>
            <a:r>
              <a:rPr lang="es-MX" sz="2000" dirty="0" smtClean="0"/>
              <a:t> can be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. A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syntactical</a:t>
            </a:r>
            <a:r>
              <a:rPr lang="es-MX" sz="2000" dirty="0" smtClean="0"/>
              <a:t> </a:t>
            </a:r>
            <a:r>
              <a:rPr lang="es-MX" sz="2000" dirty="0" err="1" smtClean="0"/>
              <a:t>token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requires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action</a:t>
            </a:r>
            <a:r>
              <a:rPr lang="es-MX" sz="2000" dirty="0" smtClean="0"/>
              <a:t> be </a:t>
            </a:r>
            <a:r>
              <a:rPr lang="es-MX" sz="2000" dirty="0" err="1" smtClean="0"/>
              <a:t>taken</a:t>
            </a:r>
            <a:r>
              <a:rPr lang="es-MX" sz="2000" dirty="0" smtClean="0"/>
              <a:t>. 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</a:p>
          <a:p>
            <a:r>
              <a:rPr lang="es-MX" sz="2000" dirty="0" err="1" smtClean="0"/>
              <a:t>object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/>
              <a:t> 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opertion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performed</a:t>
            </a:r>
            <a:r>
              <a:rPr lang="es-MX" sz="2000" dirty="0" smtClean="0"/>
              <a:t>. A 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Eg</a:t>
            </a:r>
            <a:r>
              <a:rPr lang="es-MX" sz="2000" dirty="0" smtClean="0"/>
              <a:t>. 2+3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whose</a:t>
            </a:r>
            <a:r>
              <a:rPr lang="es-MX" sz="2000" dirty="0" smtClean="0"/>
              <a:t> </a:t>
            </a:r>
            <a:r>
              <a:rPr lang="es-MX" sz="2000" dirty="0" err="1" smtClean="0"/>
              <a:t>value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5.”</a:t>
            </a:r>
          </a:p>
          <a:p>
            <a:r>
              <a:rPr lang="es-MX" sz="2000" dirty="0">
                <a:hlinkClick r:id="rId3"/>
              </a:rPr>
              <a:t>https://quizlet.com/188164793/computer-science-chapter-3-flash-cards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“Simple </a:t>
            </a:r>
            <a:r>
              <a:rPr lang="es-MX" sz="2000" dirty="0" err="1"/>
              <a:t>E</a:t>
            </a:r>
            <a:r>
              <a:rPr lang="es-MX" sz="2000" dirty="0" err="1" smtClean="0"/>
              <a:t>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more tan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”</a:t>
            </a:r>
            <a:endParaRPr lang="es-MX" sz="20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Joyanes</a:t>
            </a:r>
            <a:r>
              <a:rPr lang="es-MX" dirty="0" smtClean="0"/>
              <a:t> Aguilar Luis, Fundamentos de Programación, Algoritmos, Estructura de datos y Objetos, Ed. Mc Graw Hill</a:t>
            </a:r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1307</Words>
  <Application>Microsoft Office PowerPoint</Application>
  <PresentationFormat>Panorámica</PresentationFormat>
  <Paragraphs>180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variables: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Para lograr el efecto del ejemplo 7 se usó: </vt:lpstr>
      <vt:lpstr>Ejemplo 8</vt:lpstr>
      <vt:lpstr>Constantes simbólicas</vt:lpstr>
      <vt:lpstr>Ejemplo 9</vt:lpstr>
      <vt:lpstr>Ejercicios</vt:lpstr>
      <vt:lpstr>1.3 Creación de código fuente, objeto y ejecutable</vt:lpstr>
      <vt:lpstr>Presentación de PowerPoint</vt:lpstr>
      <vt:lpstr>Programa en ejecución</vt:lpstr>
      <vt:lpstr>1.3.2 Depuración</vt:lpstr>
      <vt:lpstr>Target Debug y punto de ruptura</vt:lpstr>
      <vt:lpstr>Se ejecuta el programa usando GDB </vt:lpstr>
      <vt:lpstr>Presentación de PowerPoint</vt:lpstr>
      <vt:lpstr>Presentación de PowerPoint</vt:lpstr>
      <vt:lpstr>Presentación de PowerPoint</vt:lpstr>
      <vt:lpstr>Presentación de PowerPoint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1.5 Expresiones simples y complejas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115</cp:revision>
  <dcterms:created xsi:type="dcterms:W3CDTF">2021-03-01T02:16:41Z</dcterms:created>
  <dcterms:modified xsi:type="dcterms:W3CDTF">2021-10-15T18:35:19Z</dcterms:modified>
</cp:coreProperties>
</file>