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29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28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91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FB7FAA-746B-4A2D-B82E-523141EFD624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10/02/22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8F23D5-DE67-4D69-9E05-96EF01C13968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2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2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9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hyperlink" Target="https://newsandstory.com/story/s7mszmn/Expressions-and-its-uses-in-C-program-module-11-/" TargetMode="External"/><Relationship Id="rId2" Type="http://schemas.openxmlformats.org/officeDocument/2006/relationships/hyperlink" Target="https://newsandstory.com/story/s7mszmn/Expressions-and-its-uses-in-C-program-module-11-/" TargetMode="External"/><Relationship Id="rId3" Type="http://schemas.openxmlformats.org/officeDocument/2006/relationships/hyperlink" Target="https://quizlet.com/188164793/computer-science-chapter-3-flash-cards/" TargetMode="External"/><Relationship Id="rId4" Type="http://schemas.openxmlformats.org/officeDocument/2006/relationships/hyperlink" Target="https://quizlet.com/188164793/computer-science-chapter-3-flash-cards/" TargetMode="External"/><Relationship Id="rId5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hyperlink" Target="https://informatica.uv.es/estguia/ATD/apuntes/laboratorio/Lenguaje-C.pdf" TargetMode="External"/><Relationship Id="rId2" Type="http://schemas.openxmlformats.org/officeDocument/2006/relationships/hyperlink" Target="https://informatica.uv.es/estguia/ATD/apuntes/laboratorio/Lenguaje-C.pdf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Unidad 01 Introducción a la programación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COMPETENCIA ESPECÍFICA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Establecer los conceptos básicos para construcción de un programa en lenguaje C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 Uso de variables y constantes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1.2.1 Nombres de variables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1" name="Imagen 4" descr=""/>
          <p:cNvPicPr/>
          <p:nvPr/>
        </p:nvPicPr>
        <p:blipFill>
          <a:blip r:embed="rId1"/>
          <a:stretch/>
        </p:blipFill>
        <p:spPr>
          <a:xfrm>
            <a:off x="618120" y="2234520"/>
            <a:ext cx="10955160" cy="27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2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3" name="Imagen 3" descr=""/>
          <p:cNvPicPr/>
          <p:nvPr/>
        </p:nvPicPr>
        <p:blipFill>
          <a:blip r:embed="rId1"/>
          <a:stretch/>
        </p:blipFill>
        <p:spPr>
          <a:xfrm>
            <a:off x="3337560" y="178560"/>
            <a:ext cx="8597520" cy="65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datos, modificadores de tipo y modificadores de acceso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5" name="Imagen 3" descr=""/>
          <p:cNvPicPr/>
          <p:nvPr/>
        </p:nvPicPr>
        <p:blipFill>
          <a:blip r:embed="rId1"/>
          <a:stretch/>
        </p:blipFill>
        <p:spPr>
          <a:xfrm>
            <a:off x="745200" y="1690560"/>
            <a:ext cx="10700640" cy="47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7" name="Imagen 3" descr=""/>
          <p:cNvPicPr/>
          <p:nvPr/>
        </p:nvPicPr>
        <p:blipFill>
          <a:blip r:embed="rId1"/>
          <a:srcRect l="0" t="0" r="13381" b="0"/>
          <a:stretch/>
        </p:blipFill>
        <p:spPr>
          <a:xfrm>
            <a:off x="838080" y="970200"/>
            <a:ext cx="10396800" cy="19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tipo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9" name="Imagen 3" descr=""/>
          <p:cNvPicPr/>
          <p:nvPr/>
        </p:nvPicPr>
        <p:blipFill>
          <a:blip r:embed="rId1"/>
          <a:srcRect l="0" t="0" r="0" b="38775"/>
          <a:stretch/>
        </p:blipFill>
        <p:spPr>
          <a:xfrm>
            <a:off x="892080" y="998640"/>
            <a:ext cx="10406880" cy="3396600"/>
          </a:xfrm>
          <a:prstGeom prst="rect">
            <a:avLst/>
          </a:prstGeom>
          <a:ln w="0">
            <a:noFill/>
          </a:ln>
        </p:spPr>
      </p:pic>
      <p:pic>
        <p:nvPicPr>
          <p:cNvPr id="240" name="Imagen 4" descr=""/>
          <p:cNvPicPr/>
          <p:nvPr/>
        </p:nvPicPr>
        <p:blipFill>
          <a:blip r:embed="rId2"/>
          <a:srcRect l="-337" t="73066" r="337" b="-308"/>
          <a:stretch/>
        </p:blipFill>
        <p:spPr>
          <a:xfrm>
            <a:off x="1040040" y="4638600"/>
            <a:ext cx="1040688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tipo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42" name="Imagen 3" descr=""/>
          <p:cNvPicPr/>
          <p:nvPr/>
        </p:nvPicPr>
        <p:blipFill>
          <a:blip r:embed="rId1"/>
          <a:stretch/>
        </p:blipFill>
        <p:spPr>
          <a:xfrm>
            <a:off x="434160" y="1085040"/>
            <a:ext cx="11323080" cy="1112400"/>
          </a:xfrm>
          <a:prstGeom prst="rect">
            <a:avLst/>
          </a:prstGeom>
          <a:ln w="0">
            <a:noFill/>
          </a:ln>
        </p:spPr>
      </p:pic>
      <p:pic>
        <p:nvPicPr>
          <p:cNvPr id="243" name="Imagen 4" descr=""/>
          <p:cNvPicPr/>
          <p:nvPr/>
        </p:nvPicPr>
        <p:blipFill>
          <a:blip r:embed="rId2"/>
          <a:stretch/>
        </p:blipFill>
        <p:spPr>
          <a:xfrm>
            <a:off x="1571400" y="2198160"/>
            <a:ext cx="9042480" cy="453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acceso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45" name="Imagen 3" descr=""/>
          <p:cNvPicPr/>
          <p:nvPr/>
        </p:nvPicPr>
        <p:blipFill>
          <a:blip r:embed="rId1"/>
          <a:stretch/>
        </p:blipFill>
        <p:spPr>
          <a:xfrm>
            <a:off x="477720" y="1124280"/>
            <a:ext cx="11235960" cy="1424880"/>
          </a:xfrm>
          <a:prstGeom prst="rect">
            <a:avLst/>
          </a:prstGeom>
          <a:ln w="0">
            <a:noFill/>
          </a:ln>
        </p:spPr>
      </p:pic>
      <p:pic>
        <p:nvPicPr>
          <p:cNvPr id="246" name="Imagen 4" descr=""/>
          <p:cNvPicPr/>
          <p:nvPr/>
        </p:nvPicPr>
        <p:blipFill>
          <a:blip r:embed="rId2"/>
          <a:srcRect l="0" t="0" r="0" b="7061"/>
          <a:stretch/>
        </p:blipFill>
        <p:spPr>
          <a:xfrm>
            <a:off x="1231920" y="2549880"/>
            <a:ext cx="9727200" cy="1352160"/>
          </a:xfrm>
          <a:prstGeom prst="rect">
            <a:avLst/>
          </a:prstGeom>
          <a:ln w="0">
            <a:noFill/>
          </a:ln>
        </p:spPr>
      </p:pic>
      <p:pic>
        <p:nvPicPr>
          <p:cNvPr id="247" name="Imagen 5" descr=""/>
          <p:cNvPicPr/>
          <p:nvPr/>
        </p:nvPicPr>
        <p:blipFill>
          <a:blip r:embed="rId3"/>
          <a:stretch/>
        </p:blipFill>
        <p:spPr>
          <a:xfrm>
            <a:off x="477720" y="3902760"/>
            <a:ext cx="11149200" cy="279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acceso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49" name="Imagen 3" descr=""/>
          <p:cNvPicPr/>
          <p:nvPr/>
        </p:nvPicPr>
        <p:blipFill>
          <a:blip r:embed="rId1"/>
          <a:stretch/>
        </p:blipFill>
        <p:spPr>
          <a:xfrm>
            <a:off x="714240" y="1325520"/>
            <a:ext cx="10762920" cy="1725840"/>
          </a:xfrm>
          <a:prstGeom prst="rect">
            <a:avLst/>
          </a:prstGeom>
          <a:ln w="0">
            <a:noFill/>
          </a:ln>
        </p:spPr>
      </p:pic>
      <p:pic>
        <p:nvPicPr>
          <p:cNvPr id="250" name="Imagen 4" descr=""/>
          <p:cNvPicPr/>
          <p:nvPr/>
        </p:nvPicPr>
        <p:blipFill>
          <a:blip r:embed="rId2"/>
          <a:stretch/>
        </p:blipFill>
        <p:spPr>
          <a:xfrm>
            <a:off x="838080" y="3342960"/>
            <a:ext cx="10672920" cy="20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1.2.2 Variables numéricas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96240" y="1374120"/>
            <a:ext cx="11414160" cy="10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 el lenguaje C existen dos tipos de variables numéricas, </a:t>
            </a:r>
            <a:endParaRPr b="0" lang="es-MX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 tipo entero y de tipo real.</a:t>
            </a:r>
            <a:endParaRPr b="0" lang="es-MX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 enteros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54" name="Imagen 3" descr=""/>
          <p:cNvPicPr/>
          <p:nvPr/>
        </p:nvPicPr>
        <p:blipFill>
          <a:blip r:embed="rId1"/>
          <a:stretch/>
        </p:blipFill>
        <p:spPr>
          <a:xfrm>
            <a:off x="2218320" y="838440"/>
            <a:ext cx="7754400" cy="58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80000" y="180000"/>
            <a:ext cx="10515240" cy="73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1.1 Estructura de un programa en C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82240" y="1268640"/>
            <a:ext cx="120164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Un programa en lenguaje C se crea a partir de un archivo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de texto cuyo nombre se guarda con la extensión .c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43080" y="2594160"/>
            <a:ext cx="11851920" cy="30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En muchas ocasiones, los programas deben realizar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operaciones de entrada y de salida durante su ejecución.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MX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En los programas de lenguaje C, la entrada y la salida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se realiza utilizando operaciones especificadas en el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archivo de cabecera stdio.h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3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56" name="Imagen 3" descr=""/>
          <p:cNvPicPr/>
          <p:nvPr/>
        </p:nvPicPr>
        <p:blipFill>
          <a:blip r:embed="rId1"/>
          <a:stretch/>
        </p:blipFill>
        <p:spPr>
          <a:xfrm>
            <a:off x="3458880" y="224280"/>
            <a:ext cx="8449920" cy="62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4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58" name="Imagen 3" descr=""/>
          <p:cNvPicPr/>
          <p:nvPr/>
        </p:nvPicPr>
        <p:blipFill>
          <a:blip r:embed="rId1"/>
          <a:stretch/>
        </p:blipFill>
        <p:spPr>
          <a:xfrm>
            <a:off x="3238560" y="140760"/>
            <a:ext cx="8692920" cy="64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20440" y="2808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5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60" name="Imagen 3" descr=""/>
          <p:cNvPicPr/>
          <p:nvPr/>
        </p:nvPicPr>
        <p:blipFill>
          <a:blip r:embed="rId1"/>
          <a:stretch/>
        </p:blipFill>
        <p:spPr>
          <a:xfrm>
            <a:off x="3318480" y="315720"/>
            <a:ext cx="8445240" cy="62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2044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 reales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62" name="Imagen 3" descr=""/>
          <p:cNvPicPr/>
          <p:nvPr/>
        </p:nvPicPr>
        <p:blipFill>
          <a:blip r:embed="rId1"/>
          <a:stretch/>
        </p:blipFill>
        <p:spPr>
          <a:xfrm>
            <a:off x="2637720" y="819720"/>
            <a:ext cx="8002080" cy="60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6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64" name="Imagen 3" descr=""/>
          <p:cNvPicPr/>
          <p:nvPr/>
        </p:nvPicPr>
        <p:blipFill>
          <a:blip r:embed="rId1"/>
          <a:stretch/>
        </p:blipFill>
        <p:spPr>
          <a:xfrm>
            <a:off x="3345480" y="228600"/>
            <a:ext cx="8523360" cy="64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1.2.3 Variables globales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Declaración de variables y alcance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66" name="Imagen 3" descr=""/>
          <p:cNvPicPr/>
          <p:nvPr/>
        </p:nvPicPr>
        <p:blipFill>
          <a:blip r:embed="rId1"/>
          <a:stretch/>
        </p:blipFill>
        <p:spPr>
          <a:xfrm>
            <a:off x="1125360" y="1325520"/>
            <a:ext cx="9647280" cy="552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38080" y="133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Programa de ejemplo que muestra declaraciones de variables: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900000" y="1338480"/>
            <a:ext cx="5619960" cy="52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sum; /* variable global, accesible desde cualquier parte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del progama*/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void suma(int x) /* Variable local declarada como parámetro,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accesible solo por la función suma*/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sum=sum+x;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return;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void intercambio(int *a,int *b)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if (*a&gt;*b)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inter; /* Variable local, accesible dolo dentro del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bloque donde se declara*/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inter=*a;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*a=*b;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*b=inter;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return;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753840" y="696600"/>
            <a:ext cx="10478520" cy="24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main(void) /*Función principal del programa*/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contador,a=9,b=0; /*Variables locales, accesibles solo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por main*/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sum=0;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intercambio(&amp;a,&amp;b);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for(contador=a;contador&lt;=b;contador++) suma(contador);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printf("%d\n",sum);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return(0);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2070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1.2.4 Variables locales estáticas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 de los tipos 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de datos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1" name="Imagen 3" descr=""/>
          <p:cNvPicPr/>
          <p:nvPr/>
        </p:nvPicPr>
        <p:blipFill>
          <a:blip r:embed="rId1"/>
          <a:stretch/>
        </p:blipFill>
        <p:spPr>
          <a:xfrm>
            <a:off x="344520" y="1655640"/>
            <a:ext cx="11502000" cy="2250000"/>
          </a:xfrm>
          <a:prstGeom prst="rect">
            <a:avLst/>
          </a:prstGeom>
          <a:ln w="0">
            <a:noFill/>
          </a:ln>
        </p:spPr>
      </p:pic>
      <p:pic>
        <p:nvPicPr>
          <p:cNvPr id="272" name="Imagen 4" descr=""/>
          <p:cNvPicPr/>
          <p:nvPr/>
        </p:nvPicPr>
        <p:blipFill>
          <a:blip r:embed="rId2"/>
          <a:stretch/>
        </p:blipFill>
        <p:spPr>
          <a:xfrm>
            <a:off x="1008360" y="3906360"/>
            <a:ext cx="10174320" cy="24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4" name="Imagen 3" descr=""/>
          <p:cNvPicPr/>
          <p:nvPr/>
        </p:nvPicPr>
        <p:blipFill>
          <a:blip r:embed="rId1"/>
          <a:stretch/>
        </p:blipFill>
        <p:spPr>
          <a:xfrm>
            <a:off x="544680" y="1690560"/>
            <a:ext cx="11334960" cy="354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2320" y="0"/>
            <a:ext cx="10515240" cy="112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1.1.1 Declaración de entrada / salida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Imagen 3_1" descr=""/>
          <p:cNvPicPr/>
          <p:nvPr/>
        </p:nvPicPr>
        <p:blipFill>
          <a:blip r:embed="rId1"/>
          <a:srcRect l="0" t="0" r="0" b="55390"/>
          <a:stretch/>
        </p:blipFill>
        <p:spPr>
          <a:xfrm>
            <a:off x="832320" y="1043640"/>
            <a:ext cx="10274760" cy="198396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805320" y="3982320"/>
            <a:ext cx="18298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int main ( ) {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// . . 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08480" y="3223080"/>
            <a:ext cx="10538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 función principal de un programa es la función main, la cual tiene un valor de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retorno int. Las acciones que realiza el programa van dentro de las llaves.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720000" y="4880520"/>
            <a:ext cx="10440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En algunas ocasiones, la función main recibe argumentos, los cuales se indican entre los paréntesis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875160" y="5603040"/>
            <a:ext cx="44179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int main (int argc,char *argv[ ]) {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// . . 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6" name="Imagen 3" descr=""/>
          <p:cNvPicPr/>
          <p:nvPr/>
        </p:nvPicPr>
        <p:blipFill>
          <a:blip r:embed="rId1"/>
          <a:stretch/>
        </p:blipFill>
        <p:spPr>
          <a:xfrm>
            <a:off x="0" y="1494720"/>
            <a:ext cx="11865960" cy="460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-175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8" name="Imagen 3" descr=""/>
          <p:cNvPicPr/>
          <p:nvPr/>
        </p:nvPicPr>
        <p:blipFill>
          <a:blip r:embed="rId1"/>
          <a:stretch/>
        </p:blipFill>
        <p:spPr>
          <a:xfrm>
            <a:off x="446040" y="984600"/>
            <a:ext cx="1129932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2044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1.2.5 Definición de 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0" name="Imagen 3" descr=""/>
          <p:cNvPicPr/>
          <p:nvPr/>
        </p:nvPicPr>
        <p:blipFill>
          <a:blip r:embed="rId1"/>
          <a:stretch/>
        </p:blipFill>
        <p:spPr>
          <a:xfrm>
            <a:off x="486360" y="1022400"/>
            <a:ext cx="11183760" cy="2968200"/>
          </a:xfrm>
          <a:prstGeom prst="rect">
            <a:avLst/>
          </a:prstGeom>
          <a:ln w="0">
            <a:noFill/>
          </a:ln>
        </p:spPr>
      </p:pic>
      <p:pic>
        <p:nvPicPr>
          <p:cNvPr id="281" name="Imagen 4" descr=""/>
          <p:cNvPicPr/>
          <p:nvPr/>
        </p:nvPicPr>
        <p:blipFill>
          <a:blip r:embed="rId2"/>
          <a:srcRect l="0" t="0" r="0" b="5967"/>
          <a:stretch/>
        </p:blipFill>
        <p:spPr>
          <a:xfrm>
            <a:off x="486360" y="3787920"/>
            <a:ext cx="11013840" cy="11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3" name="Imagen 3" descr=""/>
          <p:cNvPicPr/>
          <p:nvPr/>
        </p:nvPicPr>
        <p:blipFill>
          <a:blip r:embed="rId1"/>
          <a:stretch/>
        </p:blipFill>
        <p:spPr>
          <a:xfrm>
            <a:off x="2751480" y="914400"/>
            <a:ext cx="7781040" cy="58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7804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5" name="Imagen 3" descr=""/>
          <p:cNvPicPr/>
          <p:nvPr/>
        </p:nvPicPr>
        <p:blipFill>
          <a:blip r:embed="rId1"/>
          <a:stretch/>
        </p:blipFill>
        <p:spPr>
          <a:xfrm>
            <a:off x="986760" y="1178280"/>
            <a:ext cx="10297440" cy="453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20440" y="-355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7" name="Imagen 3" descr=""/>
          <p:cNvPicPr/>
          <p:nvPr/>
        </p:nvPicPr>
        <p:blipFill>
          <a:blip r:embed="rId1"/>
          <a:stretch/>
        </p:blipFill>
        <p:spPr>
          <a:xfrm>
            <a:off x="518760" y="492480"/>
            <a:ext cx="11118960" cy="1850400"/>
          </a:xfrm>
          <a:prstGeom prst="rect">
            <a:avLst/>
          </a:prstGeom>
          <a:ln w="0">
            <a:noFill/>
          </a:ln>
        </p:spPr>
      </p:pic>
      <p:pic>
        <p:nvPicPr>
          <p:cNvPr id="288" name="Imagen 4" descr=""/>
          <p:cNvPicPr/>
          <p:nvPr/>
        </p:nvPicPr>
        <p:blipFill>
          <a:blip r:embed="rId2"/>
          <a:stretch/>
        </p:blipFill>
        <p:spPr>
          <a:xfrm>
            <a:off x="4402080" y="2343600"/>
            <a:ext cx="3351960" cy="41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38080" y="-2854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90" name="Imagen 3" descr=""/>
          <p:cNvPicPr/>
          <p:nvPr/>
        </p:nvPicPr>
        <p:blipFill>
          <a:blip r:embed="rId1"/>
          <a:stretch/>
        </p:blipFill>
        <p:spPr>
          <a:xfrm>
            <a:off x="594360" y="615600"/>
            <a:ext cx="11002320" cy="216216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331200" y="3059640"/>
            <a:ext cx="1159668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Para cada tipo de dato T también podemos usar un tipo T const (o, equivalentemente,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const T). Tales variables no pueden ser cambiadas directamente (son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inmutables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). Esto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 que tales datos deben ser inicializados simultáneamente con una declaración.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 la siguiente diapositiva se muestran algunas sentencias que incluyen el uso de la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palabra reservada const, algunas correctas y algunas incorrectas.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38080" y="-2502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93" name="Imagen 3" descr=""/>
          <p:cNvPicPr/>
          <p:nvPr/>
        </p:nvPicPr>
        <p:blipFill>
          <a:blip r:embed="rId1"/>
          <a:stretch/>
        </p:blipFill>
        <p:spPr>
          <a:xfrm>
            <a:off x="1137600" y="756000"/>
            <a:ext cx="8673480" cy="436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7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95" name="Imagen 3" descr=""/>
          <p:cNvPicPr/>
          <p:nvPr/>
        </p:nvPicPr>
        <p:blipFill>
          <a:blip r:embed="rId1"/>
          <a:stretch/>
        </p:blipFill>
        <p:spPr>
          <a:xfrm>
            <a:off x="3361320" y="240840"/>
            <a:ext cx="8542800" cy="63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-2520"/>
            <a:ext cx="9421560" cy="10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Para lograr el efecto del ejemplo 7 se usó:</a:t>
            </a: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n 4" descr=""/>
          <p:cNvPicPr/>
          <p:nvPr/>
        </p:nvPicPr>
        <p:blipFill>
          <a:blip r:embed="rId1"/>
          <a:stretch/>
        </p:blipFill>
        <p:spPr>
          <a:xfrm>
            <a:off x="600120" y="3856320"/>
            <a:ext cx="9255960" cy="2774880"/>
          </a:xfrm>
          <a:prstGeom prst="rect">
            <a:avLst/>
          </a:prstGeom>
          <a:ln w="0">
            <a:noFill/>
          </a:ln>
        </p:spPr>
      </p:pic>
      <p:pic>
        <p:nvPicPr>
          <p:cNvPr id="299" name="Imagen 5" descr=""/>
          <p:cNvPicPr/>
          <p:nvPr/>
        </p:nvPicPr>
        <p:blipFill>
          <a:blip r:embed="rId2"/>
          <a:stretch/>
        </p:blipFill>
        <p:spPr>
          <a:xfrm>
            <a:off x="600120" y="763920"/>
            <a:ext cx="8841600" cy="3091680"/>
          </a:xfrm>
          <a:prstGeom prst="rect">
            <a:avLst/>
          </a:prstGeom>
          <a:ln w="0">
            <a:noFill/>
          </a:ln>
        </p:spPr>
      </p:pic>
      <p:pic>
        <p:nvPicPr>
          <p:cNvPr id="300" name="Imagen 6" descr=""/>
          <p:cNvPicPr/>
          <p:nvPr/>
        </p:nvPicPr>
        <p:blipFill>
          <a:blip r:embed="rId3"/>
          <a:stretch/>
        </p:blipFill>
        <p:spPr>
          <a:xfrm>
            <a:off x="5976360" y="4601160"/>
            <a:ext cx="5614920" cy="216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92400" y="-13320"/>
            <a:ext cx="10515240" cy="108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Los tipos de datos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12120" y="1229040"/>
            <a:ext cx="2400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Tipos de datos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06" name="Imagen 4_1" descr=""/>
          <p:cNvPicPr/>
          <p:nvPr/>
        </p:nvPicPr>
        <p:blipFill>
          <a:blip r:embed="rId1"/>
          <a:stretch/>
        </p:blipFill>
        <p:spPr>
          <a:xfrm>
            <a:off x="360000" y="1743120"/>
            <a:ext cx="9958320" cy="131688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452160" y="3298320"/>
            <a:ext cx="11399400" cy="22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datos simples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corresponden a valores:  enteros, reales, caracteres, booleanos.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datos estructurados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se caracterizan por el hecho de que con un nombre se hace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referencia a un conjunto de más de un dato simple. Es decir, un dato estructurado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tiene varios componentes. Cada uno de los componentes puede ser a su vez un dato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simple o estructurado. Dentro de este grupo de datos se encuentran: arreglos, cadena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 caracteres, estructuras, uniones.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8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02" name="Imagen 3" descr=""/>
          <p:cNvPicPr/>
          <p:nvPr/>
        </p:nvPicPr>
        <p:blipFill>
          <a:blip r:embed="rId1"/>
          <a:stretch/>
        </p:blipFill>
        <p:spPr>
          <a:xfrm>
            <a:off x="3197160" y="175680"/>
            <a:ext cx="8795520" cy="650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 simbólicas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04" name="Imagen 3" descr=""/>
          <p:cNvPicPr/>
          <p:nvPr/>
        </p:nvPicPr>
        <p:blipFill>
          <a:blip r:embed="rId1"/>
          <a:stretch/>
        </p:blipFill>
        <p:spPr>
          <a:xfrm>
            <a:off x="2637720" y="874440"/>
            <a:ext cx="7930080" cy="58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9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06" name="Imagen 3" descr=""/>
          <p:cNvPicPr/>
          <p:nvPr/>
        </p:nvPicPr>
        <p:blipFill>
          <a:blip r:embed="rId1"/>
          <a:stretch/>
        </p:blipFill>
        <p:spPr>
          <a:xfrm>
            <a:off x="3395160" y="207000"/>
            <a:ext cx="8640000" cy="638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Ejercicios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08" name="Imagen 3" descr=""/>
          <p:cNvPicPr/>
          <p:nvPr/>
        </p:nvPicPr>
        <p:blipFill>
          <a:blip r:embed="rId1"/>
          <a:stretch/>
        </p:blipFill>
        <p:spPr>
          <a:xfrm>
            <a:off x="838080" y="1325520"/>
            <a:ext cx="10514880" cy="49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1.3 Creación de código fuente, objeto y ejecutable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789480" y="1325520"/>
            <a:ext cx="1034028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1.3.1 Ejecución de un programa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Después de crear el código fuente con un editor de texto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311" name="Imagen 3" descr=""/>
          <p:cNvPicPr/>
          <p:nvPr/>
        </p:nvPicPr>
        <p:blipFill>
          <a:blip r:embed="rId1"/>
          <a:stretch/>
        </p:blipFill>
        <p:spPr>
          <a:xfrm>
            <a:off x="3325320" y="2279520"/>
            <a:ext cx="5541120" cy="446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253440" y="1143000"/>
            <a:ext cx="11266200" cy="41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 archivo objeto correspondiente se crea, en el caso del compilador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mingw32-gcc.exe, con el comando: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mingw32-gcc.exe -Wall -O2  -c C:\Users\LMC\2021\ProjectDebugme\debugme.c -o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obj\09_Debugme\debugme.o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 el IDE Codeblocks ejecuta por nosotros.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Después del comando anterior, el entorno de desarrollo crea un archivo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ejecutable, ejecutando por nosotros el siguiente comando: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mingw32-g++.exe  -o bin\Release\ProjectDebugme.exe obj\09_Debugme\debugme.o  -s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el entorno Codeblocks, la ejecución se realiza dando clic en el botón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play (icono de triángulo verde) que se muestra a continuación.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13" name="Imagen 2" descr=""/>
          <p:cNvPicPr/>
          <p:nvPr/>
        </p:nvPicPr>
        <p:blipFill>
          <a:blip r:embed="rId1"/>
          <a:stretch/>
        </p:blipFill>
        <p:spPr>
          <a:xfrm>
            <a:off x="4340520" y="5838120"/>
            <a:ext cx="3700440" cy="632160"/>
          </a:xfrm>
          <a:prstGeom prst="rect">
            <a:avLst/>
          </a:prstGeom>
          <a:ln w="0"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201960" y="448920"/>
            <a:ext cx="711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Creación de código objeto y ejecutable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2044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Programa en ejecución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21280" y="1063800"/>
            <a:ext cx="9890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Durante su ejecución, el programa usa las siguiente bibliotecas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17" name="Imagen 3" descr=""/>
          <p:cNvPicPr/>
          <p:nvPr/>
        </p:nvPicPr>
        <p:blipFill>
          <a:blip r:embed="rId1"/>
          <a:stretch/>
        </p:blipFill>
        <p:spPr>
          <a:xfrm>
            <a:off x="965160" y="1587240"/>
            <a:ext cx="5514120" cy="182808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470160" y="3416040"/>
            <a:ext cx="11647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obtener esta información se seleccionó el target Debug, se colocó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 punto de ruptura en la línea donde está la función main del archivo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código fuente. Se dio clic en el botón play de color rojo. Cuando la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ejecución del programa se detuvo al ingresar a la función main, se dio clic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el botón Various info (el que tiene la letra i), y se seleccionó la opción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Loaded libraries.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19" name="Imagen 5" descr=""/>
          <p:cNvPicPr/>
          <p:nvPr/>
        </p:nvPicPr>
        <p:blipFill>
          <a:blip r:embed="rId2"/>
          <a:stretch/>
        </p:blipFill>
        <p:spPr>
          <a:xfrm>
            <a:off x="3722760" y="6093720"/>
            <a:ext cx="5112360" cy="592200"/>
          </a:xfrm>
          <a:prstGeom prst="rect">
            <a:avLst/>
          </a:prstGeom>
          <a:ln w="0">
            <a:noFill/>
          </a:ln>
        </p:spPr>
      </p:pic>
      <p:pic>
        <p:nvPicPr>
          <p:cNvPr id="320" name="Imagen 6" descr=""/>
          <p:cNvPicPr/>
          <p:nvPr/>
        </p:nvPicPr>
        <p:blipFill>
          <a:blip r:embed="rId3"/>
          <a:stretch/>
        </p:blipFill>
        <p:spPr>
          <a:xfrm>
            <a:off x="8550000" y="2297160"/>
            <a:ext cx="2212200" cy="8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02240" y="-3517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1.3.2 Depuración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579240"/>
            <a:ext cx="11657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Véase el documento anexo a esta presentación depuracion.docx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una descripción del uso de los comandos básicos del programa GDB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hacer depuración desde la línea de comandos de un sistema operativo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GNU-Linux. Por otra parte, en el IDE Codeblocks se muestra a continuación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una sesión de depuración para el programa: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23" name="Imagen 4" descr=""/>
          <p:cNvPicPr/>
          <p:nvPr/>
        </p:nvPicPr>
        <p:blipFill>
          <a:blip r:embed="rId1"/>
          <a:stretch/>
        </p:blipFill>
        <p:spPr>
          <a:xfrm>
            <a:off x="3982680" y="2763360"/>
            <a:ext cx="5093640" cy="38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714960" y="-3031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Target Debug y punto de ruptura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29640" y="545400"/>
            <a:ext cx="10685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selecciona el target Debug y se coloca un punto de ruptura en la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línea de código ary[i] = i, como se muestra en la siguiente figura: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26" name="Imagen 3" descr=""/>
          <p:cNvPicPr/>
          <p:nvPr/>
        </p:nvPicPr>
        <p:blipFill>
          <a:blip r:embed="rId1"/>
          <a:stretch/>
        </p:blipFill>
        <p:spPr>
          <a:xfrm>
            <a:off x="8946360" y="4632840"/>
            <a:ext cx="1751760" cy="1971000"/>
          </a:xfrm>
          <a:prstGeom prst="rect">
            <a:avLst/>
          </a:prstGeom>
          <a:ln w="0">
            <a:noFill/>
          </a:ln>
        </p:spPr>
      </p:pic>
      <p:pic>
        <p:nvPicPr>
          <p:cNvPr id="327" name="Imagen 4" descr=""/>
          <p:cNvPicPr/>
          <p:nvPr/>
        </p:nvPicPr>
        <p:blipFill>
          <a:blip r:embed="rId2"/>
          <a:stretch/>
        </p:blipFill>
        <p:spPr>
          <a:xfrm>
            <a:off x="1124640" y="1499400"/>
            <a:ext cx="6436080" cy="4815000"/>
          </a:xfrm>
          <a:prstGeom prst="rect">
            <a:avLst/>
          </a:prstGeom>
          <a:ln w="0"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7615440" y="1524240"/>
            <a:ext cx="44143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Dado que el arreglo que 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pasa como argumento al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llamar a la función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index_to_the_moon es de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tamaño 100, se usó un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breakpoint condicional con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expresión i  &gt;  99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20440" y="-2854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Se ejecuta el programa usando GDB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2840" y="516960"/>
            <a:ext cx="111474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El programa se ejecuta en el depurador dando clic en el botón de play rojo</a:t>
            </a:r>
            <a:endParaRPr b="0" lang="es-MX" sz="2300" spc="-1" strike="noStrike">
              <a:latin typeface="Arial"/>
            </a:endParaRPr>
          </a:p>
        </p:txBody>
      </p:sp>
      <p:pic>
        <p:nvPicPr>
          <p:cNvPr id="331" name="Imagen 3" descr=""/>
          <p:cNvPicPr/>
          <p:nvPr/>
        </p:nvPicPr>
        <p:blipFill>
          <a:blip r:embed="rId1"/>
          <a:stretch/>
        </p:blipFill>
        <p:spPr>
          <a:xfrm>
            <a:off x="3092760" y="1040040"/>
            <a:ext cx="5470200" cy="664920"/>
          </a:xfrm>
          <a:prstGeom prst="rect">
            <a:avLst/>
          </a:prstGeom>
          <a:ln w="0"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186120" y="1880280"/>
            <a:ext cx="14000400" cy="22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Como el arreglo intary es de tamaño 100, y en la función index_to_moon se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colocó un breakpoint condicional con expresión i &gt; 99, si el programa se detie-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ne en ese punto de ruptura, significa que en la función se está tratando de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acceder a una localidad de memoría que ya no pertenece al arreglo que se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pasó como argumento. Después de eso, se detiene la ejecución del programa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(clic en el botón que tiene la equis blanca con fondo rojo).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. 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333" name="Imagen 7" descr=""/>
          <p:cNvPicPr/>
          <p:nvPr/>
        </p:nvPicPr>
        <p:blipFill>
          <a:blip r:embed="rId2"/>
          <a:stretch/>
        </p:blipFill>
        <p:spPr>
          <a:xfrm>
            <a:off x="3405600" y="4522680"/>
            <a:ext cx="5519520" cy="6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60000" y="0"/>
            <a:ext cx="11700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1.1.2 Uso de identificadores. Palabras </a:t>
            </a: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reservadas</a:t>
            </a:r>
            <a:endParaRPr b="0" lang="es-MX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Imagen 6_1" descr=""/>
          <p:cNvPicPr/>
          <p:nvPr/>
        </p:nvPicPr>
        <p:blipFill>
          <a:blip r:embed="rId1"/>
          <a:stretch/>
        </p:blipFill>
        <p:spPr>
          <a:xfrm>
            <a:off x="348120" y="1268280"/>
            <a:ext cx="11351880" cy="197604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271440" y="3451680"/>
            <a:ext cx="113047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 le llama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identificador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al nombre que se les da a las casillas de memoria en donde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 tienen almacenados los valores de los datos (simples o estructurados). Un identifi -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cador se forma de acuerdo a ciertas reglas que pueden tener alguna variante depen -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diendo del lenguaje de programación utilizado.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n 1" descr=""/>
          <p:cNvPicPr/>
          <p:nvPr/>
        </p:nvPicPr>
        <p:blipFill>
          <a:blip r:embed="rId1"/>
          <a:stretch/>
        </p:blipFill>
        <p:spPr>
          <a:xfrm>
            <a:off x="1853640" y="217080"/>
            <a:ext cx="8498880" cy="62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96360" y="492480"/>
            <a:ext cx="116946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Entonces el problema es uno de los dos siguientes: el arreglo debió ser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un tamaño más grande, o en la función no se debe acceder a ese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índice tan elevado. En el segundo caso, la solución consiste en asegurarse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que no se escriba en el arreglo con un índice mayor que el tamaño del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arreglo menos 1. Es decir, cambiando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36" name="Imagen 6" descr=""/>
          <p:cNvPicPr/>
          <p:nvPr/>
        </p:nvPicPr>
        <p:blipFill>
          <a:blip r:embed="rId1"/>
          <a:stretch/>
        </p:blipFill>
        <p:spPr>
          <a:xfrm>
            <a:off x="3586320" y="2739240"/>
            <a:ext cx="5868720" cy="478080"/>
          </a:xfrm>
          <a:prstGeom prst="rect">
            <a:avLst/>
          </a:prstGeom>
          <a:ln w="0">
            <a:noFill/>
          </a:ln>
        </p:spPr>
      </p:pic>
      <p:pic>
        <p:nvPicPr>
          <p:cNvPr id="337" name="Imagen 7" descr=""/>
          <p:cNvPicPr/>
          <p:nvPr/>
        </p:nvPicPr>
        <p:blipFill>
          <a:blip r:embed="rId2"/>
          <a:stretch/>
        </p:blipFill>
        <p:spPr>
          <a:xfrm>
            <a:off x="3587760" y="3741120"/>
            <a:ext cx="5502960" cy="46404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773640" y="3218040"/>
            <a:ext cx="755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34880" y="4536720"/>
            <a:ext cx="115221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Después de hacer este cambio se reconstruye el programa, se ejecuta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nuevamente para comprobar que esta vez el programa no se detiene en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 punto de ruptura en el que se detuvo antes. En la siguiente diapositiva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muestra una ejecución en el debugger después cambio indicado.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n 1" descr=""/>
          <p:cNvPicPr/>
          <p:nvPr/>
        </p:nvPicPr>
        <p:blipFill>
          <a:blip r:embed="rId1"/>
          <a:stretch/>
        </p:blipFill>
        <p:spPr>
          <a:xfrm>
            <a:off x="1949760" y="196560"/>
            <a:ext cx="8537760" cy="644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63600" y="721080"/>
            <a:ext cx="110710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Como el programa se detiene hasta el segundo punto de ruptura, esto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 que el error que tenía el programa ha sido corregido.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1.4 Operadores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59080" y="1828800"/>
            <a:ext cx="109339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Los operadores son caracteres que se utilizan en el lenguaje C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indicar que se deben realizar distintos tipos de operaciones con el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operando o los operandos que se requieren para realizar la operación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indicada por el caracter.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82044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45" name="Imagen 3" descr=""/>
          <p:cNvPicPr/>
          <p:nvPr/>
        </p:nvPicPr>
        <p:blipFill>
          <a:blip r:embed="rId1"/>
          <a:stretch/>
        </p:blipFill>
        <p:spPr>
          <a:xfrm>
            <a:off x="2201040" y="880920"/>
            <a:ext cx="7754040" cy="58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733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aritméticos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47" name="Imagen 3" descr=""/>
          <p:cNvPicPr/>
          <p:nvPr/>
        </p:nvPicPr>
        <p:blipFill>
          <a:blip r:embed="rId1"/>
          <a:stretch/>
        </p:blipFill>
        <p:spPr>
          <a:xfrm>
            <a:off x="2273040" y="908280"/>
            <a:ext cx="7715520" cy="581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10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49" name="Imagen 3" descr=""/>
          <p:cNvPicPr/>
          <p:nvPr/>
        </p:nvPicPr>
        <p:blipFill>
          <a:blip r:embed="rId1"/>
          <a:stretch/>
        </p:blipFill>
        <p:spPr>
          <a:xfrm>
            <a:off x="3707640" y="365040"/>
            <a:ext cx="8323560" cy="625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11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1" name="Imagen 3" descr=""/>
          <p:cNvPicPr/>
          <p:nvPr/>
        </p:nvPicPr>
        <p:blipFill>
          <a:blip r:embed="rId1"/>
          <a:stretch/>
        </p:blipFill>
        <p:spPr>
          <a:xfrm>
            <a:off x="3632400" y="365040"/>
            <a:ext cx="8434800" cy="62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unarios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3" name="Imagen 3" descr=""/>
          <p:cNvPicPr/>
          <p:nvPr/>
        </p:nvPicPr>
        <p:blipFill>
          <a:blip r:embed="rId1"/>
          <a:stretch/>
        </p:blipFill>
        <p:spPr>
          <a:xfrm>
            <a:off x="2176200" y="873000"/>
            <a:ext cx="7839360" cy="584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 Light"/>
              </a:rPr>
              <a:t>1.1.2 Uso de identificadores. Palabras reservadas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03880" y="1385280"/>
            <a:ext cx="10199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En cada lenguaje de programación existe un conjunto de palabras reservadas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que no pueden ser utilizadas como identificadores.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509640" y="5063760"/>
            <a:ext cx="46494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Palabras reservadas del lenguaje C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214" name="Imagen 2_1" descr=""/>
          <p:cNvPicPr/>
          <p:nvPr/>
        </p:nvPicPr>
        <p:blipFill>
          <a:blip r:embed="rId1"/>
          <a:stretch/>
        </p:blipFill>
        <p:spPr>
          <a:xfrm>
            <a:off x="1133640" y="3408840"/>
            <a:ext cx="9924120" cy="954360"/>
          </a:xfrm>
          <a:prstGeom prst="rect">
            <a:avLst/>
          </a:prstGeom>
          <a:ln w="0">
            <a:noFill/>
          </a:ln>
        </p:spPr>
      </p:pic>
      <p:pic>
        <p:nvPicPr>
          <p:cNvPr id="215" name="Imagen 6_2" descr=""/>
          <p:cNvPicPr/>
          <p:nvPr/>
        </p:nvPicPr>
        <p:blipFill>
          <a:blip r:embed="rId2"/>
          <a:srcRect l="0" t="0" r="0" b="6899"/>
          <a:stretch/>
        </p:blipFill>
        <p:spPr>
          <a:xfrm>
            <a:off x="1133640" y="4278600"/>
            <a:ext cx="9924120" cy="651600"/>
          </a:xfrm>
          <a:prstGeom prst="rect">
            <a:avLst/>
          </a:prstGeom>
          <a:ln w="0">
            <a:noFill/>
          </a:ln>
        </p:spPr>
      </p:pic>
      <p:pic>
        <p:nvPicPr>
          <p:cNvPr id="216" name="Imagen 4_2" descr=""/>
          <p:cNvPicPr/>
          <p:nvPr/>
        </p:nvPicPr>
        <p:blipFill>
          <a:blip r:embed="rId3"/>
          <a:stretch/>
        </p:blipFill>
        <p:spPr>
          <a:xfrm>
            <a:off x="849600" y="2160720"/>
            <a:ext cx="10130400" cy="10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12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5" name="Imagen 3" descr=""/>
          <p:cNvPicPr/>
          <p:nvPr/>
        </p:nvPicPr>
        <p:blipFill>
          <a:blip r:embed="rId1"/>
          <a:stretch/>
        </p:blipFill>
        <p:spPr>
          <a:xfrm>
            <a:off x="3638520" y="365040"/>
            <a:ext cx="8266320" cy="61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Lo que C considera verdadero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7" name="Imagen 3" descr=""/>
          <p:cNvPicPr/>
          <p:nvPr/>
        </p:nvPicPr>
        <p:blipFill>
          <a:blip r:embed="rId1"/>
          <a:stretch/>
        </p:blipFill>
        <p:spPr>
          <a:xfrm>
            <a:off x="2190600" y="903240"/>
            <a:ext cx="7810200" cy="57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8733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de comparación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9" name="Imagen 3" descr=""/>
          <p:cNvPicPr/>
          <p:nvPr/>
        </p:nvPicPr>
        <p:blipFill>
          <a:blip r:embed="rId1"/>
          <a:stretch/>
        </p:blipFill>
        <p:spPr>
          <a:xfrm>
            <a:off x="2236320" y="898560"/>
            <a:ext cx="7788960" cy="58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lógicos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1" name="Imagen 3" descr=""/>
          <p:cNvPicPr/>
          <p:nvPr/>
        </p:nvPicPr>
        <p:blipFill>
          <a:blip r:embed="rId1"/>
          <a:stretch/>
        </p:blipFill>
        <p:spPr>
          <a:xfrm>
            <a:off x="2210040" y="890640"/>
            <a:ext cx="7771320" cy="57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 Light"/>
              </a:rPr>
              <a:t>C garantiza acerca de operadores lógicos</a:t>
            </a:r>
            <a:endParaRPr b="0" lang="es-MX" sz="3200" spc="-1" strike="noStrike">
              <a:latin typeface="Arial"/>
            </a:endParaRPr>
          </a:p>
        </p:txBody>
      </p:sp>
      <p:pic>
        <p:nvPicPr>
          <p:cNvPr id="363" name="Imagen 3" descr=""/>
          <p:cNvPicPr/>
          <p:nvPr/>
        </p:nvPicPr>
        <p:blipFill>
          <a:blip r:embed="rId1"/>
          <a:stretch/>
        </p:blipFill>
        <p:spPr>
          <a:xfrm>
            <a:off x="2268360" y="927360"/>
            <a:ext cx="7654320" cy="57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¡Advertencia!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5" name="Imagen 3" descr=""/>
          <p:cNvPicPr/>
          <p:nvPr/>
        </p:nvPicPr>
        <p:blipFill>
          <a:blip r:embed="rId1"/>
          <a:stretch/>
        </p:blipFill>
        <p:spPr>
          <a:xfrm>
            <a:off x="2273760" y="927360"/>
            <a:ext cx="764352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031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a nivel de bits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7" name="Imagen 3" descr=""/>
          <p:cNvPicPr/>
          <p:nvPr/>
        </p:nvPicPr>
        <p:blipFill>
          <a:blip r:embed="rId1"/>
          <a:stretch/>
        </p:blipFill>
        <p:spPr>
          <a:xfrm>
            <a:off x="2189880" y="880920"/>
            <a:ext cx="7741080" cy="578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5572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13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9" name="Imagen 3" descr=""/>
          <p:cNvPicPr/>
          <p:nvPr/>
        </p:nvPicPr>
        <p:blipFill>
          <a:blip r:embed="rId1"/>
          <a:stretch/>
        </p:blipFill>
        <p:spPr>
          <a:xfrm>
            <a:off x="2265120" y="895320"/>
            <a:ext cx="7696080" cy="57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 de asignación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1" name="Imagen 3" descr=""/>
          <p:cNvPicPr/>
          <p:nvPr/>
        </p:nvPicPr>
        <p:blipFill>
          <a:blip r:embed="rId1"/>
          <a:stretch/>
        </p:blipFill>
        <p:spPr>
          <a:xfrm>
            <a:off x="2145240" y="900000"/>
            <a:ext cx="7900560" cy="582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85572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Advertencia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3" name="Imagen 3" descr=""/>
          <p:cNvPicPr/>
          <p:nvPr/>
        </p:nvPicPr>
        <p:blipFill>
          <a:blip r:embed="rId1"/>
          <a:stretch/>
        </p:blipFill>
        <p:spPr>
          <a:xfrm>
            <a:off x="2187720" y="909720"/>
            <a:ext cx="7850880" cy="582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1.1.3 Construcción de un programa en C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Imagen 3_2" descr=""/>
          <p:cNvPicPr/>
          <p:nvPr/>
        </p:nvPicPr>
        <p:blipFill>
          <a:blip r:embed="rId1"/>
          <a:stretch/>
        </p:blipFill>
        <p:spPr>
          <a:xfrm>
            <a:off x="682200" y="1137600"/>
            <a:ext cx="10907640" cy="252936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577440" y="3855240"/>
            <a:ext cx="1115856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 forma en que se realizan los pasos indicados en esta figura depende del entorno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 desarrollo utilizado. En muchas ocasiones se utilzan entornos de desarrollo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Integrados o IDEs (Integrated Development Environment). Algunos ejemplos de IDEs 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son: DevCpp, CodeBlocks, Visual Studio Code. Aunque también se pueden utilizar las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herramientas de desarrollo directamente en un entorno de línea de comandos.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Otros operadores de asignación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5" name="Imagen 3" descr=""/>
          <p:cNvPicPr/>
          <p:nvPr/>
        </p:nvPicPr>
        <p:blipFill>
          <a:blip r:embed="rId1"/>
          <a:stretch/>
        </p:blipFill>
        <p:spPr>
          <a:xfrm>
            <a:off x="2221920" y="905040"/>
            <a:ext cx="7747560" cy="57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031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Operador sizeof</a:t>
            </a:r>
            <a:br/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Ejemplo 14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77" name="Imagen 3" descr=""/>
          <p:cNvPicPr/>
          <p:nvPr/>
        </p:nvPicPr>
        <p:blipFill>
          <a:blip r:embed="rId1"/>
          <a:stretch/>
        </p:blipFill>
        <p:spPr>
          <a:xfrm>
            <a:off x="3884400" y="580320"/>
            <a:ext cx="8067960" cy="603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5572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 de expresión condicional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9" name="Imagen 3" descr=""/>
          <p:cNvPicPr/>
          <p:nvPr/>
        </p:nvPicPr>
        <p:blipFill>
          <a:blip r:embed="rId1"/>
          <a:stretch/>
        </p:blipFill>
        <p:spPr>
          <a:xfrm>
            <a:off x="2278800" y="992880"/>
            <a:ext cx="7547760" cy="56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Precedencia de operadores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81" name="Imagen 3" descr=""/>
          <p:cNvPicPr/>
          <p:nvPr/>
        </p:nvPicPr>
        <p:blipFill>
          <a:blip r:embed="rId1"/>
          <a:stretch/>
        </p:blipFill>
        <p:spPr>
          <a:xfrm>
            <a:off x="2226600" y="927360"/>
            <a:ext cx="7737840" cy="57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5572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Asociatividad de operadores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83" name="Imagen 3" descr=""/>
          <p:cNvPicPr/>
          <p:nvPr/>
        </p:nvPicPr>
        <p:blipFill>
          <a:blip r:embed="rId1"/>
          <a:stretch/>
        </p:blipFill>
        <p:spPr>
          <a:xfrm>
            <a:off x="2261160" y="935280"/>
            <a:ext cx="7704360" cy="574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031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Tabla de precedencia/asociatividad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85" name="Imagen 3" descr=""/>
          <p:cNvPicPr/>
          <p:nvPr/>
        </p:nvPicPr>
        <p:blipFill>
          <a:blip r:embed="rId1"/>
          <a:stretch/>
        </p:blipFill>
        <p:spPr>
          <a:xfrm>
            <a:off x="2172600" y="871560"/>
            <a:ext cx="7775640" cy="57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647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Repaso</a:t>
            </a:r>
            <a:br/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Ejemplo 15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87" name="Imagen 3" descr=""/>
          <p:cNvPicPr/>
          <p:nvPr/>
        </p:nvPicPr>
        <p:blipFill>
          <a:blip r:embed="rId1"/>
          <a:stretch/>
        </p:blipFill>
        <p:spPr>
          <a:xfrm>
            <a:off x="3473280" y="228600"/>
            <a:ext cx="8538840" cy="63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03160" y="-162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1.5 Expresiones simples y complejas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855000" y="793800"/>
            <a:ext cx="1113660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Las expresiones (Joyanes Aguilar Luis) son combinaciones de constantes,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variables, símbolos de operación, paréntesis y nombres de funciones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especiales.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 la bibliografía del curso no aparecen los términos ‘expresiones simples’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 ‘expresiones complejas’. Tales términos solo me ha sido posible encontrar-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los en dos páginas web: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https://newsandstory.com/story/s7mszmn/Expressions-and-its-uses-in-C-program-module-11-</a:t>
            </a: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/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 expression is a sequence of operators and operands that reduces to a single value. Expressions can be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simple or complex. A operator is a syntactical token that requires an action be taken.  An operand is an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object on which an opertion is performed. A simple expression contains only one operator. Eg. 2+3 is a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simple expression whose value is 5.”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https://quizlet.com/188164793/computer-science-chapter-3-flash-cards</a:t>
            </a: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/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Simple Expression. contains only one operator. Complex Expression. contains more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tan one operator”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REFERENCIAS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Bonet Esteban, E. V., Lenguaje C, </a:t>
            </a:r>
            <a:r>
              <a:rPr b="0" lang="es-MX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s-MX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informatica.uv.es/estguia/ATD/apuntes/laboratorio/Lenguaje-C.pdf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, (consultado: Febrero de 2021).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Cheltenham Computer Training, C Programming, 1998.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Joyanes Aguilar Luis, Fundamentos de Programación, Algoritmos, Estructura de datos y Objetos, Ed. Mc Graw Hill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Zirkhov, Igor, Low Level Programming, C, Assembly, and Program Execution, Apress, 2017.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1496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Un programa “Hola Mundo”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21" name="Imagen 3" descr=""/>
          <p:cNvPicPr/>
          <p:nvPr/>
        </p:nvPicPr>
        <p:blipFill>
          <a:blip r:embed="rId1"/>
          <a:stretch/>
        </p:blipFill>
        <p:spPr>
          <a:xfrm>
            <a:off x="1972080" y="994320"/>
            <a:ext cx="7747920" cy="56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440" y="360"/>
            <a:ext cx="10515240" cy="89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1.1.3 Construcción de un programa en C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23" name="Imagen 3_0" descr=""/>
          <p:cNvPicPr/>
          <p:nvPr/>
        </p:nvPicPr>
        <p:blipFill>
          <a:blip r:embed="rId1"/>
          <a:stretch/>
        </p:blipFill>
        <p:spPr>
          <a:xfrm>
            <a:off x="1762560" y="661320"/>
            <a:ext cx="8677440" cy="201204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1615680" y="2160000"/>
            <a:ext cx="3064320" cy="39996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720000" y="2749680"/>
            <a:ext cx="10773720" cy="8647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720000" y="4695840"/>
            <a:ext cx="3156480" cy="88416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>
          <a:xfrm>
            <a:off x="720000" y="3646080"/>
            <a:ext cx="2340000" cy="31752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6"/>
          <a:stretch/>
        </p:blipFill>
        <p:spPr>
          <a:xfrm>
            <a:off x="720000" y="3986280"/>
            <a:ext cx="10800000" cy="659160"/>
          </a:xfrm>
          <a:prstGeom prst="rect">
            <a:avLst/>
          </a:prstGeom>
          <a:ln w="0">
            <a:noFill/>
          </a:ln>
        </p:spPr>
      </p:pic>
      <p:sp>
        <p:nvSpPr>
          <p:cNvPr id="229" name="TextShape 2"/>
          <p:cNvSpPr txBox="1"/>
          <p:nvPr/>
        </p:nvSpPr>
        <p:spPr>
          <a:xfrm>
            <a:off x="4140000" y="4680000"/>
            <a:ext cx="738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Código fuente: hola.c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Compilador: gcc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Archivo objeto: hola.o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Objetos externos: crt1.o, crti.o, crtn.o, libuClibc-1.0.39.so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Enlazador: ld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Programa ejecutable: holauclibc.xtn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Application>LibreOffice/7.0.4.2$Linux_X86_64 LibreOffice_project/00$Build-2</Application>
  <AppVersion>15.0000</AppVersion>
  <Words>1307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2021-03-01T02:16:41Z</dcterms:created>
  <dc:creator>Moshkodo Moshkodoi</dc:creator>
  <dc:description/>
  <dc:language>es-MX</dc:language>
  <cp:lastModifiedBy/>
  <dcterms:modified xsi:type="dcterms:W3CDTF">2022-02-10T13:37:31Z</dcterms:modified>
  <cp:revision>143</cp:revision>
  <dc:subject/>
  <dc:title>Práctica guiada 01 Introducción a la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71</vt:i4>
  </property>
</Properties>
</file>