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D944A0-32DE-4D14-8B3C-F21BE0FA09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0FB5EB-1F6D-4E17-A810-7F361F90AF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2794A1-1B47-43EB-8B38-88C547A7EB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4DB56D-E09B-4BA8-A648-0B9D588A56D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2A8ACD-DD04-4B64-B431-EA8E627F4B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8D3294-0984-43E0-B880-CEAF22C9C5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6E8985-B36A-425A-B2C1-13B0A7CB02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70DC44-DEDD-4D6E-A4B0-B876091C00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717081-86BD-4F30-A22B-970DD4C52A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592E2A-354F-432B-B702-7A9F92AF68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A05CD4-4B18-49A8-BD8D-82C72435F7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431296-852B-45E3-80BF-50C9EC1B14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21B1C2-2296-4696-A6AC-B55B779197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7C0205-2365-4DDD-9C25-12F2A3C351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5E946C-9459-449E-892A-087EB70EC6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207F9B-99BC-499A-A2D8-098E00BB76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175490-B78C-4700-9E9E-C4E7BD1F70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284B5B-1C6E-4822-B273-8D69E531ED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13D422-336C-476F-A949-4466BA4DD5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289944-B4E4-460A-8A7A-1FF2CC7BC0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506A98-5095-4A8C-B5AC-6E71685EF9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A26AC7-6651-42C3-A50A-FAC8DA4C5D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60E8DF-5587-4CA4-8051-733F21F39A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EF7E58-55FE-409E-B5C5-1B1920647F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B21A8F-E729-4155-B0FC-6D6BAAA07F1A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Editar estilos de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097807-7FFD-42AC-AF63-FE4E3611D286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84" name="Imagem 3" descr=""/>
          <p:cNvPicPr/>
          <p:nvPr/>
        </p:nvPicPr>
        <p:blipFill>
          <a:blip r:embed="rId1"/>
          <a:stretch/>
        </p:blipFill>
        <p:spPr>
          <a:xfrm>
            <a:off x="-262800" y="-522000"/>
            <a:ext cx="12454920" cy="7379640"/>
          </a:xfrm>
          <a:prstGeom prst="rect">
            <a:avLst/>
          </a:prstGeom>
          <a:ln w="0">
            <a:noFill/>
          </a:ln>
        </p:spPr>
      </p:pic>
      <p:sp>
        <p:nvSpPr>
          <p:cNvPr id="85" name="CaixaDeTexto 4"/>
          <p:cNvSpPr/>
          <p:nvPr/>
        </p:nvSpPr>
        <p:spPr>
          <a:xfrm>
            <a:off x="1627560" y="2814120"/>
            <a:ext cx="107924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00b0f0"/>
                </a:solidFill>
                <a:latin typeface="04b"/>
              </a:rPr>
              <a:t>ARVORE BINARIA COM FIO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Espaço Reservado para Conteúdo 3" descr=""/>
          <p:cNvPicPr/>
          <p:nvPr/>
        </p:nvPicPr>
        <p:blipFill>
          <a:blip r:embed="rId1"/>
          <a:stretch/>
        </p:blipFill>
        <p:spPr>
          <a:xfrm>
            <a:off x="-207720" y="0"/>
            <a:ext cx="12399480" cy="7268760"/>
          </a:xfrm>
          <a:prstGeom prst="rect">
            <a:avLst/>
          </a:prstGeom>
          <a:ln w="0">
            <a:noFill/>
          </a:ln>
        </p:spPr>
      </p:pic>
      <p:sp>
        <p:nvSpPr>
          <p:cNvPr id="88" name="CaixaDeTexto 4"/>
          <p:cNvSpPr/>
          <p:nvPr/>
        </p:nvSpPr>
        <p:spPr>
          <a:xfrm>
            <a:off x="3214080" y="2055960"/>
            <a:ext cx="5763240" cy="496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00b0f0"/>
                </a:solidFill>
                <a:latin typeface="Agency FB"/>
              </a:rPr>
              <a:t>O QUE É?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00b0f0"/>
                </a:solidFill>
                <a:latin typeface="Agency FB"/>
              </a:rPr>
              <a:t>Arvore binária é um tipo de arvore que  em cada vértice pode haver duas sub-arvores, da direita ou para a esquerda, que contenham os elementos de grau  0,1 ou 2.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Espaço Reservado para Conteúdo 3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7619760"/>
          </a:xfrm>
          <a:prstGeom prst="rect">
            <a:avLst/>
          </a:prstGeom>
          <a:ln w="0">
            <a:noFill/>
          </a:ln>
        </p:spPr>
      </p:pic>
      <p:sp>
        <p:nvSpPr>
          <p:cNvPr id="91" name="CaixaDeTexto 4"/>
          <p:cNvSpPr/>
          <p:nvPr/>
        </p:nvSpPr>
        <p:spPr>
          <a:xfrm>
            <a:off x="3048120" y="1870200"/>
            <a:ext cx="5001120" cy="58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600" spc="-1" strike="noStrike">
                <a:solidFill>
                  <a:srgbClr val="00b0f0"/>
                </a:solidFill>
                <a:latin typeface="Agency FB"/>
              </a:rPr>
              <a:t>Quais as tarefas a se fazer numa arvore comum?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3600" spc="-1" strike="noStrike">
                <a:solidFill>
                  <a:srgbClr val="00b0f0"/>
                </a:solidFill>
                <a:latin typeface="Agency FB"/>
              </a:rPr>
              <a:t>Criar arvore;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3600" spc="-1" strike="noStrike">
                <a:solidFill>
                  <a:srgbClr val="00b0f0"/>
                </a:solidFill>
                <a:latin typeface="Agency FB"/>
              </a:rPr>
              <a:t>Inserir elemento;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3600" spc="-1" strike="noStrike">
                <a:solidFill>
                  <a:srgbClr val="00b0f0"/>
                </a:solidFill>
                <a:latin typeface="Agency FB"/>
              </a:rPr>
              <a:t>Remover um elemento;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3600" spc="-1" strike="noStrike">
                <a:solidFill>
                  <a:srgbClr val="00b0f0"/>
                </a:solidFill>
                <a:latin typeface="Agency FB"/>
              </a:rPr>
              <a:t>Acessar um elemento;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3600" spc="-1" strike="noStrike">
                <a:solidFill>
                  <a:srgbClr val="00b0f0"/>
                </a:solidFill>
                <a:latin typeface="Agency FB"/>
              </a:rPr>
              <a:t>Destruir a arvore;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Espaço Reservado para Conteúdo 3" descr=""/>
          <p:cNvPicPr/>
          <p:nvPr/>
        </p:nvPicPr>
        <p:blipFill>
          <a:blip r:embed="rId1"/>
          <a:stretch/>
        </p:blipFill>
        <p:spPr>
          <a:xfrm>
            <a:off x="0" y="-142200"/>
            <a:ext cx="12191760" cy="7611120"/>
          </a:xfrm>
          <a:prstGeom prst="rect">
            <a:avLst/>
          </a:prstGeom>
          <a:ln w="0">
            <a:noFill/>
          </a:ln>
        </p:spPr>
      </p:pic>
      <p:sp>
        <p:nvSpPr>
          <p:cNvPr id="93" name="CaixaDeTexto 5"/>
          <p:cNvSpPr/>
          <p:nvPr/>
        </p:nvSpPr>
        <p:spPr>
          <a:xfrm>
            <a:off x="3172680" y="1620000"/>
            <a:ext cx="5984640" cy="615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00b0f0"/>
                </a:solidFill>
                <a:latin typeface="Agency FB"/>
              </a:rPr>
              <a:t>É estrutura derivada de arvore binaria em que ponteiros nulos são usados para armazenar o endereço predecessor in ordem.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00b0f0"/>
                </a:solidFill>
                <a:latin typeface="Agency FB"/>
              </a:rPr>
              <a:t>Arvores tem ligação direta com recursividade e recursividade é a base para a arvores binarias ,arvores essas que, tem no máximo, só dois filhos, como geralmente esse tipo de arvore trabalha com um ou dois elementos, é por isso que os nós da arvore tem no máximo dois filhos, pois um deles sempre vai ficar vazio para que o outro ocupe a posição.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00b0f0"/>
                </a:solidFill>
                <a:latin typeface="Agency FB"/>
              </a:rPr>
              <a:t>Define-se uma arvore binário como sendo uma arvore vazia ou um nó raiz que contem duas sub-arvores, identificadas por sub da direita e sub da esquerda.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Espaço Reservado para Conteúdo 3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6" name=""/>
          <p:cNvSpPr txBox="1"/>
          <p:nvPr/>
        </p:nvSpPr>
        <p:spPr>
          <a:xfrm>
            <a:off x="4140000" y="2160000"/>
            <a:ext cx="4680000" cy="346320"/>
          </a:xfrm>
          <a:prstGeom prst="rect">
            <a:avLst/>
          </a:prstGeom>
          <a:noFill/>
          <a:ln w="0">
            <a:noFill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Espaço Reservado para Conteúdo 1" descr=""/>
          <p:cNvPicPr/>
          <p:nvPr/>
        </p:nvPicPr>
        <p:blipFill>
          <a:blip r:embed="rId1"/>
          <a:stretch/>
        </p:blipFill>
        <p:spPr>
          <a:xfrm>
            <a:off x="0" y="36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00" name=""/>
          <p:cNvSpPr txBox="1"/>
          <p:nvPr/>
        </p:nvSpPr>
        <p:spPr>
          <a:xfrm>
            <a:off x="2880000" y="1773360"/>
            <a:ext cx="7020000" cy="830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Definição de arvore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Por definição, a arvore binaria sempre vai sempre ser definida como esquerda ou direita de uma arvore maior e qualquer uma das duas sub-arvores podem ser nulas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A arvore tem n elementos, então tem n + 1 ponteiros, se uma arvore tem k = 1 elemento, então tem dois ponteiros nulos adicionando um elemento numa posição da arvore, o ponteiro deixa de ser nulo, mas também aparecem mais outros dois ponteiros nulos, novos elementos sempre são folhas, então a nova arvore tem (k +1 ) -1+2 = (k + 1) + 1 ponteiros vazios.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A ligação de fio se aproveita dessa memoria desperdiçada para apontar pro predecessor ou sucessor se não tiver nenhum filho esquerda ou direita, tornando o percurso in-ordem mais fácil e eficiente.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Espaço Reservado para Conteúdo 4" descr=""/>
          <p:cNvPicPr/>
          <p:nvPr/>
        </p:nvPicPr>
        <p:blipFill>
          <a:blip r:embed="rId1"/>
          <a:stretch/>
        </p:blipFill>
        <p:spPr>
          <a:xfrm>
            <a:off x="0" y="36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 txBox="1"/>
          <p:nvPr/>
        </p:nvSpPr>
        <p:spPr>
          <a:xfrm>
            <a:off x="2880000" y="1620000"/>
            <a:ext cx="6300000" cy="36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Arvore estritamente binaria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Uma arvore estritamente binária se entende por características como cada nó tem 0 ou 2 sub-arvores, nenhum dos nós tem filho único e os nós internos sempre tem dois filhos.</a:t>
            </a: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A diferença de altura entre as sub-arvores de qualquer nó e de no máximo 1 por exemplo,se a altura é D, então cada folha deve estar no nível D ou D-1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Application>LibreOffice/7.3.7.2$Linux_X86_64 LibreOffice_project/30$Build-2</Application>
  <AppVersion>15.0000</AppVersion>
  <Words>187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2025-06-17T00:05:58Z</dcterms:created>
  <dc:creator>MANCER</dc:creator>
  <dc:description/>
  <dc:language>pt-BR</dc:language>
  <cp:lastModifiedBy/>
  <dcterms:modified xsi:type="dcterms:W3CDTF">2025-06-17T14:56:15Z</dcterms:modified>
  <cp:revision>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