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69" d="100"/>
          <a:sy n="69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Stored</a:t>
            </a:r>
            <a:r>
              <a:rPr lang="pt-BR" dirty="0" smtClean="0"/>
              <a:t> Procedure – </a:t>
            </a:r>
            <a:r>
              <a:rPr lang="pt-BR" sz="4800" dirty="0" smtClean="0"/>
              <a:t>conceito e utilidades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99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42108" y="2071044"/>
            <a:ext cx="88391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Procedimento armazenado, é um coleção de instruções em </a:t>
            </a:r>
            <a:r>
              <a:rPr lang="pt-BR" sz="2800" dirty="0" err="1"/>
              <a:t>sql</a:t>
            </a:r>
            <a:r>
              <a:rPr lang="pt-BR" sz="2800" dirty="0"/>
              <a:t> que são executado de uma vez como uma função, o que ele faz é  armazenar </a:t>
            </a:r>
            <a:r>
              <a:rPr lang="pt-BR" sz="2800" dirty="0" smtClean="0"/>
              <a:t>tarefas  repetitiva para </a:t>
            </a:r>
            <a:r>
              <a:rPr lang="pt-BR" sz="2800" dirty="0"/>
              <a:t>elas sejam executadas de acordo com a </a:t>
            </a:r>
            <a:r>
              <a:rPr lang="pt-BR" sz="2800" dirty="0" smtClean="0"/>
              <a:t>necessidade.</a:t>
            </a:r>
            <a:endParaRPr lang="pt-BR" sz="2800" dirty="0"/>
          </a:p>
          <a:p>
            <a:r>
              <a:rPr lang="pt-BR" sz="2800" dirty="0"/>
              <a:t>Diferente de uma instrução </a:t>
            </a:r>
            <a:r>
              <a:rPr lang="pt-BR" sz="2800" dirty="0" err="1"/>
              <a:t>sql</a:t>
            </a:r>
            <a:r>
              <a:rPr lang="pt-BR" sz="2800" dirty="0"/>
              <a:t> comum, o </a:t>
            </a:r>
            <a:r>
              <a:rPr lang="pt-BR" sz="2800" dirty="0" err="1"/>
              <a:t>stored</a:t>
            </a:r>
            <a:r>
              <a:rPr lang="pt-BR" sz="2800" dirty="0"/>
              <a:t> procedure guarda essas instruções encapsulam os o conjunto de instruções e o execute como uma coisa só</a:t>
            </a:r>
            <a:r>
              <a:rPr lang="pt-BR" sz="2800" dirty="0" smtClean="0"/>
              <a:t>,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0639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48490"/>
            <a:ext cx="8596668" cy="1320800"/>
          </a:xfrm>
        </p:spPr>
        <p:txBody>
          <a:bodyPr/>
          <a:lstStyle/>
          <a:p>
            <a:r>
              <a:rPr lang="pt-BR" dirty="0" smtClean="0"/>
              <a:t>Vantagens em usar </a:t>
            </a:r>
            <a:r>
              <a:rPr lang="pt-BR" dirty="0" err="1" smtClean="0"/>
              <a:t>stored</a:t>
            </a:r>
            <a:r>
              <a:rPr lang="pt-BR" dirty="0" smtClean="0"/>
              <a:t> procedure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68036" y="900098"/>
            <a:ext cx="1004454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Reutilizar o código</a:t>
            </a:r>
            <a:r>
              <a:rPr lang="pt-BR" sz="2800" dirty="0"/>
              <a:t>: depois de criado, o procedimento pode ser chamado mais outras vezes </a:t>
            </a:r>
            <a:r>
              <a:rPr lang="pt-BR" sz="2800" dirty="0" smtClean="0"/>
              <a:t>eliminando </a:t>
            </a:r>
            <a:r>
              <a:rPr lang="pt-BR" sz="2800" dirty="0"/>
              <a:t>a redundância no código, com isso criando rotinas de código cria tarefas agendadas </a:t>
            </a:r>
            <a:r>
              <a:rPr lang="pt-BR" sz="2800" dirty="0" smtClean="0"/>
              <a:t>etc.;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Desempenho aprimorado</a:t>
            </a:r>
            <a:r>
              <a:rPr lang="pt-BR" sz="2800" dirty="0"/>
              <a:t>: Os procedimentos são </a:t>
            </a:r>
            <a:r>
              <a:rPr lang="pt-BR" sz="2800" dirty="0" err="1" smtClean="0"/>
              <a:t>pré</a:t>
            </a:r>
            <a:r>
              <a:rPr lang="pt-BR" sz="2800" dirty="0" smtClean="0"/>
              <a:t>-compilados, fica </a:t>
            </a:r>
            <a:r>
              <a:rPr lang="pt-BR" sz="2800" dirty="0"/>
              <a:t>mais rápido para ler </a:t>
            </a:r>
            <a:r>
              <a:rPr lang="pt-BR" sz="2800" dirty="0" smtClean="0"/>
              <a:t>um </a:t>
            </a:r>
            <a:r>
              <a:rPr lang="pt-BR" sz="2800" dirty="0"/>
              <a:t>grande volume de dados já que são armazenados direto no servidor do banco, reduzindo o trafico de rede e </a:t>
            </a:r>
            <a:r>
              <a:rPr lang="pt-BR" sz="2800" dirty="0" smtClean="0"/>
              <a:t>latência;</a:t>
            </a:r>
          </a:p>
          <a:p>
            <a:endParaRPr lang="pt-BR" sz="2800" dirty="0"/>
          </a:p>
          <a:p>
            <a:r>
              <a:rPr lang="pt-BR" sz="2800" dirty="0" smtClean="0">
                <a:solidFill>
                  <a:schemeClr val="accent2">
                    <a:lumMod val="75000"/>
                  </a:schemeClr>
                </a:solidFill>
              </a:rPr>
              <a:t>Segurança:</a:t>
            </a:r>
            <a:r>
              <a:rPr lang="pt-BR" sz="2800" dirty="0" smtClean="0"/>
              <a:t> como </a:t>
            </a:r>
            <a:r>
              <a:rPr lang="pt-BR" sz="2800" dirty="0"/>
              <a:t>os procedimentos são encapsulados, é mais fácil e eficiente de controlar quem usa e o que faz dentro do banco, já que </a:t>
            </a:r>
            <a:r>
              <a:rPr lang="pt-BR" sz="2800" dirty="0" smtClean="0"/>
              <a:t>se lida com </a:t>
            </a:r>
            <a:r>
              <a:rPr lang="pt-BR" sz="2800" dirty="0"/>
              <a:t>instruções em </a:t>
            </a:r>
            <a:r>
              <a:rPr lang="pt-BR" sz="2800" dirty="0" err="1" smtClean="0"/>
              <a:t>sql</a:t>
            </a:r>
            <a:r>
              <a:rPr lang="pt-BR" sz="2800" dirty="0"/>
              <a:t>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76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13164"/>
            <a:ext cx="10059939" cy="5103617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rocedimentos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locais </a:t>
            </a:r>
            <a:r>
              <a:rPr lang="pt-BR" dirty="0"/>
              <a:t>- </a:t>
            </a:r>
            <a:r>
              <a:rPr lang="pt-BR" dirty="0" smtClean="0"/>
              <a:t>Semelhantes a procedimentos em outras linguagens ,a principal característica é que pertence a um banco e dados somente, criado </a:t>
            </a:r>
            <a:r>
              <a:rPr lang="pt-BR" dirty="0"/>
              <a:t>a partir de dados do próprio banco</a:t>
            </a:r>
            <a:r>
              <a:rPr lang="pt-BR" dirty="0" smtClean="0"/>
              <a:t>, caso precise usar a mesma lógica em outro banco, será necessário criar outra procedure ;</a:t>
            </a:r>
            <a:endParaRPr lang="pt-BR" dirty="0"/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pt-BR" dirty="0" smtClean="0">
                <a:solidFill>
                  <a:schemeClr val="accent2">
                    <a:lumMod val="75000"/>
                  </a:schemeClr>
                </a:solidFill>
              </a:rPr>
              <a:t>emporário</a:t>
            </a:r>
            <a:r>
              <a:rPr lang="pt-BR" dirty="0" smtClean="0"/>
              <a:t> – procedimentos que duram determinado tempo estipulado pelo usuário  </a:t>
            </a:r>
            <a:r>
              <a:rPr lang="pt-BR" dirty="0"/>
              <a:t>estes que se dividem em </a:t>
            </a:r>
            <a:r>
              <a:rPr lang="pt-BR" dirty="0" smtClean="0"/>
              <a:t>dois: locais </a:t>
            </a:r>
            <a:r>
              <a:rPr lang="pt-BR" dirty="0"/>
              <a:t>e globais os </a:t>
            </a:r>
            <a:r>
              <a:rPr lang="pt-BR" dirty="0" smtClean="0"/>
              <a:t>locais. Locais começam com </a:t>
            </a:r>
            <a:r>
              <a:rPr lang="pt-BR" dirty="0"/>
              <a:t># </a:t>
            </a:r>
            <a:r>
              <a:rPr lang="pt-BR" dirty="0" smtClean="0"/>
              <a:t> e as </a:t>
            </a:r>
            <a:r>
              <a:rPr lang="pt-BR" dirty="0"/>
              <a:t>globais </a:t>
            </a:r>
            <a:r>
              <a:rPr lang="pt-BR" dirty="0" smtClean="0"/>
              <a:t>##;</a:t>
            </a:r>
            <a:endParaRPr lang="pt-BR" dirty="0"/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procedimentos de sistema </a:t>
            </a:r>
            <a:r>
              <a:rPr lang="pt-BR" dirty="0"/>
              <a:t>- são armazenados no banco padrão do SQL </a:t>
            </a:r>
            <a:r>
              <a:rPr lang="pt-BR" dirty="0" smtClean="0"/>
              <a:t>Server, identificam-se  </a:t>
            </a:r>
            <a:r>
              <a:rPr lang="pt-BR" dirty="0"/>
              <a:t>com as siglas </a:t>
            </a:r>
            <a:r>
              <a:rPr lang="pt-BR" u="sng" dirty="0" err="1"/>
              <a:t>sp</a:t>
            </a:r>
            <a:r>
              <a:rPr lang="pt-BR" dirty="0"/>
              <a:t>, que vem de </a:t>
            </a:r>
            <a:r>
              <a:rPr lang="pt-BR" dirty="0" err="1"/>
              <a:t>stored</a:t>
            </a:r>
            <a:r>
              <a:rPr lang="pt-BR" dirty="0"/>
              <a:t> procedure, esses executavam tarefas administrativas e </a:t>
            </a:r>
            <a:r>
              <a:rPr lang="pt-BR" dirty="0" smtClean="0"/>
              <a:t>são executados </a:t>
            </a:r>
            <a:r>
              <a:rPr lang="pt-BR" dirty="0"/>
              <a:t>a partir de qualquer </a:t>
            </a:r>
            <a:r>
              <a:rPr lang="pt-BR" dirty="0" smtClean="0"/>
              <a:t>banco;</a:t>
            </a:r>
            <a:endParaRPr lang="pt-BR" dirty="0"/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procedimentos remotos </a:t>
            </a:r>
            <a:r>
              <a:rPr lang="pt-BR" dirty="0" smtClean="0"/>
              <a:t>– Conjunto de sistemas que são instalados por padrão pelo SGBD, diferente de procedimentos locais, os procedimentos </a:t>
            </a:r>
            <a:r>
              <a:rPr lang="pt-BR" dirty="0"/>
              <a:t>remotos , as </a:t>
            </a:r>
            <a:r>
              <a:rPr lang="pt-BR" dirty="0" err="1"/>
              <a:t>stored</a:t>
            </a:r>
            <a:r>
              <a:rPr lang="pt-BR" dirty="0"/>
              <a:t> procedures de sistema residem em um banco de dados especial do sistema </a:t>
            </a:r>
            <a:r>
              <a:rPr lang="pt-BR" dirty="0" smtClean="0"/>
              <a:t>e podem </a:t>
            </a:r>
            <a:r>
              <a:rPr lang="pt-BR" dirty="0"/>
              <a:t>usar </a:t>
            </a:r>
            <a:r>
              <a:rPr lang="pt-BR" dirty="0" err="1"/>
              <a:t>querys</a:t>
            </a:r>
            <a:r>
              <a:rPr lang="pt-BR" dirty="0"/>
              <a:t> </a:t>
            </a:r>
            <a:r>
              <a:rPr lang="pt-BR" dirty="0" smtClean="0"/>
              <a:t>distribuídas </a:t>
            </a:r>
            <a:r>
              <a:rPr lang="pt-BR" dirty="0"/>
              <a:t>por essas procedures, são usadas apenas para </a:t>
            </a:r>
            <a:r>
              <a:rPr lang="pt-BR" dirty="0" smtClean="0"/>
              <a:t>compatibilidade;</a:t>
            </a:r>
            <a:endParaRPr lang="pt-BR" dirty="0"/>
          </a:p>
          <a:p>
            <a:r>
              <a:rPr lang="pt-BR" dirty="0"/>
              <a:t>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procedimentos estendidos </a:t>
            </a:r>
            <a:r>
              <a:rPr lang="pt-BR" dirty="0"/>
              <a:t>-  </a:t>
            </a:r>
            <a:r>
              <a:rPr lang="pt-BR" dirty="0" smtClean="0"/>
              <a:t>Mais comum no Microsoft SQL Server , é uma maneira de </a:t>
            </a:r>
            <a:r>
              <a:rPr lang="pt-BR" dirty="0" err="1" smtClean="0"/>
              <a:t>de</a:t>
            </a:r>
            <a:r>
              <a:rPr lang="pt-BR" dirty="0" smtClean="0"/>
              <a:t> se criar funções de biblioteca de vinculo dinâmico que dinâmicas que fornecem pontes para estabelecer funcionalidades de SQL Servers permitindo que interaja com o sistema </a:t>
            </a:r>
            <a:r>
              <a:rPr lang="pt-BR" err="1" smtClean="0"/>
              <a:t>operacional</a:t>
            </a:r>
            <a:r>
              <a:rPr lang="pt-BR" smtClean="0"/>
              <a:t>. Estes </a:t>
            </a:r>
            <a:r>
              <a:rPr lang="pt-BR" dirty="0" smtClean="0"/>
              <a:t>recebem .</a:t>
            </a:r>
            <a:r>
              <a:rPr lang="pt-BR" dirty="0" err="1" smtClean="0"/>
              <a:t>dll</a:t>
            </a:r>
            <a:r>
              <a:rPr lang="pt-BR" dirty="0" smtClean="0"/>
              <a:t> </a:t>
            </a:r>
            <a:r>
              <a:rPr lang="pt-BR" dirty="0"/>
              <a:t>e são executados </a:t>
            </a:r>
            <a:r>
              <a:rPr lang="pt-BR" dirty="0" smtClean="0"/>
              <a:t>e se identificam pelo prefixo </a:t>
            </a:r>
            <a:r>
              <a:rPr lang="pt-BR" dirty="0" err="1"/>
              <a:t>xp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62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usar?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0351" y="1607128"/>
            <a:ext cx="10101463" cy="511232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Em primeiro,</a:t>
            </a:r>
            <a:r>
              <a:rPr lang="pt-BR" sz="2800" dirty="0"/>
              <a:t> quando a prioridade é a consistência e segurança do dados;</a:t>
            </a:r>
          </a:p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Em segundo</a:t>
            </a:r>
            <a:r>
              <a:rPr lang="pt-BR" sz="2800" dirty="0"/>
              <a:t>, quando se tem varias aplicações que usam linguagens e plataformas diferentes para ler e administrar dados porém executam a mesma função;</a:t>
            </a:r>
          </a:p>
          <a:p>
            <a:r>
              <a:rPr lang="pt-BR" sz="2800" dirty="0" smtClean="0"/>
              <a:t>Caso de uso: </a:t>
            </a:r>
            <a:r>
              <a:rPr lang="pt-BR" sz="2800" dirty="0" err="1" smtClean="0"/>
              <a:t>Itau</a:t>
            </a:r>
            <a:r>
              <a:rPr lang="pt-BR" sz="2800" dirty="0" smtClean="0"/>
              <a:t>, Bradesco </a:t>
            </a:r>
            <a:r>
              <a:rPr lang="pt-BR" sz="2800" dirty="0"/>
              <a:t>e Real usam o </a:t>
            </a:r>
            <a:r>
              <a:rPr lang="pt-BR" sz="2800" dirty="0" err="1"/>
              <a:t>stored</a:t>
            </a:r>
            <a:r>
              <a:rPr lang="pt-BR" sz="2800" dirty="0"/>
              <a:t> procedure em todas as operações que tem em comum ,mas os procedimentos conseguem </a:t>
            </a:r>
            <a:r>
              <a:rPr lang="pt-BR" sz="2800" dirty="0" smtClean="0"/>
              <a:t>garantir que </a:t>
            </a:r>
            <a:r>
              <a:rPr lang="pt-BR" sz="2800" dirty="0"/>
              <a:t>as tarefas sejam executadas forma correta e </a:t>
            </a:r>
            <a:r>
              <a:rPr lang="pt-BR" sz="2800" dirty="0" smtClean="0"/>
              <a:t>segura.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2340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1916" y="193963"/>
            <a:ext cx="8596668" cy="1320800"/>
          </a:xfrm>
        </p:spPr>
        <p:txBody>
          <a:bodyPr/>
          <a:lstStyle/>
          <a:p>
            <a:r>
              <a:rPr lang="pt-BR" dirty="0" smtClean="0"/>
              <a:t>Por que usar </a:t>
            </a:r>
            <a:r>
              <a:rPr lang="pt-BR" dirty="0" err="1" smtClean="0"/>
              <a:t>Stored</a:t>
            </a:r>
            <a:r>
              <a:rPr lang="pt-BR" dirty="0" smtClean="0"/>
              <a:t> Procedure?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4099" y="1048326"/>
            <a:ext cx="10503285" cy="6054437"/>
          </a:xfrm>
        </p:spPr>
        <p:txBody>
          <a:bodyPr>
            <a:normAutofit fontScale="92500" lnSpcReduction="20000"/>
          </a:bodyPr>
          <a:lstStyle/>
          <a:p>
            <a:r>
              <a:rPr lang="pt-BR" sz="1900" dirty="0" err="1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pt-BR" sz="1900" dirty="0" err="1" smtClean="0">
                <a:solidFill>
                  <a:schemeClr val="accent2">
                    <a:lumMod val="75000"/>
                  </a:schemeClr>
                </a:solidFill>
              </a:rPr>
              <a:t>tored</a:t>
            </a:r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1900" dirty="0">
                <a:solidFill>
                  <a:schemeClr val="accent2">
                    <a:lumMod val="75000"/>
                  </a:schemeClr>
                </a:solidFill>
              </a:rPr>
              <a:t>procedure </a:t>
            </a:r>
            <a:r>
              <a:rPr lang="pt-BR" sz="1900" dirty="0"/>
              <a:t>não permite que nenhuma usuário tenha acesso as informações no banco de forma direta;</a:t>
            </a:r>
          </a:p>
          <a:p>
            <a:r>
              <a:rPr lang="pt-BR" sz="1900" dirty="0">
                <a:solidFill>
                  <a:schemeClr val="accent2">
                    <a:lumMod val="75000"/>
                  </a:schemeClr>
                </a:solidFill>
              </a:rPr>
              <a:t>Prevenção de injeção de SQL </a:t>
            </a:r>
            <a:r>
              <a:rPr lang="pt-BR" sz="1900" dirty="0"/>
              <a:t>– </a:t>
            </a:r>
            <a:r>
              <a:rPr lang="pt-BR" sz="1900" dirty="0" smtClean="0"/>
              <a:t>Quando </a:t>
            </a:r>
            <a:r>
              <a:rPr lang="pt-BR" sz="1900" dirty="0"/>
              <a:t>se usa os parâmetros de </a:t>
            </a:r>
            <a:r>
              <a:rPr lang="pt-BR" sz="1900" dirty="0" err="1"/>
              <a:t>stored</a:t>
            </a:r>
            <a:r>
              <a:rPr lang="pt-BR" sz="1900" dirty="0"/>
              <a:t> procedures, impede se a concatenação direta dos dados oferecidos pelo usuário dentro da consulta ,o que dificulta ataques de injeção </a:t>
            </a:r>
            <a:r>
              <a:rPr lang="pt-BR" sz="1900" dirty="0" smtClean="0"/>
              <a:t>SQL;</a:t>
            </a:r>
            <a:endParaRPr lang="pt-BR" sz="1900" dirty="0"/>
          </a:p>
          <a:p>
            <a:r>
              <a:rPr lang="pt-BR" sz="1900" dirty="0">
                <a:solidFill>
                  <a:schemeClr val="accent2">
                    <a:lumMod val="75000"/>
                  </a:schemeClr>
                </a:solidFill>
              </a:rPr>
              <a:t>Controle de acesso granular </a:t>
            </a:r>
            <a:r>
              <a:rPr lang="pt-BR" sz="1900" dirty="0"/>
              <a:t>– em </a:t>
            </a:r>
            <a:r>
              <a:rPr lang="pt-BR" sz="1900" dirty="0" err="1"/>
              <a:t>stored</a:t>
            </a:r>
            <a:r>
              <a:rPr lang="pt-BR" sz="1900" dirty="0"/>
              <a:t> procedure </a:t>
            </a:r>
            <a:r>
              <a:rPr lang="pt-BR" sz="1900" dirty="0" smtClean="0"/>
              <a:t>,é possível dar </a:t>
            </a:r>
            <a:r>
              <a:rPr lang="pt-BR" sz="1900" dirty="0"/>
              <a:t>ao </a:t>
            </a:r>
            <a:r>
              <a:rPr lang="pt-BR" sz="1900" dirty="0" smtClean="0"/>
              <a:t>usuário </a:t>
            </a:r>
            <a:r>
              <a:rPr lang="pt-BR" sz="1900" dirty="0"/>
              <a:t>procedures especificas para acessar determinada função no banco sem ter que dar permissão total ao banco para acessar a tabela </a:t>
            </a:r>
            <a:r>
              <a:rPr lang="pt-BR" sz="1900" dirty="0" smtClean="0"/>
              <a:t>diretamente;</a:t>
            </a:r>
            <a:endParaRPr lang="pt-BR" sz="1900" dirty="0"/>
          </a:p>
          <a:p>
            <a:r>
              <a:rPr lang="pt-BR" sz="1900" dirty="0">
                <a:solidFill>
                  <a:schemeClr val="accent2">
                    <a:lumMod val="75000"/>
                  </a:schemeClr>
                </a:solidFill>
              </a:rPr>
              <a:t>Redução da exposição da estrutura do banco </a:t>
            </a:r>
            <a:r>
              <a:rPr lang="pt-BR" sz="1900" dirty="0"/>
              <a:t>– as procedures abstraem a complexidade da estrutura do banco das aplicações que a utilizam, como ela utiliza de parâmetros para interagir com a estrutura (isso é</a:t>
            </a:r>
            <a:r>
              <a:rPr lang="pt-BR" sz="1900" dirty="0" smtClean="0"/>
              <a:t>, não </a:t>
            </a:r>
            <a:r>
              <a:rPr lang="pt-BR" sz="1900" dirty="0"/>
              <a:t>precisa conhecer os detalhes do banco para funcionar e acessar todos os detalhes e </a:t>
            </a:r>
            <a:r>
              <a:rPr lang="pt-BR" sz="1900" dirty="0" smtClean="0"/>
              <a:t>funções);</a:t>
            </a:r>
          </a:p>
          <a:p>
            <a:r>
              <a:rPr lang="pt-BR" sz="1900" dirty="0" smtClean="0">
                <a:solidFill>
                  <a:schemeClr val="accent2">
                    <a:lumMod val="75000"/>
                  </a:schemeClr>
                </a:solidFill>
              </a:rPr>
              <a:t>Validação </a:t>
            </a:r>
            <a:r>
              <a:rPr lang="pt-BR" sz="1900" dirty="0">
                <a:solidFill>
                  <a:schemeClr val="accent2">
                    <a:lumMod val="75000"/>
                  </a:schemeClr>
                </a:solidFill>
              </a:rPr>
              <a:t>de dados centralizada </a:t>
            </a:r>
            <a:r>
              <a:rPr lang="pt-BR" sz="1900" dirty="0"/>
              <a:t>– </a:t>
            </a:r>
            <a:r>
              <a:rPr lang="pt-BR" sz="1900" dirty="0" err="1"/>
              <a:t>stored</a:t>
            </a:r>
            <a:r>
              <a:rPr lang="pt-BR" sz="1900" dirty="0"/>
              <a:t> procedure valida os dados antes que sejam lançados </a:t>
            </a:r>
            <a:r>
              <a:rPr lang="pt-BR" sz="1900" dirty="0" smtClean="0"/>
              <a:t>no sistema</a:t>
            </a:r>
            <a:r>
              <a:rPr lang="pt-BR" sz="1900" dirty="0"/>
              <a:t>, o que prioriza a consistência e integridade dos dados e impede que dados inválidos ou maliciosos sejam inseridos no seu </a:t>
            </a:r>
            <a:r>
              <a:rPr lang="pt-BR" sz="1900" dirty="0" smtClean="0"/>
              <a:t>banco;</a:t>
            </a:r>
            <a:endParaRPr lang="pt-BR" sz="1900" dirty="0"/>
          </a:p>
          <a:p>
            <a:r>
              <a:rPr lang="pt-BR" sz="1900" dirty="0">
                <a:solidFill>
                  <a:schemeClr val="accent2">
                    <a:lumMod val="75000"/>
                  </a:schemeClr>
                </a:solidFill>
              </a:rPr>
              <a:t>Auditoria Facilitada </a:t>
            </a:r>
            <a:r>
              <a:rPr lang="pt-BR" sz="1900" dirty="0"/>
              <a:t>– </a:t>
            </a:r>
            <a:r>
              <a:rPr lang="pt-BR" sz="1900" dirty="0"/>
              <a:t>É</a:t>
            </a:r>
            <a:r>
              <a:rPr lang="pt-BR" sz="1900" dirty="0" smtClean="0"/>
              <a:t> </a:t>
            </a:r>
            <a:r>
              <a:rPr lang="pt-BR" sz="1900" dirty="0"/>
              <a:t>mais fácil de controlar o fluxo de usuários dentro do banco </a:t>
            </a:r>
            <a:r>
              <a:rPr lang="pt-BR" sz="1900" dirty="0" smtClean="0"/>
              <a:t>pois </a:t>
            </a:r>
            <a:r>
              <a:rPr lang="pt-BR" sz="1900" dirty="0" err="1"/>
              <a:t>stored</a:t>
            </a:r>
            <a:r>
              <a:rPr lang="pt-BR" sz="1900" dirty="0"/>
              <a:t> procedure já que </a:t>
            </a:r>
            <a:r>
              <a:rPr lang="pt-BR" sz="1900" dirty="0" smtClean="0"/>
              <a:t>,todas </a:t>
            </a:r>
            <a:r>
              <a:rPr lang="pt-BR" sz="1900" dirty="0"/>
              <a:t>as operações mais importantes de um banco podem ser feitas </a:t>
            </a:r>
            <a:r>
              <a:rPr lang="pt-BR" sz="1900" dirty="0" smtClean="0"/>
              <a:t>usando-o os </a:t>
            </a:r>
            <a:r>
              <a:rPr lang="pt-BR" sz="1900" dirty="0"/>
              <a:t>logs podem fornecer informações bem importantes para mostrar quem está acessando o banco e o que está fazendo </a:t>
            </a:r>
            <a:r>
              <a:rPr lang="pt-BR" sz="1900" dirty="0" smtClean="0"/>
              <a:t>nele.</a:t>
            </a:r>
            <a:endParaRPr lang="pt-BR" sz="1900" dirty="0"/>
          </a:p>
          <a:p>
            <a:r>
              <a:rPr lang="pt-BR" sz="1900" dirty="0">
                <a:solidFill>
                  <a:schemeClr val="accent2">
                    <a:lumMod val="75000"/>
                  </a:schemeClr>
                </a:solidFill>
              </a:rPr>
              <a:t>Menor tráfego de rede </a:t>
            </a:r>
            <a:r>
              <a:rPr lang="pt-BR" sz="1900" dirty="0"/>
              <a:t>– Como o </a:t>
            </a:r>
            <a:r>
              <a:rPr lang="pt-BR" sz="1900" dirty="0" err="1"/>
              <a:t>stored</a:t>
            </a:r>
            <a:r>
              <a:rPr lang="pt-BR" sz="1900" dirty="0"/>
              <a:t> </a:t>
            </a:r>
            <a:r>
              <a:rPr lang="pt-BR" sz="1900" dirty="0" smtClean="0"/>
              <a:t>procedure </a:t>
            </a:r>
            <a:r>
              <a:rPr lang="pt-BR" sz="1900" dirty="0"/>
              <a:t>executa várias tarefas repetitivas se assim for descrito, indiretamente o método deixa a rede mais rápida e além de economizar processamento de máquina, garante a segurança do banco e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42831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523</TotalTime>
  <Words>776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Facetado</vt:lpstr>
      <vt:lpstr>Stored Procedure – conceito e utilidades</vt:lpstr>
      <vt:lpstr>O que é?</vt:lpstr>
      <vt:lpstr>Vantagens em usar stored procedure</vt:lpstr>
      <vt:lpstr>Tipos de Procedures</vt:lpstr>
      <vt:lpstr>Quando usar?</vt:lpstr>
      <vt:lpstr>Por que usar Stored Procedure?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 – conceito e utilidades</dc:title>
  <dc:creator>MANCER</dc:creator>
  <cp:lastModifiedBy>MANCER</cp:lastModifiedBy>
  <cp:revision>12</cp:revision>
  <dcterms:created xsi:type="dcterms:W3CDTF">2025-06-06T19:23:09Z</dcterms:created>
  <dcterms:modified xsi:type="dcterms:W3CDTF">2025-06-07T20:37:27Z</dcterms:modified>
</cp:coreProperties>
</file>