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Patrick Hand"/>
      <p:regular r:id="rId15"/>
    </p:embeddedFont>
    <p:embeddedFont>
      <p:font typeface="Patrick Hand"/>
      <p:regular r:id="rId16"/>
    </p:embeddedFont>
    <p:embeddedFont>
      <p:font typeface="Patrick Hand"/>
      <p:regular r:id="rId17"/>
    </p:embeddedFont>
    <p:embeddedFont>
      <p:font typeface="Patrick Hand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2476143"/>
            <a:ext cx="6853357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Introducción a las Funciones en MySQL</a:t>
            </a:r>
            <a:endParaRPr lang="en-US" sz="3850" dirty="0"/>
          </a:p>
        </p:txBody>
      </p:sp>
      <p:sp>
        <p:nvSpPr>
          <p:cNvPr id="4" name="Text 1"/>
          <p:cNvSpPr/>
          <p:nvPr/>
        </p:nvSpPr>
        <p:spPr>
          <a:xfrm>
            <a:off x="864037" y="3463528"/>
            <a:ext cx="7415927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Esta presentación explora las funciones en MySQL. Se definen funciones y su propósito. Se cubren los tipos de funciones integradas y definidas por el usuario. Se destaca la importancia de manipular y analizar datos. Incluye ejemplos básicos como `NOW()`, `UPPER()` y `LOWER()`.</a:t>
            </a:r>
            <a:endParaRPr lang="en-US" sz="1900" dirty="0"/>
          </a:p>
        </p:txBody>
      </p:sp>
      <p:sp>
        <p:nvSpPr>
          <p:cNvPr id="5" name="Shape 2"/>
          <p:cNvSpPr/>
          <p:nvPr/>
        </p:nvSpPr>
        <p:spPr>
          <a:xfrm>
            <a:off x="864037" y="5339834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57" y="5347454"/>
            <a:ext cx="379690" cy="37969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382316" y="5321379"/>
            <a:ext cx="4397693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latin typeface="Patrick Hand Bold" pitchFamily="34" charset="0"/>
                <a:ea typeface="Patrick Hand Bold" pitchFamily="34" charset="-122"/>
                <a:cs typeface="Patrick Hand Bold" pitchFamily="34" charset="-120"/>
              </a:rPr>
              <a:t>por Denzel Camilo Hernandez Mosquera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318742"/>
            <a:ext cx="6673096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Investigación de Funciones Integradas</a:t>
            </a:r>
            <a:endParaRPr lang="en-US" sz="3850" dirty="0"/>
          </a:p>
        </p:txBody>
      </p:sp>
      <p:sp>
        <p:nvSpPr>
          <p:cNvPr id="3" name="Text 1"/>
          <p:cNvSpPr/>
          <p:nvPr/>
        </p:nvSpPr>
        <p:spPr>
          <a:xfrm>
            <a:off x="864037" y="3552944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Documentación Oficial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4108371"/>
            <a:ext cx="6150054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Referencia principal: `dev.mysql.com/doc/`. Categorías: matemáticas, cadena, fecha, control de flujo. Se investigan funciones para calcular la edad, formatear números como moneda y encriptar datos.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3552944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Información Adicional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7623929" y="4108371"/>
            <a:ext cx="615005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Se utiliza `SHOW FUNCTION STATUS` para obtener información sobre las funciones existentes. Esto ayuda a comprender su uso y características. La documentación es esencial.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812840"/>
            <a:ext cx="7004923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Funciones de Cadena (String Functions)</a:t>
            </a:r>
            <a:endParaRPr lang="en-US" sz="38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37" y="1800225"/>
            <a:ext cx="1234440" cy="213550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468761" y="2047042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Funciones Comunes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2468761" y="2503765"/>
            <a:ext cx="5811203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Se destacan: `CONCAT()`, `SUBSTRING()`, `LENGTH()`, `REPLACE()`, `TRIM()`. Estas funciones son esenciales para manipular texto.</a:t>
            </a:r>
            <a:endParaRPr lang="en-US" sz="19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3935730"/>
            <a:ext cx="1234440" cy="174045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468761" y="4182547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Ejemplos de Uso</a:t>
            </a:r>
            <a:endParaRPr lang="en-US" sz="1900" dirty="0"/>
          </a:p>
        </p:txBody>
      </p:sp>
      <p:sp>
        <p:nvSpPr>
          <p:cNvPr id="9" name="Text 4"/>
          <p:cNvSpPr/>
          <p:nvPr/>
        </p:nvSpPr>
        <p:spPr>
          <a:xfrm>
            <a:off x="2468761" y="4639270"/>
            <a:ext cx="5811203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Concatenar nombre y apellido, extraer caracteres de un código, reemplazar subcadenas en una dirección. Son ejemplos prácticos.</a:t>
            </a:r>
            <a:endParaRPr lang="en-US" sz="19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37" y="5676186"/>
            <a:ext cx="1234440" cy="174045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468761" y="5923002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Demostración</a:t>
            </a:r>
            <a:endParaRPr lang="en-US" sz="1900" dirty="0"/>
          </a:p>
        </p:txBody>
      </p:sp>
      <p:sp>
        <p:nvSpPr>
          <p:cNvPr id="12" name="Text 6"/>
          <p:cNvSpPr/>
          <p:nvPr/>
        </p:nvSpPr>
        <p:spPr>
          <a:xfrm>
            <a:off x="2468761" y="6379726"/>
            <a:ext cx="5811203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Ejercicios prácticos con `SELECT` y funciones de cadena. Esto refuerza el aprendizaje y la aplicación de las funciones.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134189"/>
            <a:ext cx="4937760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Funciones de Fecha y Hora</a:t>
            </a:r>
            <a:endParaRPr lang="en-US" sz="3850" dirty="0"/>
          </a:p>
        </p:txBody>
      </p:sp>
      <p:sp>
        <p:nvSpPr>
          <p:cNvPr id="4" name="Shape 1"/>
          <p:cNvSpPr/>
          <p:nvPr/>
        </p:nvSpPr>
        <p:spPr>
          <a:xfrm>
            <a:off x="864037" y="2121575"/>
            <a:ext cx="3584615" cy="2956084"/>
          </a:xfrm>
          <a:prstGeom prst="roundRect">
            <a:avLst>
              <a:gd name="adj" fmla="val 3508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126093" y="2383631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Funciones Esenciales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1126093" y="2840355"/>
            <a:ext cx="3060502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Se incluyen: `NOW()`, `CURDATE()`, `CURTIME()`, `DATE_FORMAT()`, `DATE_ADD()`, `DATEDIFF()`. Estas son cruciales para trabajar con fechas.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4695468" y="2121575"/>
            <a:ext cx="3584615" cy="2956084"/>
          </a:xfrm>
          <a:prstGeom prst="roundRect">
            <a:avLst>
              <a:gd name="adj" fmla="val 3508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57524" y="2383631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Ejemplos Prácticos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4957524" y="2840355"/>
            <a:ext cx="3060502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Obtener fecha actual, calcular diferencias entre fechas, formatear fechas. Son aplicaciones comunes en bases de datos.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864037" y="5324475"/>
            <a:ext cx="7415927" cy="1770936"/>
          </a:xfrm>
          <a:prstGeom prst="roundRect">
            <a:avLst>
              <a:gd name="adj" fmla="val 5855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126093" y="5586532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Demostración</a:t>
            </a:r>
            <a:endParaRPr lang="en-US" sz="1900" dirty="0"/>
          </a:p>
        </p:txBody>
      </p:sp>
      <p:sp>
        <p:nvSpPr>
          <p:cNvPr id="12" name="Text 9"/>
          <p:cNvSpPr/>
          <p:nvPr/>
        </p:nvSpPr>
        <p:spPr>
          <a:xfrm>
            <a:off x="1126093" y="6043255"/>
            <a:ext cx="689181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Ejercicios con fechas y horas en una base de datos de ejemplo. Esto solidifica la comprensión de las funciones.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9152" y="659368"/>
            <a:ext cx="4795599" cy="599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700"/>
              </a:lnSpc>
              <a:buNone/>
            </a:pPr>
            <a:r>
              <a:rPr lang="en-US" sz="3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Funciones Matemáticas</a:t>
            </a:r>
            <a:endParaRPr lang="en-US" sz="37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595" y="3812143"/>
            <a:ext cx="7771209" cy="777120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89026" y="5987653"/>
            <a:ext cx="404574" cy="5057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50"/>
              </a:lnSpc>
              <a:buNone/>
            </a:pPr>
            <a:r>
              <a:rPr lang="en-US" sz="3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315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595" y="3812143"/>
            <a:ext cx="7771209" cy="777120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112913" y="4530566"/>
            <a:ext cx="404574" cy="5057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50"/>
              </a:lnSpc>
              <a:buNone/>
            </a:pPr>
            <a:r>
              <a:rPr lang="en-US" sz="3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31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595" y="3812143"/>
            <a:ext cx="7771209" cy="777120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9636681" y="5987653"/>
            <a:ext cx="404574" cy="5057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50"/>
              </a:lnSpc>
              <a:buNone/>
            </a:pPr>
            <a:r>
              <a:rPr lang="en-US" sz="3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3150" dirty="0"/>
          </a:p>
        </p:txBody>
      </p:sp>
      <p:sp>
        <p:nvSpPr>
          <p:cNvPr id="9" name="Text 4"/>
          <p:cNvSpPr/>
          <p:nvPr/>
        </p:nvSpPr>
        <p:spPr>
          <a:xfrm>
            <a:off x="1679019" y="2903934"/>
            <a:ext cx="2397800" cy="299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Funciones Útiles</a:t>
            </a:r>
            <a:endParaRPr lang="en-US" sz="1850" dirty="0"/>
          </a:p>
        </p:txBody>
      </p:sp>
      <p:sp>
        <p:nvSpPr>
          <p:cNvPr id="10" name="Text 5"/>
          <p:cNvSpPr/>
          <p:nvPr/>
        </p:nvSpPr>
        <p:spPr>
          <a:xfrm>
            <a:off x="839152" y="3347442"/>
            <a:ext cx="4077652" cy="1150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`ABS()`, `CEILING()`, `FLOOR()`, `ROUND()`, `RAND()`, `MOD()` son funciones matemáticas esenciales.</a:t>
            </a:r>
            <a:endParaRPr lang="en-US" sz="1850" dirty="0"/>
          </a:p>
        </p:txBody>
      </p:sp>
      <p:sp>
        <p:nvSpPr>
          <p:cNvPr id="11" name="Text 6"/>
          <p:cNvSpPr/>
          <p:nvPr/>
        </p:nvSpPr>
        <p:spPr>
          <a:xfrm>
            <a:off x="6116241" y="1738313"/>
            <a:ext cx="2397800" cy="299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Ejemplos de Uso</a:t>
            </a:r>
            <a:endParaRPr lang="en-US" sz="1850" dirty="0"/>
          </a:p>
        </p:txBody>
      </p:sp>
      <p:sp>
        <p:nvSpPr>
          <p:cNvPr id="12" name="Text 7"/>
          <p:cNvSpPr/>
          <p:nvPr/>
        </p:nvSpPr>
        <p:spPr>
          <a:xfrm>
            <a:off x="5276374" y="2181820"/>
            <a:ext cx="4077652" cy="1150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Calcular el valor absoluto, redondear números, generar números aleatorios. Son aplicaciones prácticas.</a:t>
            </a:r>
            <a:endParaRPr lang="en-US" sz="1850" dirty="0"/>
          </a:p>
        </p:txBody>
      </p:sp>
      <p:sp>
        <p:nvSpPr>
          <p:cNvPr id="13" name="Text 8"/>
          <p:cNvSpPr/>
          <p:nvPr/>
        </p:nvSpPr>
        <p:spPr>
          <a:xfrm>
            <a:off x="10553462" y="2903934"/>
            <a:ext cx="2397800" cy="299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Demostración Práctica</a:t>
            </a:r>
            <a:endParaRPr lang="en-US" sz="1850" dirty="0"/>
          </a:p>
        </p:txBody>
      </p:sp>
      <p:sp>
        <p:nvSpPr>
          <p:cNvPr id="14" name="Text 9"/>
          <p:cNvSpPr/>
          <p:nvPr/>
        </p:nvSpPr>
        <p:spPr>
          <a:xfrm>
            <a:off x="9713595" y="3347442"/>
            <a:ext cx="4077652" cy="1150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Cálculos matemáticos en consultas SQL. Esto ayuda a entender cómo se aplican estas funciones.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022866"/>
            <a:ext cx="4937760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Funciones de Agregación</a:t>
            </a:r>
            <a:endParaRPr lang="en-US" sz="3850" dirty="0"/>
          </a:p>
        </p:txBody>
      </p:sp>
      <p:sp>
        <p:nvSpPr>
          <p:cNvPr id="3" name="Shape 1"/>
          <p:cNvSpPr/>
          <p:nvPr/>
        </p:nvSpPr>
        <p:spPr>
          <a:xfrm>
            <a:off x="864037" y="2133719"/>
            <a:ext cx="2150269" cy="1345406"/>
          </a:xfrm>
          <a:prstGeom prst="roundRect">
            <a:avLst>
              <a:gd name="adj" fmla="val 7707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765578" y="2589371"/>
            <a:ext cx="347186" cy="433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350"/>
              </a:lnSpc>
              <a:buNone/>
            </a:pPr>
            <a:r>
              <a:rPr lang="en-US" sz="27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2700" dirty="0"/>
          </a:p>
        </p:txBody>
      </p:sp>
      <p:sp>
        <p:nvSpPr>
          <p:cNvPr id="5" name="Text 3"/>
          <p:cNvSpPr/>
          <p:nvPr/>
        </p:nvSpPr>
        <p:spPr>
          <a:xfrm>
            <a:off x="3261122" y="2380536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Funciones Clave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3261122" y="2837259"/>
            <a:ext cx="950797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`COUNT()`, `SUM()`, `AVG()`, `MIN()`, `MAX()` son funciones de agregación importantes para resumir datos.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3137654" y="3463885"/>
            <a:ext cx="10505361" cy="15240"/>
          </a:xfrm>
          <a:prstGeom prst="roundRect">
            <a:avLst>
              <a:gd name="adj" fmla="val 680400"/>
            </a:avLst>
          </a:prstGeom>
          <a:solidFill>
            <a:srgbClr val="CCCCCC"/>
          </a:solidFill>
          <a:ln/>
        </p:spPr>
      </p:sp>
      <p:sp>
        <p:nvSpPr>
          <p:cNvPr id="8" name="Shape 6"/>
          <p:cNvSpPr/>
          <p:nvPr/>
        </p:nvSpPr>
        <p:spPr>
          <a:xfrm>
            <a:off x="864037" y="3602474"/>
            <a:ext cx="4300657" cy="1740456"/>
          </a:xfrm>
          <a:prstGeom prst="roundRect">
            <a:avLst>
              <a:gd name="adj" fmla="val 5958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2840712" y="4255651"/>
            <a:ext cx="347186" cy="433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350"/>
              </a:lnSpc>
              <a:buNone/>
            </a:pPr>
            <a:r>
              <a:rPr lang="en-US" sz="27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2700" dirty="0"/>
          </a:p>
        </p:txBody>
      </p:sp>
      <p:sp>
        <p:nvSpPr>
          <p:cNvPr id="10" name="Text 8"/>
          <p:cNvSpPr/>
          <p:nvPr/>
        </p:nvSpPr>
        <p:spPr>
          <a:xfrm>
            <a:off x="5411510" y="3849291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Uso con GROUP BY</a:t>
            </a: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5411510" y="4306014"/>
            <a:ext cx="810803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Se usa `GROUP BY` para resumir datos por categorías. Esto permite análisis más profundos.</a:t>
            </a:r>
            <a:endParaRPr lang="en-US" sz="1900" dirty="0"/>
          </a:p>
        </p:txBody>
      </p:sp>
      <p:sp>
        <p:nvSpPr>
          <p:cNvPr id="12" name="Shape 10"/>
          <p:cNvSpPr/>
          <p:nvPr/>
        </p:nvSpPr>
        <p:spPr>
          <a:xfrm>
            <a:off x="5288042" y="5327690"/>
            <a:ext cx="8354973" cy="15240"/>
          </a:xfrm>
          <a:prstGeom prst="roundRect">
            <a:avLst>
              <a:gd name="adj" fmla="val 680400"/>
            </a:avLst>
          </a:prstGeom>
          <a:solidFill>
            <a:srgbClr val="CCCCCC"/>
          </a:solidFill>
          <a:ln/>
        </p:spPr>
      </p:sp>
      <p:sp>
        <p:nvSpPr>
          <p:cNvPr id="13" name="Shape 11"/>
          <p:cNvSpPr/>
          <p:nvPr/>
        </p:nvSpPr>
        <p:spPr>
          <a:xfrm>
            <a:off x="864037" y="5466278"/>
            <a:ext cx="6451163" cy="1740456"/>
          </a:xfrm>
          <a:prstGeom prst="roundRect">
            <a:avLst>
              <a:gd name="adj" fmla="val 5958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3915966" y="6119455"/>
            <a:ext cx="347186" cy="433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350"/>
              </a:lnSpc>
              <a:buNone/>
            </a:pPr>
            <a:r>
              <a:rPr lang="en-US" sz="27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2700" dirty="0"/>
          </a:p>
        </p:txBody>
      </p:sp>
      <p:sp>
        <p:nvSpPr>
          <p:cNvPr id="15" name="Text 13"/>
          <p:cNvSpPr/>
          <p:nvPr/>
        </p:nvSpPr>
        <p:spPr>
          <a:xfrm>
            <a:off x="7562017" y="5713095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Ejemplos de Uso</a:t>
            </a:r>
            <a:endParaRPr lang="en-US" sz="1900" dirty="0"/>
          </a:p>
        </p:txBody>
      </p:sp>
      <p:sp>
        <p:nvSpPr>
          <p:cNvPr id="16" name="Text 14"/>
          <p:cNvSpPr/>
          <p:nvPr/>
        </p:nvSpPr>
        <p:spPr>
          <a:xfrm>
            <a:off x="7562017" y="6169819"/>
            <a:ext cx="5957530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Contar clientes por país, calcular promedios de ventas, encontrar valores máximos y mínimos son ejemplos.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331357"/>
            <a:ext cx="7230070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Funciones Definidas por el Usuario (UDF)</a:t>
            </a:r>
            <a:endParaRPr lang="en-US" sz="38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037" y="2442210"/>
            <a:ext cx="4053840" cy="250543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64037" y="5256252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¿Qué son las UDFs?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864037" y="5712976"/>
            <a:ext cx="4053840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Ventajas y desventajas de usar UDFs. Son extensiones personalizadas de MySQL.</a:t>
            </a:r>
            <a:endParaRPr lang="en-US" sz="19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161" y="2442210"/>
            <a:ext cx="4053959" cy="250543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88161" y="5256252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Sintaxis</a:t>
            </a:r>
            <a:endParaRPr lang="en-US" sz="1900" dirty="0"/>
          </a:p>
        </p:txBody>
      </p:sp>
      <p:sp>
        <p:nvSpPr>
          <p:cNvPr id="8" name="Text 4"/>
          <p:cNvSpPr/>
          <p:nvPr/>
        </p:nvSpPr>
        <p:spPr>
          <a:xfrm>
            <a:off x="5288161" y="5712976"/>
            <a:ext cx="4053959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Se explica la sintaxis para crear UDFs con `CREATE FUNCTION`. Es fundamental para definir nuevas funciones.</a:t>
            </a:r>
            <a:endParaRPr lang="en-US" sz="19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404" y="2442210"/>
            <a:ext cx="4053840" cy="250543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2404" y="5256252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Ejemplos</a:t>
            </a:r>
            <a:endParaRPr lang="en-US" sz="1900" dirty="0"/>
          </a:p>
        </p:txBody>
      </p:sp>
      <p:sp>
        <p:nvSpPr>
          <p:cNvPr id="11" name="Text 6"/>
          <p:cNvSpPr/>
          <p:nvPr/>
        </p:nvSpPr>
        <p:spPr>
          <a:xfrm>
            <a:off x="9712404" y="5712976"/>
            <a:ext cx="4053840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Calcular el IVA, validar números de teléfono, convertir texto a mayúsculas y minúsculas alternadas. Son ejemplos prácticos.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02362" y="813792"/>
            <a:ext cx="5139571" cy="5730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500"/>
              </a:lnSpc>
              <a:buNone/>
            </a:pPr>
            <a:r>
              <a:rPr lang="en-US" sz="3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Conclusión y Mejores Prácticas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802362" y="1845231"/>
            <a:ext cx="3597712" cy="756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950"/>
              </a:lnSpc>
              <a:buNone/>
            </a:pPr>
            <a:r>
              <a:rPr lang="en-US" sz="59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5</a:t>
            </a:r>
            <a:endParaRPr lang="en-US" sz="5950" dirty="0"/>
          </a:p>
        </p:txBody>
      </p:sp>
      <p:sp>
        <p:nvSpPr>
          <p:cNvPr id="5" name="Text 2"/>
          <p:cNvSpPr/>
          <p:nvPr/>
        </p:nvSpPr>
        <p:spPr>
          <a:xfrm>
            <a:off x="1454825" y="2888218"/>
            <a:ext cx="2292668" cy="286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Resumen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802362" y="3312319"/>
            <a:ext cx="3597712" cy="11004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Repaso de las funciones más importantes en MySQL. Un resumen para recordar lo esencial.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4743926" y="1845231"/>
            <a:ext cx="3597712" cy="756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950"/>
              </a:lnSpc>
              <a:buNone/>
            </a:pPr>
            <a:r>
              <a:rPr lang="en-US" sz="59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5950" dirty="0"/>
          </a:p>
        </p:txBody>
      </p:sp>
      <p:sp>
        <p:nvSpPr>
          <p:cNvPr id="8" name="Text 5"/>
          <p:cNvSpPr/>
          <p:nvPr/>
        </p:nvSpPr>
        <p:spPr>
          <a:xfrm>
            <a:off x="5396389" y="2888218"/>
            <a:ext cx="2292668" cy="286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Consejos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4743926" y="3312319"/>
            <a:ext cx="3597712" cy="11004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Consejos para investigar y aplicar funciones eficientemente. Mejorar el flujo de trabajo.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2773085" y="5215057"/>
            <a:ext cx="3597712" cy="756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950"/>
              </a:lnSpc>
              <a:buNone/>
            </a:pPr>
            <a:r>
              <a:rPr lang="en-US" sz="59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5950" dirty="0"/>
          </a:p>
        </p:txBody>
      </p:sp>
      <p:sp>
        <p:nvSpPr>
          <p:cNvPr id="11" name="Text 8"/>
          <p:cNvSpPr/>
          <p:nvPr/>
        </p:nvSpPr>
        <p:spPr>
          <a:xfrm>
            <a:off x="3425547" y="6258044"/>
            <a:ext cx="2292668" cy="286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Importancia</a:t>
            </a:r>
            <a:endParaRPr lang="en-US" sz="1800" dirty="0"/>
          </a:p>
        </p:txBody>
      </p:sp>
      <p:sp>
        <p:nvSpPr>
          <p:cNvPr id="12" name="Text 9"/>
          <p:cNvSpPr/>
          <p:nvPr/>
        </p:nvSpPr>
        <p:spPr>
          <a:xfrm>
            <a:off x="2773085" y="6682145"/>
            <a:ext cx="3597712" cy="7336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La documentación y las pruebas son cruciales. Asegurar la calidad del código.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2025-03-26T17:28:05Z</dcterms:created>
  <dcterms:modified xsi:type="dcterms:W3CDTF">2025-03-26T17:28:05Z</dcterms:modified>
</cp:coreProperties>
</file>