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7" r:id="rId5"/>
    <p:sldId id="268" r:id="rId6"/>
    <p:sldId id="269" r:id="rId7"/>
    <p:sldId id="270" r:id="rId8"/>
    <p:sldId id="263" r:id="rId9"/>
    <p:sldId id="271" r:id="rId10"/>
    <p:sldId id="278" r:id="rId11"/>
    <p:sldId id="277" r:id="rId12"/>
    <p:sldId id="27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FEA"/>
    <a:srgbClr val="D9D9D9"/>
    <a:srgbClr val="A5A5A5"/>
    <a:srgbClr val="FFFFFF"/>
    <a:srgbClr val="F7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Exames</a:t>
            </a:r>
            <a:r>
              <a:rPr lang="en-US" baseline="0" dirty="0"/>
              <a:t> </a:t>
            </a:r>
            <a:r>
              <a:rPr lang="en-US" baseline="0" dirty="0" err="1"/>
              <a:t>por</a:t>
            </a:r>
            <a:r>
              <a:rPr lang="en-US" baseline="0" dirty="0"/>
              <a:t> </a:t>
            </a:r>
            <a:r>
              <a:rPr lang="en-US" baseline="0" dirty="0" err="1"/>
              <a:t>Mês</a:t>
            </a:r>
            <a:r>
              <a:rPr lang="en-US" baseline="0" dirty="0"/>
              <a:t>/</a:t>
            </a:r>
            <a:r>
              <a:rPr lang="en-US" baseline="0" dirty="0" err="1"/>
              <a:t>Ano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F5-4183-B8D8-5C0FF6A9A529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F5-4183-B8D8-5C0FF6A9A529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F5-4183-B8D8-5C0FF6A9A529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32A8-4998-9919-7C6BABD9A2DB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Planilha1!$F$2:$F$5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32A8-4998-9919-7C6BABD9A2DB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Planilha1!$G$2:$G$5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32A8-4998-9919-7C6BABD9A2DB}"/>
            </c:ext>
          </c:extLst>
        </c:ser>
        <c:ser>
          <c:idx val="6"/>
          <c:order val="6"/>
          <c:tx>
            <c:strRef>
              <c:f>Planilha1!$H$1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Planilha1!$H$2:$H$5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32A8-4998-9919-7C6BABD9A2DB}"/>
            </c:ext>
          </c:extLst>
        </c:ser>
        <c:ser>
          <c:idx val="7"/>
          <c:order val="7"/>
          <c:tx>
            <c:strRef>
              <c:f>Planilha1!$I$1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Planilha1!$I$2:$I$5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4-32A8-4998-9919-7C6BABD9A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5696831"/>
        <c:axId val="1355698911"/>
      </c:barChart>
      <c:catAx>
        <c:axId val="1355696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5698911"/>
        <c:crosses val="autoZero"/>
        <c:auto val="1"/>
        <c:lblAlgn val="ctr"/>
        <c:lblOffset val="100"/>
        <c:noMultiLvlLbl val="0"/>
      </c:catAx>
      <c:valAx>
        <c:axId val="1355698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5696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Exames</a:t>
            </a:r>
            <a:r>
              <a:rPr lang="en-US" b="1" baseline="0" dirty="0"/>
              <a:t> </a:t>
            </a:r>
            <a:r>
              <a:rPr lang="en-US" b="1" baseline="0" dirty="0" err="1"/>
              <a:t>por</a:t>
            </a:r>
            <a:r>
              <a:rPr lang="en-US" b="1" baseline="0" dirty="0"/>
              <a:t> Tipo</a:t>
            </a:r>
            <a:endParaRPr lang="pt-B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11-43F0-82E1-1E81556127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11-43F0-82E1-1E81556127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811-43F0-82E1-1E81556127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811-43F0-82E1-1E81556127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1E-4330-BC36-10253C9B6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9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079C9-5181-A59C-D20C-69D46BE35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122362"/>
            <a:ext cx="10647680" cy="3500437"/>
          </a:xfrm>
        </p:spPr>
        <p:txBody>
          <a:bodyPr anchor="ctr">
            <a:normAutofit/>
          </a:bodyPr>
          <a:lstStyle>
            <a:lvl1pPr algn="l">
              <a:defRPr sz="2800" b="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6FB39F-3C27-3663-2D5C-186005A63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785360"/>
            <a:ext cx="10647680" cy="14630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33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87D04C-2920-F545-4E53-92E255D5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560"/>
            <a:ext cx="10515600" cy="766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CF23A6-1F50-4C27-9038-51EB9378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9638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Logo Connect">
            <a:extLst>
              <a:ext uri="{FF2B5EF4-FFF2-40B4-BE49-F238E27FC236}">
                <a16:creationId xmlns:a16="http://schemas.microsoft.com/office/drawing/2014/main" id="{920DBCF3-D912-001D-8D4E-A04387D4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4" name="Logo GRS" descr="Logotipo">
            <a:extLst>
              <a:ext uri="{FF2B5EF4-FFF2-40B4-BE49-F238E27FC236}">
                <a16:creationId xmlns:a16="http://schemas.microsoft.com/office/drawing/2014/main" id="{35B6ABC5-0472-5EF8-C86F-029D526D8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A9AB2A4-A746-CD36-BD4C-4EBEA0132CE1}"/>
              </a:ext>
            </a:extLst>
          </p:cNvPr>
          <p:cNvSpPr txBox="1"/>
          <p:nvPr/>
        </p:nvSpPr>
        <p:spPr>
          <a:xfrm>
            <a:off x="772160" y="1263452"/>
            <a:ext cx="4918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Relatório</a:t>
            </a:r>
            <a:r>
              <a:rPr lang="en-US" sz="2400" b="1" dirty="0"/>
              <a:t> de </a:t>
            </a:r>
            <a:r>
              <a:rPr lang="en-US" sz="2400" b="1" dirty="0" err="1"/>
              <a:t>Exames</a:t>
            </a:r>
            <a:r>
              <a:rPr lang="en-US" sz="2400" b="1" dirty="0"/>
              <a:t> </a:t>
            </a:r>
            <a:r>
              <a:rPr lang="en-US" sz="2400" b="1" dirty="0" err="1"/>
              <a:t>Realizados</a:t>
            </a:r>
            <a:endParaRPr lang="pt-BR" sz="2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778FFB-2DCC-182B-3908-A8989879E1FA}"/>
              </a:ext>
            </a:extLst>
          </p:cNvPr>
          <p:cNvSpPr txBox="1"/>
          <p:nvPr/>
        </p:nvSpPr>
        <p:spPr>
          <a:xfrm>
            <a:off x="772160" y="1643107"/>
            <a:ext cx="491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Período</a:t>
            </a:r>
            <a:r>
              <a:rPr lang="en-US" sz="2000" dirty="0"/>
              <a:t>:  </a:t>
            </a:r>
            <a:r>
              <a:rPr lang="en-US" sz="2000" dirty="0" err="1"/>
              <a:t>periodo</a:t>
            </a:r>
            <a:endParaRPr lang="pt-BR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D82C7B-D61D-8BE9-09DD-4FB140FE4A91}"/>
              </a:ext>
            </a:extLst>
          </p:cNvPr>
          <p:cNvSpPr txBox="1"/>
          <p:nvPr/>
        </p:nvSpPr>
        <p:spPr>
          <a:xfrm>
            <a:off x="772159" y="3028890"/>
            <a:ext cx="10347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Empresa</a:t>
            </a:r>
            <a:r>
              <a:rPr lang="en-US" sz="2000" b="1" dirty="0"/>
              <a:t>:  </a:t>
            </a:r>
            <a:r>
              <a:rPr lang="en-US" sz="2000" b="1" dirty="0" err="1"/>
              <a:t>nomeEmpresa</a:t>
            </a:r>
            <a:endParaRPr lang="pt-BR" sz="20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8F5E87-5C43-EAF2-66F3-F0003ABC2A9D}"/>
              </a:ext>
            </a:extLst>
          </p:cNvPr>
          <p:cNvSpPr txBox="1"/>
          <p:nvPr/>
        </p:nvSpPr>
        <p:spPr>
          <a:xfrm>
            <a:off x="772159" y="3892159"/>
            <a:ext cx="10347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Unidade</a:t>
            </a:r>
            <a:r>
              <a:rPr lang="en-US" sz="2000" b="1" dirty="0"/>
              <a:t>:  </a:t>
            </a:r>
            <a:r>
              <a:rPr lang="en-US" sz="2000" b="1" dirty="0" err="1"/>
              <a:t>nomeUnidade</a:t>
            </a:r>
            <a:endParaRPr lang="pt-BR" sz="2000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3A05639-DF8A-D633-B48C-9ACDE3554B7C}"/>
              </a:ext>
            </a:extLst>
          </p:cNvPr>
          <p:cNvSpPr txBox="1"/>
          <p:nvPr/>
        </p:nvSpPr>
        <p:spPr>
          <a:xfrm>
            <a:off x="10967545" y="861848"/>
            <a:ext cx="809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V 2.1.0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8477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58811"/>
              </p:ext>
            </p:extLst>
          </p:nvPr>
        </p:nvGraphicFramePr>
        <p:xfrm>
          <a:off x="714044" y="1168378"/>
          <a:ext cx="10700189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307330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1392859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Qtd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Funcionário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Funcionário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80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Logo Connect">
            <a:extLst>
              <a:ext uri="{FF2B5EF4-FFF2-40B4-BE49-F238E27FC236}">
                <a16:creationId xmlns:a16="http://schemas.microsoft.com/office/drawing/2014/main" id="{920DBCF3-D912-001D-8D4E-A04387D4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4" name="Logo GRS" descr="Logotipo">
            <a:extLst>
              <a:ext uri="{FF2B5EF4-FFF2-40B4-BE49-F238E27FC236}">
                <a16:creationId xmlns:a16="http://schemas.microsoft.com/office/drawing/2014/main" id="{35B6ABC5-0472-5EF8-C86F-029D526D8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2FB874D-5256-1326-6D24-A7B8A96B5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7595" y="1109458"/>
            <a:ext cx="1776809" cy="61802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7D450DF-9B61-87FC-52DB-31595925CC82}"/>
              </a:ext>
            </a:extLst>
          </p:cNvPr>
          <p:cNvSpPr txBox="1"/>
          <p:nvPr/>
        </p:nvSpPr>
        <p:spPr>
          <a:xfrm>
            <a:off x="4561490" y="1872062"/>
            <a:ext cx="306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sistema.soc.com.br/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WebSoc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1">
            <a:extLst>
              <a:ext uri="{FF2B5EF4-FFF2-40B4-BE49-F238E27FC236}">
                <a16:creationId xmlns:a16="http://schemas.microsoft.com/office/drawing/2014/main" id="{3DE32BFA-00FF-79E4-C9BF-065CD614D00C}"/>
              </a:ext>
            </a:extLst>
          </p:cNvPr>
          <p:cNvSpPr txBox="1"/>
          <p:nvPr/>
        </p:nvSpPr>
        <p:spPr>
          <a:xfrm>
            <a:off x="546756" y="2385978"/>
            <a:ext cx="5822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Origem dos dados: </a:t>
            </a: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Tela </a:t>
            </a:r>
            <a:r>
              <a:rPr lang="pt-BR" sz="2000" dirty="0"/>
              <a:t>309 - Exames Realizados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361FBB-D39C-2D8E-4B67-1F36754D65E2}"/>
              </a:ext>
            </a:extLst>
          </p:cNvPr>
          <p:cNvSpPr txBox="1"/>
          <p:nvPr/>
        </p:nvSpPr>
        <p:spPr>
          <a:xfrm>
            <a:off x="546755" y="2930672"/>
            <a:ext cx="745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Relatório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gerado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dataGeracao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66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Logo Connect">
            <a:extLst>
              <a:ext uri="{FF2B5EF4-FFF2-40B4-BE49-F238E27FC236}">
                <a16:creationId xmlns:a16="http://schemas.microsoft.com/office/drawing/2014/main" id="{920DBCF3-D912-001D-8D4E-A04387D4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4" name="Logo GRS" descr="Logotipo">
            <a:extLst>
              <a:ext uri="{FF2B5EF4-FFF2-40B4-BE49-F238E27FC236}">
                <a16:creationId xmlns:a16="http://schemas.microsoft.com/office/drawing/2014/main" id="{35B6ABC5-0472-5EF8-C86F-029D526D8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pic>
        <p:nvPicPr>
          <p:cNvPr id="2" name="Logo GRS" descr="Logotipo">
            <a:extLst>
              <a:ext uri="{FF2B5EF4-FFF2-40B4-BE49-F238E27FC236}">
                <a16:creationId xmlns:a16="http://schemas.microsoft.com/office/drawing/2014/main" id="{503F6943-4B46-0AF0-8CD4-F81C9D5E8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89" y="2759063"/>
            <a:ext cx="3628284" cy="1828604"/>
          </a:xfrm>
          <a:prstGeom prst="rect">
            <a:avLst/>
          </a:prstGeom>
        </p:spPr>
      </p:pic>
      <p:pic>
        <p:nvPicPr>
          <p:cNvPr id="3" name="Logo Connect">
            <a:extLst>
              <a:ext uri="{FF2B5EF4-FFF2-40B4-BE49-F238E27FC236}">
                <a16:creationId xmlns:a16="http://schemas.microsoft.com/office/drawing/2014/main" id="{A44A32AD-30A3-28CC-0C39-DB186279C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2734" y="2837766"/>
            <a:ext cx="4176000" cy="1671199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7E09BB9-A50A-D556-6F8C-6D4A44BC47E0}"/>
              </a:ext>
            </a:extLst>
          </p:cNvPr>
          <p:cNvCxnSpPr>
            <a:cxnSpLocks/>
          </p:cNvCxnSpPr>
          <p:nvPr/>
        </p:nvCxnSpPr>
        <p:spPr>
          <a:xfrm>
            <a:off x="5896303" y="2102069"/>
            <a:ext cx="0" cy="31425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45D8C6C-130E-E9E3-5EF3-9879BC49A0C4}"/>
              </a:ext>
            </a:extLst>
          </p:cNvPr>
          <p:cNvSpPr txBox="1"/>
          <p:nvPr/>
        </p:nvSpPr>
        <p:spPr>
          <a:xfrm>
            <a:off x="4752750" y="5698955"/>
            <a:ext cx="268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www.grsmanager.com.br</a:t>
            </a:r>
          </a:p>
        </p:txBody>
      </p:sp>
    </p:spTree>
    <p:extLst>
      <p:ext uri="{BB962C8B-B14F-4D97-AF65-F5344CB8AC3E}">
        <p14:creationId xmlns:p14="http://schemas.microsoft.com/office/powerpoint/2010/main" val="84944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Logo Connect">
            <a:extLst>
              <a:ext uri="{FF2B5EF4-FFF2-40B4-BE49-F238E27FC236}">
                <a16:creationId xmlns:a16="http://schemas.microsoft.com/office/drawing/2014/main" id="{CB06D906-0E41-AF97-BA57-E7604F213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5" name="Logo GRS" descr="Logotipo">
            <a:extLst>
              <a:ext uri="{FF2B5EF4-FFF2-40B4-BE49-F238E27FC236}">
                <a16:creationId xmlns:a16="http://schemas.microsoft.com/office/drawing/2014/main" id="{F511746D-8320-402B-5AF7-44B9B9536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44F073DE-20E2-4AAC-20A5-AF82422A213C}"/>
              </a:ext>
            </a:extLst>
          </p:cNvPr>
          <p:cNvGrpSpPr/>
          <p:nvPr/>
        </p:nvGrpSpPr>
        <p:grpSpPr>
          <a:xfrm>
            <a:off x="723352" y="1152980"/>
            <a:ext cx="2555068" cy="1325176"/>
            <a:chOff x="678267" y="1156137"/>
            <a:chExt cx="2716575" cy="1433983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245AE636-4169-0A81-9BB5-080CA3CEBE48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CaixaDeTexto 2">
              <a:extLst>
                <a:ext uri="{FF2B5EF4-FFF2-40B4-BE49-F238E27FC236}">
                  <a16:creationId xmlns:a16="http://schemas.microsoft.com/office/drawing/2014/main" id="{A0763751-A9E9-9591-F97C-3AA24E884CCE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7" name="CaixaDeTexto 1">
              <a:extLst>
                <a:ext uri="{FF2B5EF4-FFF2-40B4-BE49-F238E27FC236}">
                  <a16:creationId xmlns:a16="http://schemas.microsoft.com/office/drawing/2014/main" id="{BD5EAE99-DC02-D86D-30E2-7E3BE12F7A96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Total </a:t>
              </a:r>
              <a:r>
                <a:rPr lang="en-US" dirty="0" err="1"/>
                <a:t>Exames</a:t>
              </a:r>
              <a:endParaRPr lang="pt-BR" dirty="0"/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6F465D2-A4FA-17DE-547F-B4A3B12049E8}"/>
              </a:ext>
            </a:extLst>
          </p:cNvPr>
          <p:cNvGrpSpPr/>
          <p:nvPr/>
        </p:nvGrpSpPr>
        <p:grpSpPr>
          <a:xfrm>
            <a:off x="4818466" y="1152980"/>
            <a:ext cx="2555068" cy="1325176"/>
            <a:chOff x="678267" y="1156137"/>
            <a:chExt cx="2716575" cy="1433983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266B7030-54ED-62DF-F02B-49D1F9DFE2B5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" name="CaixaDeTexto 2">
              <a:extLst>
                <a:ext uri="{FF2B5EF4-FFF2-40B4-BE49-F238E27FC236}">
                  <a16:creationId xmlns:a16="http://schemas.microsoft.com/office/drawing/2014/main" id="{E8867383-035E-CF92-C656-4FE0D823FC5E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50" name="CaixaDeTexto 1">
              <a:extLst>
                <a:ext uri="{FF2B5EF4-FFF2-40B4-BE49-F238E27FC236}">
                  <a16:creationId xmlns:a16="http://schemas.microsoft.com/office/drawing/2014/main" id="{2B0935CA-B2AC-5083-3177-00CCD33D3D6B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6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Total </a:t>
              </a:r>
              <a:r>
                <a:rPr lang="en-US" sz="1600" dirty="0" err="1"/>
                <a:t>Exames</a:t>
              </a:r>
              <a:r>
                <a:rPr lang="en-US" sz="1600" dirty="0"/>
                <a:t> </a:t>
              </a:r>
              <a:r>
                <a:rPr lang="en-US" sz="1600" dirty="0" err="1"/>
                <a:t>Clínicos</a:t>
              </a:r>
              <a:endParaRPr lang="pt-BR" sz="1600" dirty="0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8D420DEE-A3EA-A951-EE02-351C6E78FD35}"/>
              </a:ext>
            </a:extLst>
          </p:cNvPr>
          <p:cNvGrpSpPr/>
          <p:nvPr/>
        </p:nvGrpSpPr>
        <p:grpSpPr>
          <a:xfrm>
            <a:off x="8913580" y="1152980"/>
            <a:ext cx="2555068" cy="1325176"/>
            <a:chOff x="678267" y="1156137"/>
            <a:chExt cx="2716575" cy="1433983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1A2B2C2-80E0-1DEA-8ADF-7ED0A86EEAE7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3" name="CaixaDeTexto 2">
              <a:extLst>
                <a:ext uri="{FF2B5EF4-FFF2-40B4-BE49-F238E27FC236}">
                  <a16:creationId xmlns:a16="http://schemas.microsoft.com/office/drawing/2014/main" id="{7175A3C9-904E-ACA1-8FCD-C5B6714A7DF4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54" name="CaixaDeTexto 1">
              <a:extLst>
                <a:ext uri="{FF2B5EF4-FFF2-40B4-BE49-F238E27FC236}">
                  <a16:creationId xmlns:a16="http://schemas.microsoft.com/office/drawing/2014/main" id="{3EAE8631-7CC7-9E95-20D1-0D0F28C8343C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6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Média</a:t>
              </a:r>
              <a:r>
                <a:rPr lang="en-US" sz="1600" dirty="0"/>
                <a:t> </a:t>
              </a:r>
              <a:r>
                <a:rPr lang="en-US" sz="1600" dirty="0" err="1"/>
                <a:t>Exames</a:t>
              </a:r>
              <a:r>
                <a:rPr lang="en-US" sz="1600" dirty="0"/>
                <a:t>/</a:t>
              </a:r>
              <a:r>
                <a:rPr lang="en-US" sz="1600" dirty="0" err="1"/>
                <a:t>Pedido</a:t>
              </a:r>
              <a:endParaRPr lang="pt-BR" sz="1600" dirty="0"/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FBCE21D1-CA3B-E38C-FCD8-444FAD3C1B44}"/>
              </a:ext>
            </a:extLst>
          </p:cNvPr>
          <p:cNvGrpSpPr/>
          <p:nvPr/>
        </p:nvGrpSpPr>
        <p:grpSpPr>
          <a:xfrm>
            <a:off x="723352" y="2953035"/>
            <a:ext cx="2555068" cy="1325176"/>
            <a:chOff x="678267" y="1156137"/>
            <a:chExt cx="2716575" cy="1433983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0EA8C8E7-77A4-DCF8-0D65-6718EE124049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7" name="CaixaDeTexto 2">
              <a:extLst>
                <a:ext uri="{FF2B5EF4-FFF2-40B4-BE49-F238E27FC236}">
                  <a16:creationId xmlns:a16="http://schemas.microsoft.com/office/drawing/2014/main" id="{04357019-614A-4E62-7A0F-ACBF99960155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58" name="CaixaDeTexto 1">
              <a:extLst>
                <a:ext uri="{FF2B5EF4-FFF2-40B4-BE49-F238E27FC236}">
                  <a16:creationId xmlns:a16="http://schemas.microsoft.com/office/drawing/2014/main" id="{49E2A1BB-3F2E-B097-1285-14532B129021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Máx</a:t>
              </a:r>
              <a:r>
                <a:rPr lang="en-US" dirty="0"/>
                <a:t> </a:t>
              </a:r>
              <a:r>
                <a:rPr lang="en-US" dirty="0" err="1"/>
                <a:t>Exames</a:t>
              </a:r>
              <a:r>
                <a:rPr lang="en-US" dirty="0"/>
                <a:t>/</a:t>
              </a:r>
              <a:r>
                <a:rPr lang="en-US" dirty="0" err="1"/>
                <a:t>Pedido</a:t>
              </a:r>
              <a:endParaRPr lang="pt-BR" dirty="0"/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4AD9E6B-9E28-DCD9-F798-F27D14E4491A}"/>
              </a:ext>
            </a:extLst>
          </p:cNvPr>
          <p:cNvGrpSpPr/>
          <p:nvPr/>
        </p:nvGrpSpPr>
        <p:grpSpPr>
          <a:xfrm>
            <a:off x="4818466" y="2953035"/>
            <a:ext cx="2555068" cy="1325176"/>
            <a:chOff x="678267" y="1156137"/>
            <a:chExt cx="2716575" cy="1433983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BB2E24E8-9BFC-2D03-CB6C-F6F341DA9EF3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1" name="CaixaDeTexto 2">
              <a:extLst>
                <a:ext uri="{FF2B5EF4-FFF2-40B4-BE49-F238E27FC236}">
                  <a16:creationId xmlns:a16="http://schemas.microsoft.com/office/drawing/2014/main" id="{45E9B181-7F4C-05E7-7FC7-A99E2A6D2CF0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62" name="CaixaDeTexto 1">
              <a:extLst>
                <a:ext uri="{FF2B5EF4-FFF2-40B4-BE49-F238E27FC236}">
                  <a16:creationId xmlns:a16="http://schemas.microsoft.com/office/drawing/2014/main" id="{AD69FD20-97B2-B3DF-DCF5-387F32D0C0C5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Min </a:t>
              </a:r>
              <a:r>
                <a:rPr lang="en-US" dirty="0" err="1"/>
                <a:t>Exames</a:t>
              </a:r>
              <a:r>
                <a:rPr lang="en-US" dirty="0"/>
                <a:t>/</a:t>
              </a:r>
              <a:r>
                <a:rPr lang="en-US" dirty="0" err="1"/>
                <a:t>Pedido</a:t>
              </a:r>
              <a:endParaRPr lang="pt-BR" dirty="0"/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EDDA6C2-F3F3-56EB-3AFE-3CD7EDD6B88E}"/>
              </a:ext>
            </a:extLst>
          </p:cNvPr>
          <p:cNvGrpSpPr/>
          <p:nvPr/>
        </p:nvGrpSpPr>
        <p:grpSpPr>
          <a:xfrm>
            <a:off x="8913580" y="2953035"/>
            <a:ext cx="2555068" cy="1325176"/>
            <a:chOff x="678267" y="1156137"/>
            <a:chExt cx="2716575" cy="1433983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E1806637-EB9C-A652-6ACF-34A8D49C493A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9" name="CaixaDeTexto 2">
              <a:extLst>
                <a:ext uri="{FF2B5EF4-FFF2-40B4-BE49-F238E27FC236}">
                  <a16:creationId xmlns:a16="http://schemas.microsoft.com/office/drawing/2014/main" id="{97E350EE-DB02-E839-4828-20590C557AE4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70" name="CaixaDeTexto 1">
              <a:extLst>
                <a:ext uri="{FF2B5EF4-FFF2-40B4-BE49-F238E27FC236}">
                  <a16:creationId xmlns:a16="http://schemas.microsoft.com/office/drawing/2014/main" id="{D39743E8-01F2-6816-8CE4-D6FB259385BB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6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Média</a:t>
              </a:r>
              <a:r>
                <a:rPr lang="en-US" sz="1600" dirty="0"/>
                <a:t> </a:t>
              </a:r>
              <a:r>
                <a:rPr lang="en-US" sz="1600" dirty="0" err="1"/>
                <a:t>Exames</a:t>
              </a:r>
              <a:r>
                <a:rPr lang="en-US" sz="1600" dirty="0"/>
                <a:t>/</a:t>
              </a:r>
              <a:r>
                <a:rPr lang="en-US" sz="1600" dirty="0" err="1"/>
                <a:t>Unidade</a:t>
              </a:r>
              <a:endParaRPr lang="pt-BR" sz="1600" dirty="0"/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5CA0CACD-C8E8-E14A-AA86-FA86BC2040A0}"/>
              </a:ext>
            </a:extLst>
          </p:cNvPr>
          <p:cNvGrpSpPr/>
          <p:nvPr/>
        </p:nvGrpSpPr>
        <p:grpSpPr>
          <a:xfrm>
            <a:off x="723352" y="4988662"/>
            <a:ext cx="2555068" cy="1325176"/>
            <a:chOff x="678267" y="1156137"/>
            <a:chExt cx="2716575" cy="1433983"/>
          </a:xfrm>
        </p:grpSpPr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36EABB60-CB6B-8E0F-3C79-5435CD6660C4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7" name="CaixaDeTexto 2">
              <a:extLst>
                <a:ext uri="{FF2B5EF4-FFF2-40B4-BE49-F238E27FC236}">
                  <a16:creationId xmlns:a16="http://schemas.microsoft.com/office/drawing/2014/main" id="{CC1CCD25-442A-2BFC-374D-7BC2651D44CD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78" name="CaixaDeTexto 1">
              <a:extLst>
                <a:ext uri="{FF2B5EF4-FFF2-40B4-BE49-F238E27FC236}">
                  <a16:creationId xmlns:a16="http://schemas.microsoft.com/office/drawing/2014/main" id="{4427B42E-0A17-1C9D-7E1F-72754B6C7A2C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Média</a:t>
              </a:r>
              <a:r>
                <a:rPr lang="en-US" dirty="0"/>
                <a:t> </a:t>
              </a:r>
              <a:r>
                <a:rPr lang="en-US" dirty="0" err="1"/>
                <a:t>Exames</a:t>
              </a:r>
              <a:r>
                <a:rPr lang="en-US" dirty="0"/>
                <a:t>/</a:t>
              </a:r>
              <a:r>
                <a:rPr lang="en-US" dirty="0" err="1"/>
                <a:t>Setor</a:t>
              </a:r>
              <a:endParaRPr lang="pt-BR" dirty="0"/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14B86EE4-CFA9-3424-1051-CAC37F93E1CB}"/>
              </a:ext>
            </a:extLst>
          </p:cNvPr>
          <p:cNvGrpSpPr/>
          <p:nvPr/>
        </p:nvGrpSpPr>
        <p:grpSpPr>
          <a:xfrm>
            <a:off x="4818466" y="4988662"/>
            <a:ext cx="2555068" cy="1325176"/>
            <a:chOff x="678267" y="1156137"/>
            <a:chExt cx="2716575" cy="1433983"/>
          </a:xfrm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BE6769DB-9104-B1C3-B5D8-90D3B00B81DD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CaixaDeTexto 2">
              <a:extLst>
                <a:ext uri="{FF2B5EF4-FFF2-40B4-BE49-F238E27FC236}">
                  <a16:creationId xmlns:a16="http://schemas.microsoft.com/office/drawing/2014/main" id="{779DDFB8-7FC2-B3DF-2489-D0AC68BC38FD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74" name="CaixaDeTexto 1">
              <a:extLst>
                <a:ext uri="{FF2B5EF4-FFF2-40B4-BE49-F238E27FC236}">
                  <a16:creationId xmlns:a16="http://schemas.microsoft.com/office/drawing/2014/main" id="{03381C34-55BB-E023-A241-56E241937CB6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Média</a:t>
              </a:r>
              <a:r>
                <a:rPr lang="en-US" dirty="0"/>
                <a:t> </a:t>
              </a:r>
              <a:r>
                <a:rPr lang="en-US" dirty="0" err="1"/>
                <a:t>Exames</a:t>
              </a:r>
              <a:r>
                <a:rPr lang="en-US" dirty="0"/>
                <a:t>/Cargo</a:t>
              </a:r>
              <a:endParaRPr lang="pt-BR" dirty="0"/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D7142A9E-F822-FD65-D10B-B6A66343E694}"/>
              </a:ext>
            </a:extLst>
          </p:cNvPr>
          <p:cNvGrpSpPr/>
          <p:nvPr/>
        </p:nvGrpSpPr>
        <p:grpSpPr>
          <a:xfrm>
            <a:off x="8913580" y="4993918"/>
            <a:ext cx="2555068" cy="1325176"/>
            <a:chOff x="678267" y="1156137"/>
            <a:chExt cx="2716575" cy="1433983"/>
          </a:xfrm>
        </p:grpSpPr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9DC47181-8B03-761D-3F4D-07D079F0BB59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1" name="CaixaDeTexto 2">
              <a:extLst>
                <a:ext uri="{FF2B5EF4-FFF2-40B4-BE49-F238E27FC236}">
                  <a16:creationId xmlns:a16="http://schemas.microsoft.com/office/drawing/2014/main" id="{C540BE10-4C5B-1373-AAC6-9C53BA680B65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82" name="CaixaDeTexto 1">
              <a:extLst>
                <a:ext uri="{FF2B5EF4-FFF2-40B4-BE49-F238E27FC236}">
                  <a16:creationId xmlns:a16="http://schemas.microsoft.com/office/drawing/2014/main" id="{FB24F527-9AFE-2277-7410-F7CBCFD4675F}"/>
                </a:ext>
              </a:extLst>
            </p:cNvPr>
            <p:cNvSpPr txBox="1"/>
            <p:nvPr/>
          </p:nvSpPr>
          <p:spPr>
            <a:xfrm>
              <a:off x="825410" y="2104539"/>
              <a:ext cx="2380243" cy="333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Média</a:t>
              </a:r>
              <a:r>
                <a:rPr lang="en-US" sz="1400" dirty="0"/>
                <a:t> </a:t>
              </a:r>
              <a:r>
                <a:rPr lang="en-US" sz="1400" dirty="0" err="1"/>
                <a:t>Exames</a:t>
              </a:r>
              <a:r>
                <a:rPr lang="en-US" sz="1400" dirty="0"/>
                <a:t>/</a:t>
              </a:r>
              <a:r>
                <a:rPr lang="en-US" sz="1400" dirty="0" err="1"/>
                <a:t>Funcionário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74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475A8ACC-1770-A383-2728-3886F6E1F0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063133"/>
              </p:ext>
            </p:extLst>
          </p:nvPr>
        </p:nvGraphicFramePr>
        <p:xfrm>
          <a:off x="985432" y="2702924"/>
          <a:ext cx="10221136" cy="372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" name="Agrupar 1">
            <a:extLst>
              <a:ext uri="{FF2B5EF4-FFF2-40B4-BE49-F238E27FC236}">
                <a16:creationId xmlns:a16="http://schemas.microsoft.com/office/drawing/2014/main" id="{9107EA37-BA77-B53D-8D0F-363FA02FFF4B}"/>
              </a:ext>
            </a:extLst>
          </p:cNvPr>
          <p:cNvGrpSpPr/>
          <p:nvPr/>
        </p:nvGrpSpPr>
        <p:grpSpPr>
          <a:xfrm>
            <a:off x="985432" y="1082129"/>
            <a:ext cx="2555068" cy="1325176"/>
            <a:chOff x="678267" y="1156137"/>
            <a:chExt cx="2716575" cy="1433983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4E8E4D6C-FD67-1352-19A9-8E225F470E4F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CaixaDeTexto 2">
              <a:extLst>
                <a:ext uri="{FF2B5EF4-FFF2-40B4-BE49-F238E27FC236}">
                  <a16:creationId xmlns:a16="http://schemas.microsoft.com/office/drawing/2014/main" id="{624B0CA5-CB4A-51A6-CF9F-7858250A7779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7" name="CaixaDeTexto 1">
              <a:extLst>
                <a:ext uri="{FF2B5EF4-FFF2-40B4-BE49-F238E27FC236}">
                  <a16:creationId xmlns:a16="http://schemas.microsoft.com/office/drawing/2014/main" id="{462168C6-1B0A-465A-8219-B90ECF66ED68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Média</a:t>
              </a:r>
              <a:r>
                <a:rPr lang="en-US" dirty="0"/>
                <a:t> </a:t>
              </a:r>
              <a:r>
                <a:rPr lang="en-US" dirty="0" err="1"/>
                <a:t>Exames</a:t>
              </a:r>
              <a:r>
                <a:rPr lang="en-US" dirty="0"/>
                <a:t>/Data</a:t>
              </a:r>
              <a:endParaRPr lang="pt-BR" dirty="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3541CCB-7A09-6458-C159-D220AF73F8DF}"/>
              </a:ext>
            </a:extLst>
          </p:cNvPr>
          <p:cNvGrpSpPr/>
          <p:nvPr/>
        </p:nvGrpSpPr>
        <p:grpSpPr>
          <a:xfrm>
            <a:off x="4818466" y="1082129"/>
            <a:ext cx="2555068" cy="1325176"/>
            <a:chOff x="678267" y="1156137"/>
            <a:chExt cx="2716575" cy="1433983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280211BC-2D62-7841-62BC-F2E4AFA2AE6D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CaixaDeTexto 2">
              <a:extLst>
                <a:ext uri="{FF2B5EF4-FFF2-40B4-BE49-F238E27FC236}">
                  <a16:creationId xmlns:a16="http://schemas.microsoft.com/office/drawing/2014/main" id="{7FA6F626-FF91-1F46-E80D-3A3BA0F57B54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13" name="CaixaDeTexto 1">
              <a:extLst>
                <a:ext uri="{FF2B5EF4-FFF2-40B4-BE49-F238E27FC236}">
                  <a16:creationId xmlns:a16="http://schemas.microsoft.com/office/drawing/2014/main" id="{A661121A-C719-1243-7324-567EB8C6F41C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Min </a:t>
              </a:r>
              <a:r>
                <a:rPr lang="en-US" dirty="0" err="1"/>
                <a:t>Exames</a:t>
              </a:r>
              <a:r>
                <a:rPr lang="en-US" dirty="0"/>
                <a:t>/Data</a:t>
              </a:r>
              <a:endParaRPr lang="pt-BR" dirty="0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0B176A8-3FB5-1A44-A913-1A173D7F76CD}"/>
              </a:ext>
            </a:extLst>
          </p:cNvPr>
          <p:cNvGrpSpPr/>
          <p:nvPr/>
        </p:nvGrpSpPr>
        <p:grpSpPr>
          <a:xfrm>
            <a:off x="8651500" y="1082129"/>
            <a:ext cx="2555068" cy="1325176"/>
            <a:chOff x="678267" y="1156137"/>
            <a:chExt cx="2716575" cy="1433983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7FA65AFC-1AB6-3375-7680-A618C69F5676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CaixaDeTexto 2">
              <a:extLst>
                <a:ext uri="{FF2B5EF4-FFF2-40B4-BE49-F238E27FC236}">
                  <a16:creationId xmlns:a16="http://schemas.microsoft.com/office/drawing/2014/main" id="{02710B9A-460D-D790-BBCE-5C88EEEB9178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17" name="CaixaDeTexto 1">
              <a:extLst>
                <a:ext uri="{FF2B5EF4-FFF2-40B4-BE49-F238E27FC236}">
                  <a16:creationId xmlns:a16="http://schemas.microsoft.com/office/drawing/2014/main" id="{6B45D934-1F73-3F05-85D0-7FF95F165CDD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Máx</a:t>
              </a:r>
              <a:r>
                <a:rPr lang="en-US" dirty="0"/>
                <a:t> </a:t>
              </a:r>
              <a:r>
                <a:rPr lang="en-US" dirty="0" err="1"/>
                <a:t>Exames</a:t>
              </a:r>
              <a:r>
                <a:rPr lang="en-US" dirty="0"/>
                <a:t>/Data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373284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BFCD1245-8AA5-F03C-C205-F175F94CC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506987"/>
              </p:ext>
            </p:extLst>
          </p:nvPr>
        </p:nvGraphicFramePr>
        <p:xfrm>
          <a:off x="2756074" y="2742349"/>
          <a:ext cx="6679851" cy="3526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" name="Agrupar 1">
            <a:extLst>
              <a:ext uri="{FF2B5EF4-FFF2-40B4-BE49-F238E27FC236}">
                <a16:creationId xmlns:a16="http://schemas.microsoft.com/office/drawing/2014/main" id="{9107EA37-BA77-B53D-8D0F-363FA02FFF4B}"/>
              </a:ext>
            </a:extLst>
          </p:cNvPr>
          <p:cNvGrpSpPr/>
          <p:nvPr/>
        </p:nvGrpSpPr>
        <p:grpSpPr>
          <a:xfrm>
            <a:off x="985432" y="1082129"/>
            <a:ext cx="2555068" cy="1325176"/>
            <a:chOff x="678267" y="1156137"/>
            <a:chExt cx="2716575" cy="1433983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4E8E4D6C-FD67-1352-19A9-8E225F470E4F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CaixaDeTexto 2">
              <a:extLst>
                <a:ext uri="{FF2B5EF4-FFF2-40B4-BE49-F238E27FC236}">
                  <a16:creationId xmlns:a16="http://schemas.microsoft.com/office/drawing/2014/main" id="{624B0CA5-CB4A-51A6-CF9F-7858250A7779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7" name="CaixaDeTexto 1">
              <a:extLst>
                <a:ext uri="{FF2B5EF4-FFF2-40B4-BE49-F238E27FC236}">
                  <a16:creationId xmlns:a16="http://schemas.microsoft.com/office/drawing/2014/main" id="{462168C6-1B0A-465A-8219-B90ECF66ED68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Média</a:t>
              </a:r>
              <a:r>
                <a:rPr lang="en-US" dirty="0"/>
                <a:t> </a:t>
              </a:r>
              <a:r>
                <a:rPr lang="en-US" dirty="0" err="1"/>
                <a:t>Exames</a:t>
              </a:r>
              <a:r>
                <a:rPr lang="en-US" dirty="0"/>
                <a:t>/Tipo</a:t>
              </a:r>
              <a:endParaRPr lang="pt-BR" dirty="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3541CCB-7A09-6458-C159-D220AF73F8DF}"/>
              </a:ext>
            </a:extLst>
          </p:cNvPr>
          <p:cNvGrpSpPr/>
          <p:nvPr/>
        </p:nvGrpSpPr>
        <p:grpSpPr>
          <a:xfrm>
            <a:off x="4818466" y="1082129"/>
            <a:ext cx="2555068" cy="1325176"/>
            <a:chOff x="678267" y="1156137"/>
            <a:chExt cx="2716575" cy="1433983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280211BC-2D62-7841-62BC-F2E4AFA2AE6D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CaixaDeTexto 2">
              <a:extLst>
                <a:ext uri="{FF2B5EF4-FFF2-40B4-BE49-F238E27FC236}">
                  <a16:creationId xmlns:a16="http://schemas.microsoft.com/office/drawing/2014/main" id="{7FA6F626-FF91-1F46-E80D-3A3BA0F57B54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13" name="CaixaDeTexto 1">
              <a:extLst>
                <a:ext uri="{FF2B5EF4-FFF2-40B4-BE49-F238E27FC236}">
                  <a16:creationId xmlns:a16="http://schemas.microsoft.com/office/drawing/2014/main" id="{A661121A-C719-1243-7324-567EB8C6F41C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Min </a:t>
              </a:r>
              <a:r>
                <a:rPr lang="en-US" dirty="0" err="1"/>
                <a:t>Exames</a:t>
              </a:r>
              <a:r>
                <a:rPr lang="en-US" dirty="0"/>
                <a:t>/Tipo</a:t>
              </a:r>
              <a:endParaRPr lang="pt-BR" dirty="0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0B176A8-3FB5-1A44-A913-1A173D7F76CD}"/>
              </a:ext>
            </a:extLst>
          </p:cNvPr>
          <p:cNvGrpSpPr/>
          <p:nvPr/>
        </p:nvGrpSpPr>
        <p:grpSpPr>
          <a:xfrm>
            <a:off x="8651500" y="1082129"/>
            <a:ext cx="2555068" cy="1325176"/>
            <a:chOff x="678267" y="1156137"/>
            <a:chExt cx="2716575" cy="1433983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7FA65AFC-1AB6-3375-7680-A618C69F5676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CaixaDeTexto 2">
              <a:extLst>
                <a:ext uri="{FF2B5EF4-FFF2-40B4-BE49-F238E27FC236}">
                  <a16:creationId xmlns:a16="http://schemas.microsoft.com/office/drawing/2014/main" id="{02710B9A-460D-D790-BBCE-5C88EEEB9178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17" name="CaixaDeTexto 1">
              <a:extLst>
                <a:ext uri="{FF2B5EF4-FFF2-40B4-BE49-F238E27FC236}">
                  <a16:creationId xmlns:a16="http://schemas.microsoft.com/office/drawing/2014/main" id="{6B45D934-1F73-3F05-85D0-7FF95F165CDD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Máx</a:t>
              </a:r>
              <a:r>
                <a:rPr lang="en-US" dirty="0"/>
                <a:t> </a:t>
              </a:r>
              <a:r>
                <a:rPr lang="en-US" dirty="0" err="1"/>
                <a:t>Exames</a:t>
              </a:r>
              <a:r>
                <a:rPr lang="en-US" dirty="0"/>
                <a:t>/Tipo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5283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41941"/>
              </p:ext>
            </p:extLst>
          </p:nvPr>
        </p:nvGraphicFramePr>
        <p:xfrm>
          <a:off x="714044" y="1168378"/>
          <a:ext cx="10700189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307330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1392859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Qtd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Unidade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Unidade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34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3792"/>
              </p:ext>
            </p:extLst>
          </p:nvPr>
        </p:nvGraphicFramePr>
        <p:xfrm>
          <a:off x="714044" y="1168378"/>
          <a:ext cx="10700189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307330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1392859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Qtd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Setor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Setor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90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778794"/>
              </p:ext>
            </p:extLst>
          </p:nvPr>
        </p:nvGraphicFramePr>
        <p:xfrm>
          <a:off x="714044" y="1168378"/>
          <a:ext cx="10700189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307330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1392859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Qtd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Cargo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Cargo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08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97178"/>
              </p:ext>
            </p:extLst>
          </p:nvPr>
        </p:nvGraphicFramePr>
        <p:xfrm>
          <a:off x="714044" y="1168378"/>
          <a:ext cx="10700189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307330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1392859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Qtd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Exame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Exame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88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38315"/>
              </p:ext>
            </p:extLst>
          </p:nvPr>
        </p:nvGraphicFramePr>
        <p:xfrm>
          <a:off x="714044" y="1168378"/>
          <a:ext cx="10700189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307330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1392859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Qtd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Prestador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Prestador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575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Words>155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Convocação de exames</dc:title>
  <dc:creator>Gabriel Santos</dc:creator>
  <cp:lastModifiedBy>GRS | Gabriel Santos</cp:lastModifiedBy>
  <cp:revision>70</cp:revision>
  <dcterms:created xsi:type="dcterms:W3CDTF">2022-09-01T20:48:48Z</dcterms:created>
  <dcterms:modified xsi:type="dcterms:W3CDTF">2023-01-13T19:04:51Z</dcterms:modified>
</cp:coreProperties>
</file>