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65" r:id="rId4"/>
    <p:sldId id="267" r:id="rId5"/>
    <p:sldId id="262" r:id="rId6"/>
    <p:sldId id="263" r:id="rId7"/>
    <p:sldId id="264" r:id="rId8"/>
    <p:sldId id="275" r:id="rId9"/>
    <p:sldId id="276" r:id="rId10"/>
    <p:sldId id="277" r:id="rId11"/>
    <p:sldId id="27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FEA"/>
    <a:srgbClr val="EAEBE5"/>
    <a:srgbClr val="A5A5A5"/>
    <a:srgbClr val="FFFFFF"/>
    <a:srgbClr val="F7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Exames</a:t>
            </a:r>
            <a:r>
              <a:rPr lang="en-US" b="1" baseline="0" dirty="0"/>
              <a:t> </a:t>
            </a:r>
            <a:r>
              <a:rPr lang="en-US" b="1" baseline="0" dirty="0" err="1"/>
              <a:t>por</a:t>
            </a:r>
            <a:r>
              <a:rPr lang="en-US" b="1" baseline="0" dirty="0"/>
              <a:t> </a:t>
            </a:r>
            <a:r>
              <a:rPr lang="en-US" b="1" baseline="0" dirty="0" err="1"/>
              <a:t>Mês</a:t>
            </a:r>
            <a:r>
              <a:rPr lang="en-US" b="1" baseline="0" dirty="0"/>
              <a:t>/</a:t>
            </a:r>
            <a:r>
              <a:rPr lang="en-US" b="1" baseline="0" dirty="0" err="1"/>
              <a:t>Ano</a:t>
            </a:r>
            <a:endParaRPr lang="pt-B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F5-4183-B8D8-5C0FF6A9A529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F5-4183-B8D8-5C0FF6A9A529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F5-4183-B8D8-5C0FF6A9A529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Planilha1!$E$2:$E$5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0-9AF6-49AB-B4C6-5845E08344D4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Planilha1!$F$2:$F$5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9AF6-49AB-B4C6-5845E08344D4}"/>
            </c:ext>
          </c:extLst>
        </c:ser>
        <c:ser>
          <c:idx val="5"/>
          <c:order val="5"/>
          <c:tx>
            <c:strRef>
              <c:f>Planilha1!$G$1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Planilha1!$G$2:$G$5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9AF6-49AB-B4C6-5845E08344D4}"/>
            </c:ext>
          </c:extLst>
        </c:ser>
        <c:ser>
          <c:idx val="6"/>
          <c:order val="6"/>
          <c:tx>
            <c:strRef>
              <c:f>Planilha1!$H$1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Planilha1!$H$2:$H$5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3-9AF6-49AB-B4C6-5845E08344D4}"/>
            </c:ext>
          </c:extLst>
        </c:ser>
        <c:ser>
          <c:idx val="7"/>
          <c:order val="7"/>
          <c:tx>
            <c:strRef>
              <c:f>Planilha1!$I$1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Planilha1!$I$2:$I$5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4-9AF6-49AB-B4C6-5845E08344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55696831"/>
        <c:axId val="1355698911"/>
      </c:barChart>
      <c:catAx>
        <c:axId val="1355696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55698911"/>
        <c:crosses val="autoZero"/>
        <c:auto val="1"/>
        <c:lblAlgn val="ctr"/>
        <c:lblOffset val="100"/>
        <c:noMultiLvlLbl val="0"/>
      </c:catAx>
      <c:valAx>
        <c:axId val="1355698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55696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Exames</a:t>
            </a:r>
            <a:r>
              <a:rPr lang="en-US" b="1" baseline="0" dirty="0"/>
              <a:t> </a:t>
            </a:r>
            <a:r>
              <a:rPr lang="en-US" b="1" baseline="0" dirty="0" err="1"/>
              <a:t>por</a:t>
            </a:r>
            <a:r>
              <a:rPr lang="en-US" b="1" baseline="0" dirty="0"/>
              <a:t> Status</a:t>
            </a:r>
            <a:endParaRPr lang="pt-B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811-43F0-82E1-1E815561270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811-43F0-82E1-1E815561270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811-43F0-82E1-1E815561270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811-43F0-82E1-1E815561270D}"/>
              </c:ext>
            </c:extLst>
          </c:dPt>
          <c:dLbls>
            <c:dLbl>
              <c:idx val="0"/>
              <c:layout>
                <c:manualLayout>
                  <c:x val="7.9852080532933967E-2"/>
                  <c:y val="-0.1476385766813275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811-43F0-82E1-1E815561270D}"/>
                </c:ext>
              </c:extLst>
            </c:dLbl>
            <c:dLbl>
              <c:idx val="1"/>
              <c:layout>
                <c:manualLayout>
                  <c:x val="8.1753320545622954E-2"/>
                  <c:y val="0.1476385766813275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811-43F0-82E1-1E815561270D}"/>
                </c:ext>
              </c:extLst>
            </c:dLbl>
            <c:dLbl>
              <c:idx val="2"/>
              <c:layout>
                <c:manualLayout>
                  <c:x val="-0.11787688078671216"/>
                  <c:y val="0.10082634505066268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811-43F0-82E1-1E815561270D}"/>
                </c:ext>
              </c:extLst>
            </c:dLbl>
            <c:dLbl>
              <c:idx val="3"/>
              <c:layout>
                <c:manualLayout>
                  <c:x val="-8.3654560558311858E-2"/>
                  <c:y val="-0.15484045847066058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811-43F0-82E1-1E81556127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1E-4330-BC36-10253C9B6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93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079C9-5181-A59C-D20C-69D46BE35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122362"/>
            <a:ext cx="10647680" cy="3500437"/>
          </a:xfrm>
        </p:spPr>
        <p:txBody>
          <a:bodyPr anchor="ctr">
            <a:normAutofit/>
          </a:bodyPr>
          <a:lstStyle>
            <a:lvl1pPr algn="l">
              <a:defRPr sz="2800" b="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6FB39F-3C27-3663-2D5C-186005A63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785360"/>
            <a:ext cx="10647680" cy="146304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33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87D04C-2920-F545-4E53-92E255D5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4560"/>
            <a:ext cx="10515600" cy="766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CF23A6-1F50-4C27-9038-51EB9378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9638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Logo Connect">
            <a:extLst>
              <a:ext uri="{FF2B5EF4-FFF2-40B4-BE49-F238E27FC236}">
                <a16:creationId xmlns:a16="http://schemas.microsoft.com/office/drawing/2014/main" id="{920DBCF3-D912-001D-8D4E-A04387D4E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4" name="Logo GRS" descr="Logotipo">
            <a:extLst>
              <a:ext uri="{FF2B5EF4-FFF2-40B4-BE49-F238E27FC236}">
                <a16:creationId xmlns:a16="http://schemas.microsoft.com/office/drawing/2014/main" id="{35B6ABC5-0472-5EF8-C86F-029D526D8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A9AB2A4-A746-CD36-BD4C-4EBEA0132CE1}"/>
              </a:ext>
            </a:extLst>
          </p:cNvPr>
          <p:cNvSpPr txBox="1"/>
          <p:nvPr/>
        </p:nvSpPr>
        <p:spPr>
          <a:xfrm>
            <a:off x="772160" y="1263452"/>
            <a:ext cx="4918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Relatório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Convocação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Exames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A778FFB-2DCC-182B-3908-A8989879E1FA}"/>
              </a:ext>
            </a:extLst>
          </p:cNvPr>
          <p:cNvSpPr txBox="1"/>
          <p:nvPr/>
        </p:nvSpPr>
        <p:spPr>
          <a:xfrm>
            <a:off x="772160" y="1643107"/>
            <a:ext cx="4918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Período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periodo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D82C7B-D61D-8BE9-09DD-4FB140FE4A91}"/>
              </a:ext>
            </a:extLst>
          </p:cNvPr>
          <p:cNvSpPr txBox="1"/>
          <p:nvPr/>
        </p:nvSpPr>
        <p:spPr>
          <a:xfrm>
            <a:off x="772159" y="3028890"/>
            <a:ext cx="10347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Empresa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nomeEmpresa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78F5E87-5C43-EAF2-66F3-F0003ABC2A9D}"/>
              </a:ext>
            </a:extLst>
          </p:cNvPr>
          <p:cNvSpPr txBox="1"/>
          <p:nvPr/>
        </p:nvSpPr>
        <p:spPr>
          <a:xfrm>
            <a:off x="772159" y="3892159"/>
            <a:ext cx="10347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Unidade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nomeUnidade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3A05639-DF8A-D633-B48C-9ACDE3554B7C}"/>
              </a:ext>
            </a:extLst>
          </p:cNvPr>
          <p:cNvSpPr txBox="1"/>
          <p:nvPr/>
        </p:nvSpPr>
        <p:spPr>
          <a:xfrm>
            <a:off x="10967545" y="861848"/>
            <a:ext cx="809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2.0.0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09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Logo Connect">
            <a:extLst>
              <a:ext uri="{FF2B5EF4-FFF2-40B4-BE49-F238E27FC236}">
                <a16:creationId xmlns:a16="http://schemas.microsoft.com/office/drawing/2014/main" id="{920DBCF3-D912-001D-8D4E-A04387D4E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4" name="Logo GRS" descr="Logotipo">
            <a:extLst>
              <a:ext uri="{FF2B5EF4-FFF2-40B4-BE49-F238E27FC236}">
                <a16:creationId xmlns:a16="http://schemas.microsoft.com/office/drawing/2014/main" id="{35B6ABC5-0472-5EF8-C86F-029D526D8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02FB874D-5256-1326-6D24-A7B8A96B58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7595" y="1109458"/>
            <a:ext cx="1776809" cy="61802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7D450DF-9B61-87FC-52DB-31595925CC82}"/>
              </a:ext>
            </a:extLst>
          </p:cNvPr>
          <p:cNvSpPr txBox="1"/>
          <p:nvPr/>
        </p:nvSpPr>
        <p:spPr>
          <a:xfrm>
            <a:off x="4561490" y="1872062"/>
            <a:ext cx="306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sistema.soc.com.br/</a:t>
            </a:r>
            <a:r>
              <a:rPr lang="pt-BR" sz="1800" dirty="0" err="1"/>
              <a:t>WebSoc</a:t>
            </a:r>
            <a:endParaRPr lang="pt-BR" dirty="0"/>
          </a:p>
        </p:txBody>
      </p:sp>
      <p:sp>
        <p:nvSpPr>
          <p:cNvPr id="7" name="CaixaDeTexto 1">
            <a:extLst>
              <a:ext uri="{FF2B5EF4-FFF2-40B4-BE49-F238E27FC236}">
                <a16:creationId xmlns:a16="http://schemas.microsoft.com/office/drawing/2014/main" id="{3DE32BFA-00FF-79E4-C9BF-065CD614D00C}"/>
              </a:ext>
            </a:extLst>
          </p:cNvPr>
          <p:cNvSpPr txBox="1"/>
          <p:nvPr/>
        </p:nvSpPr>
        <p:spPr>
          <a:xfrm>
            <a:off x="546756" y="2385978"/>
            <a:ext cx="5822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/>
              <a:t>Origem dos dados: </a:t>
            </a:r>
            <a:r>
              <a:rPr lang="pt-BR" sz="2000" dirty="0"/>
              <a:t>Tela 294 - Convocação de Exames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7361FBB-D39C-2D8E-4B67-1F36754D65E2}"/>
              </a:ext>
            </a:extLst>
          </p:cNvPr>
          <p:cNvSpPr txBox="1"/>
          <p:nvPr/>
        </p:nvSpPr>
        <p:spPr>
          <a:xfrm>
            <a:off x="546755" y="2930672"/>
            <a:ext cx="806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Relatório</a:t>
            </a:r>
            <a:r>
              <a:rPr lang="en-US" sz="2000" b="1" dirty="0"/>
              <a:t> </a:t>
            </a:r>
            <a:r>
              <a:rPr lang="en-US" sz="2000" b="1" dirty="0" err="1"/>
              <a:t>gerado</a:t>
            </a:r>
            <a:r>
              <a:rPr lang="en-US" sz="2000" b="1" dirty="0"/>
              <a:t> </a:t>
            </a:r>
            <a:r>
              <a:rPr lang="en-US" sz="2000" b="1" dirty="0" err="1"/>
              <a:t>em</a:t>
            </a:r>
            <a:r>
              <a:rPr lang="en-US" sz="2000" b="1" dirty="0"/>
              <a:t>:  </a:t>
            </a:r>
            <a:r>
              <a:rPr lang="en-US" sz="2000" dirty="0" err="1"/>
              <a:t>dataGeracao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4666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Logo Connect">
            <a:extLst>
              <a:ext uri="{FF2B5EF4-FFF2-40B4-BE49-F238E27FC236}">
                <a16:creationId xmlns:a16="http://schemas.microsoft.com/office/drawing/2014/main" id="{920DBCF3-D912-001D-8D4E-A04387D4E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4" name="Logo GRS" descr="Logotipo">
            <a:extLst>
              <a:ext uri="{FF2B5EF4-FFF2-40B4-BE49-F238E27FC236}">
                <a16:creationId xmlns:a16="http://schemas.microsoft.com/office/drawing/2014/main" id="{35B6ABC5-0472-5EF8-C86F-029D526D8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pic>
        <p:nvPicPr>
          <p:cNvPr id="2" name="Logo GRS" descr="Logotipo">
            <a:extLst>
              <a:ext uri="{FF2B5EF4-FFF2-40B4-BE49-F238E27FC236}">
                <a16:creationId xmlns:a16="http://schemas.microsoft.com/office/drawing/2014/main" id="{503F6943-4B46-0AF0-8CD4-F81C9D5E8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89" y="2759063"/>
            <a:ext cx="3628284" cy="1828604"/>
          </a:xfrm>
          <a:prstGeom prst="rect">
            <a:avLst/>
          </a:prstGeom>
        </p:spPr>
      </p:pic>
      <p:pic>
        <p:nvPicPr>
          <p:cNvPr id="3" name="Logo Connect">
            <a:extLst>
              <a:ext uri="{FF2B5EF4-FFF2-40B4-BE49-F238E27FC236}">
                <a16:creationId xmlns:a16="http://schemas.microsoft.com/office/drawing/2014/main" id="{A44A32AD-30A3-28CC-0C39-DB186279C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2734" y="2837766"/>
            <a:ext cx="4176000" cy="1671199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7E09BB9-A50A-D556-6F8C-6D4A44BC47E0}"/>
              </a:ext>
            </a:extLst>
          </p:cNvPr>
          <p:cNvCxnSpPr>
            <a:cxnSpLocks/>
          </p:cNvCxnSpPr>
          <p:nvPr/>
        </p:nvCxnSpPr>
        <p:spPr>
          <a:xfrm>
            <a:off x="5896303" y="2102069"/>
            <a:ext cx="0" cy="31425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45D8C6C-130E-E9E3-5EF3-9879BC49A0C4}"/>
              </a:ext>
            </a:extLst>
          </p:cNvPr>
          <p:cNvSpPr txBox="1"/>
          <p:nvPr/>
        </p:nvSpPr>
        <p:spPr>
          <a:xfrm>
            <a:off x="4752750" y="5698955"/>
            <a:ext cx="268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www.grsmanager.com.br</a:t>
            </a:r>
          </a:p>
        </p:txBody>
      </p:sp>
    </p:spTree>
    <p:extLst>
      <p:ext uri="{BB962C8B-B14F-4D97-AF65-F5344CB8AC3E}">
        <p14:creationId xmlns:p14="http://schemas.microsoft.com/office/powerpoint/2010/main" val="84944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Logo Connect">
            <a:extLst>
              <a:ext uri="{FF2B5EF4-FFF2-40B4-BE49-F238E27FC236}">
                <a16:creationId xmlns:a16="http://schemas.microsoft.com/office/drawing/2014/main" id="{CB06D906-0E41-AF97-BA57-E7604F213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5" name="Logo GRS" descr="Logotipo">
            <a:extLst>
              <a:ext uri="{FF2B5EF4-FFF2-40B4-BE49-F238E27FC236}">
                <a16:creationId xmlns:a16="http://schemas.microsoft.com/office/drawing/2014/main" id="{F511746D-8320-402B-5AF7-44B9B9536A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44F073DE-20E2-4AAC-20A5-AF82422A213C}"/>
              </a:ext>
            </a:extLst>
          </p:cNvPr>
          <p:cNvGrpSpPr/>
          <p:nvPr/>
        </p:nvGrpSpPr>
        <p:grpSpPr>
          <a:xfrm>
            <a:off x="723352" y="1152980"/>
            <a:ext cx="2555068" cy="1325176"/>
            <a:chOff x="678267" y="1156137"/>
            <a:chExt cx="2716575" cy="1433983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245AE636-4169-0A81-9BB5-080CA3CEBE48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AE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CaixaDeTexto 2">
              <a:extLst>
                <a:ext uri="{FF2B5EF4-FFF2-40B4-BE49-F238E27FC236}">
                  <a16:creationId xmlns:a16="http://schemas.microsoft.com/office/drawing/2014/main" id="{A0763751-A9E9-9591-F97C-3AA24E884CCE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CaixaDeTexto 1">
              <a:extLst>
                <a:ext uri="{FF2B5EF4-FFF2-40B4-BE49-F238E27FC236}">
                  <a16:creationId xmlns:a16="http://schemas.microsoft.com/office/drawing/2014/main" id="{BD5EAE99-DC02-D86D-30E2-7E3BE12F7A96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Total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Exames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96F465D2-A4FA-17DE-547F-B4A3B12049E8}"/>
              </a:ext>
            </a:extLst>
          </p:cNvPr>
          <p:cNvGrpSpPr/>
          <p:nvPr/>
        </p:nvGrpSpPr>
        <p:grpSpPr>
          <a:xfrm>
            <a:off x="4818466" y="1152980"/>
            <a:ext cx="2555068" cy="1325176"/>
            <a:chOff x="678267" y="1156137"/>
            <a:chExt cx="2716575" cy="1433983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266B7030-54ED-62DF-F02B-49D1F9DFE2B5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AE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CaixaDeTexto 2">
              <a:extLst>
                <a:ext uri="{FF2B5EF4-FFF2-40B4-BE49-F238E27FC236}">
                  <a16:creationId xmlns:a16="http://schemas.microsoft.com/office/drawing/2014/main" id="{E8867383-035E-CF92-C656-4FE0D823FC5E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CaixaDeTexto 1">
              <a:extLst>
                <a:ext uri="{FF2B5EF4-FFF2-40B4-BE49-F238E27FC236}">
                  <a16:creationId xmlns:a16="http://schemas.microsoft.com/office/drawing/2014/main" id="{2B0935CA-B2AC-5083-3177-00CCD33D3D6B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66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Total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Funcionários</a:t>
              </a:r>
              <a:endPara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8D420DEE-A3EA-A951-EE02-351C6E78FD35}"/>
              </a:ext>
            </a:extLst>
          </p:cNvPr>
          <p:cNvGrpSpPr/>
          <p:nvPr/>
        </p:nvGrpSpPr>
        <p:grpSpPr>
          <a:xfrm>
            <a:off x="8913580" y="1152980"/>
            <a:ext cx="2555068" cy="1325176"/>
            <a:chOff x="678267" y="1156137"/>
            <a:chExt cx="2716575" cy="1433983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1A2B2C2-80E0-1DEA-8ADF-7ED0A86EEAE7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CaixaDeTexto 2">
              <a:extLst>
                <a:ext uri="{FF2B5EF4-FFF2-40B4-BE49-F238E27FC236}">
                  <a16:creationId xmlns:a16="http://schemas.microsoft.com/office/drawing/2014/main" id="{7175A3C9-904E-ACA1-8FCD-C5B6714A7DF4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CaixaDeTexto 1">
              <a:extLst>
                <a:ext uri="{FF2B5EF4-FFF2-40B4-BE49-F238E27FC236}">
                  <a16:creationId xmlns:a16="http://schemas.microsoft.com/office/drawing/2014/main" id="{3EAE8631-7CC7-9E95-20D1-0D0F28C8343C}"/>
                </a:ext>
              </a:extLst>
            </p:cNvPr>
            <p:cNvSpPr txBox="1"/>
            <p:nvPr/>
          </p:nvSpPr>
          <p:spPr>
            <a:xfrm>
              <a:off x="825410" y="2104539"/>
              <a:ext cx="2380243" cy="333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Média Exames/Funcionário</a:t>
              </a:r>
              <a:endPara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604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475A8ACC-1770-A383-2728-3886F6E1F0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5599887"/>
              </p:ext>
            </p:extLst>
          </p:nvPr>
        </p:nvGraphicFramePr>
        <p:xfrm>
          <a:off x="985432" y="1273629"/>
          <a:ext cx="10221136" cy="5158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373284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9107EA37-BA77-B53D-8D0F-363FA02FFF4B}"/>
              </a:ext>
            </a:extLst>
          </p:cNvPr>
          <p:cNvGrpSpPr/>
          <p:nvPr/>
        </p:nvGrpSpPr>
        <p:grpSpPr>
          <a:xfrm>
            <a:off x="985432" y="1082129"/>
            <a:ext cx="2555068" cy="1325176"/>
            <a:chOff x="678267" y="1156137"/>
            <a:chExt cx="2716575" cy="1433983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4E8E4D6C-FD67-1352-19A9-8E225F470E4F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CaixaDeTexto 2">
              <a:extLst>
                <a:ext uri="{FF2B5EF4-FFF2-40B4-BE49-F238E27FC236}">
                  <a16:creationId xmlns:a16="http://schemas.microsoft.com/office/drawing/2014/main" id="{624B0CA5-CB4A-51A6-CF9F-7858250A7779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CaixaDeTexto 1">
              <a:extLst>
                <a:ext uri="{FF2B5EF4-FFF2-40B4-BE49-F238E27FC236}">
                  <a16:creationId xmlns:a16="http://schemas.microsoft.com/office/drawing/2014/main" id="{462168C6-1B0A-465A-8219-B90ECF66ED68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Média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Exames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/Status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BFCD1245-8AA5-F03C-C205-F175F94CC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370097"/>
              </p:ext>
            </p:extLst>
          </p:nvPr>
        </p:nvGraphicFramePr>
        <p:xfrm>
          <a:off x="2756074" y="2742349"/>
          <a:ext cx="6679851" cy="3526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95283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20953"/>
              </p:ext>
            </p:extLst>
          </p:nvPr>
        </p:nvGraphicFramePr>
        <p:xfrm>
          <a:off x="609598" y="1168378"/>
          <a:ext cx="10972803" cy="5129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421733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456162308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2037266894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957839131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4228439137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011164118"/>
                    </a:ext>
                  </a:extLst>
                </a:gridCol>
              </a:tblGrid>
              <a:tr h="42474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Exames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a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vencer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por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Unidade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Unidade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365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2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040953"/>
              </p:ext>
            </p:extLst>
          </p:nvPr>
        </p:nvGraphicFramePr>
        <p:xfrm>
          <a:off x="609598" y="1168378"/>
          <a:ext cx="10972803" cy="5129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421733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456162308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2037266894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957839131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4228439137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011164118"/>
                    </a:ext>
                  </a:extLst>
                </a:gridCol>
              </a:tblGrid>
              <a:tr h="42474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Exames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a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vencer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por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Setor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Setor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365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88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61844"/>
              </p:ext>
            </p:extLst>
          </p:nvPr>
        </p:nvGraphicFramePr>
        <p:xfrm>
          <a:off x="609598" y="1168378"/>
          <a:ext cx="10972803" cy="5129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421733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456162308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2037266894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957839131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4228439137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011164118"/>
                    </a:ext>
                  </a:extLst>
                </a:gridCol>
              </a:tblGrid>
              <a:tr h="42474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Exames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a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vencer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por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Cargo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Cargo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365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1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199789"/>
              </p:ext>
            </p:extLst>
          </p:nvPr>
        </p:nvGraphicFramePr>
        <p:xfrm>
          <a:off x="609598" y="1168378"/>
          <a:ext cx="10972803" cy="5129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421733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456162308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2037266894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957839131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4228439137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011164118"/>
                    </a:ext>
                  </a:extLst>
                </a:gridCol>
              </a:tblGrid>
              <a:tr h="42474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Exames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a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vencer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por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Funcionário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Funcionário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365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47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25501"/>
              </p:ext>
            </p:extLst>
          </p:nvPr>
        </p:nvGraphicFramePr>
        <p:xfrm>
          <a:off x="609598" y="1168378"/>
          <a:ext cx="10972804" cy="5129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59288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1162446">
                  <a:extLst>
                    <a:ext uri="{9D8B030D-6E8A-4147-A177-3AD203B41FA5}">
                      <a16:colId xmlns:a16="http://schemas.microsoft.com/office/drawing/2014/main" val="1680309163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456162308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2037266894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957839131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4228439137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011164118"/>
                    </a:ext>
                  </a:extLst>
                </a:gridCol>
              </a:tblGrid>
              <a:tr h="42474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Exames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a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vencer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por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Exame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Exame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Vencidos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365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829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131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Convocação de exames</dc:title>
  <dc:creator>Gabriel Santos</dc:creator>
  <cp:lastModifiedBy>Gabriel Santos Magalhães</cp:lastModifiedBy>
  <cp:revision>50</cp:revision>
  <dcterms:created xsi:type="dcterms:W3CDTF">2022-09-01T20:48:48Z</dcterms:created>
  <dcterms:modified xsi:type="dcterms:W3CDTF">2023-11-22T18:45:24Z</dcterms:modified>
</cp:coreProperties>
</file>