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76" r:id="rId4"/>
    <p:sldId id="289" r:id="rId5"/>
    <p:sldId id="275" r:id="rId6"/>
    <p:sldId id="279" r:id="rId7"/>
    <p:sldId id="274" r:id="rId8"/>
    <p:sldId id="269" r:id="rId9"/>
    <p:sldId id="288" r:id="rId10"/>
    <p:sldId id="270" r:id="rId11"/>
    <p:sldId id="286" r:id="rId12"/>
    <p:sldId id="285" r:id="rId13"/>
    <p:sldId id="282" r:id="rId14"/>
    <p:sldId id="291" r:id="rId15"/>
    <p:sldId id="304" r:id="rId16"/>
    <p:sldId id="305" r:id="rId17"/>
    <p:sldId id="306" r:id="rId18"/>
    <p:sldId id="303" r:id="rId19"/>
    <p:sldId id="292" r:id="rId20"/>
    <p:sldId id="294" r:id="rId21"/>
    <p:sldId id="261" r:id="rId22"/>
    <p:sldId id="295" r:id="rId23"/>
    <p:sldId id="296" r:id="rId24"/>
    <p:sldId id="263" r:id="rId25"/>
    <p:sldId id="266" r:id="rId26"/>
    <p:sldId id="30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avia B" initials="FB" lastIdx="5" clrIdx="0">
    <p:extLst>
      <p:ext uri="{19B8F6BF-5375-455C-9EA6-DF929625EA0E}">
        <p15:presenceInfo xmlns:p15="http://schemas.microsoft.com/office/powerpoint/2012/main" userId="8cd8338f0ad365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FCED-1509-44CF-B2FF-9DC46C561BE7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757C-ABC6-4D90-8B93-8F37FCE16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03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FCED-1509-44CF-B2FF-9DC46C561BE7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757C-ABC6-4D90-8B93-8F37FCE16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7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FCED-1509-44CF-B2FF-9DC46C561BE7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757C-ABC6-4D90-8B93-8F37FCE16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445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FCED-1509-44CF-B2FF-9DC46C561BE7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757C-ABC6-4D90-8B93-8F37FCE16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569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FCED-1509-44CF-B2FF-9DC46C561BE7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757C-ABC6-4D90-8B93-8F37FCE16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176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FCED-1509-44CF-B2FF-9DC46C561BE7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757C-ABC6-4D90-8B93-8F37FCE16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45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FCED-1509-44CF-B2FF-9DC46C561BE7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757C-ABC6-4D90-8B93-8F37FCE16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56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FCED-1509-44CF-B2FF-9DC46C561BE7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757C-ABC6-4D90-8B93-8F37FCE16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90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FCED-1509-44CF-B2FF-9DC46C561BE7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757C-ABC6-4D90-8B93-8F37FCE16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93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FCED-1509-44CF-B2FF-9DC46C561BE7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757C-ABC6-4D90-8B93-8F37FCE16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23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FCED-1509-44CF-B2FF-9DC46C561BE7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757C-ABC6-4D90-8B93-8F37FCE16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13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FCED-1509-44CF-B2FF-9DC46C561BE7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757C-ABC6-4D90-8B93-8F37FCE16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77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FCED-1509-44CF-B2FF-9DC46C561BE7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757C-ABC6-4D90-8B93-8F37FCE16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9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462FCED-1509-44CF-B2FF-9DC46C561BE7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071757C-ABC6-4D90-8B93-8F37FCE16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3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62FCED-1509-44CF-B2FF-9DC46C561BE7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071757C-ABC6-4D90-8B93-8F37FCE162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584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aula3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aula4/layout-fix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aula4/layout-fluido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mlescala.html" TargetMode="External"/><Relationship Id="rId2" Type="http://schemas.openxmlformats.org/officeDocument/2006/relationships/hyperlink" Target="viewport.ppt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jsbin.com/?html,css,output" TargetMode="External"/><Relationship Id="rId2" Type="http://schemas.openxmlformats.org/officeDocument/2006/relationships/hyperlink" Target="http://jsbin.com/zagusixope/1/edit?html,css,outpu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jsbin.com/qexeke/3/edit?html,css,output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aula4/index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w3c.ppt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" TargetMode="External"/><Relationship Id="rId4" Type="http://schemas.openxmlformats.org/officeDocument/2006/relationships/hyperlink" Target="http://acessibilidadelegal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elementos.pps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aula2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4251" y="1592022"/>
            <a:ext cx="11362949" cy="2672909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sz="4900" dirty="0"/>
              <a:t>Aula de Hoje : </a:t>
            </a:r>
            <a:br>
              <a:rPr lang="pt-BR" sz="4900" dirty="0"/>
            </a:br>
            <a:r>
              <a:rPr lang="pt-BR" sz="4900" dirty="0"/>
              <a:t/>
            </a:r>
            <a:br>
              <a:rPr lang="pt-BR" sz="4900" dirty="0"/>
            </a:br>
            <a:r>
              <a:rPr lang="pt-BR" sz="4900" dirty="0"/>
              <a:t>Desenvolvimento de Site Responsivo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87543" y="5860596"/>
            <a:ext cx="3004457" cy="997404"/>
          </a:xfrm>
        </p:spPr>
        <p:txBody>
          <a:bodyPr>
            <a:noAutofit/>
          </a:bodyPr>
          <a:lstStyle/>
          <a:p>
            <a:r>
              <a:rPr lang="pt-BR" sz="1400" b="1" dirty="0" smtClean="0"/>
              <a:t>Curso: PROGRAMADOR WEB</a:t>
            </a:r>
          </a:p>
          <a:p>
            <a:r>
              <a:rPr lang="pt-BR" sz="1400" b="1" dirty="0" smtClean="0"/>
              <a:t>Prof.ª Flavia Garcia</a:t>
            </a:r>
          </a:p>
        </p:txBody>
      </p:sp>
    </p:spTree>
    <p:extLst>
      <p:ext uri="{BB962C8B-B14F-4D97-AF65-F5344CB8AC3E}">
        <p14:creationId xmlns:p14="http://schemas.microsoft.com/office/powerpoint/2010/main" val="191240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5200" y="302045"/>
            <a:ext cx="8987143" cy="97045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Introdução ao CSS3</a:t>
            </a:r>
          </a:p>
        </p:txBody>
      </p:sp>
      <p:sp>
        <p:nvSpPr>
          <p:cNvPr id="3" name="Retângulo 2"/>
          <p:cNvSpPr/>
          <p:nvPr/>
        </p:nvSpPr>
        <p:spPr>
          <a:xfrm>
            <a:off x="228599" y="2869972"/>
            <a:ext cx="116157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Cascading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Style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Sheets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 (Folhas de Estilo em Cascata), assim como a HTML, não é uma linguagem de programação. CSS é uma linguagem de folha de estilos usada amplamente na web e criada com o propósito principal de estilizar páginas HTML.</a:t>
            </a:r>
            <a:endParaRPr lang="pt-BR" sz="240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00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5200" y="302045"/>
            <a:ext cx="8987143" cy="97045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Introdução ao CSS3</a:t>
            </a:r>
          </a:p>
        </p:txBody>
      </p:sp>
      <p:sp>
        <p:nvSpPr>
          <p:cNvPr id="3" name="Retângulo 2"/>
          <p:cNvSpPr/>
          <p:nvPr/>
        </p:nvSpPr>
        <p:spPr>
          <a:xfrm>
            <a:off x="185738" y="2186440"/>
            <a:ext cx="8001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A linguagem CSS funciona através de regras com o principal objetivo de estilizar visualmente o conteúdo HTML da página. Com regras, podemos selecionar um ou mais elementos em uma página e aplicar estilos de acordo.</a:t>
            </a:r>
          </a:p>
          <a:p>
            <a:pPr algn="just"/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 Uma regra é formada de:</a:t>
            </a:r>
          </a:p>
          <a:p>
            <a:pPr algn="just"/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Um ou mais seletores;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Chaves: “{” e “}”;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Declarações, cada uma com propriedade e valor (terminando a linha com ";").</a:t>
            </a:r>
            <a:endParaRPr lang="pt-BR" sz="24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1266" name="Picture 2" descr="Anatomia de uma regra 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579049"/>
            <a:ext cx="38100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16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2363" y="930695"/>
            <a:ext cx="8987143" cy="97045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Inserindo CSS </a:t>
            </a:r>
            <a:r>
              <a:rPr lang="pt-BR" dirty="0"/>
              <a:t/>
            </a:r>
            <a:br>
              <a:rPr lang="pt-BR" dirty="0"/>
            </a:b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2"/>
          <a:srcRect r="19870" b="14505"/>
          <a:stretch/>
        </p:blipFill>
        <p:spPr>
          <a:xfrm>
            <a:off x="294265" y="2363135"/>
            <a:ext cx="5342454" cy="2577129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3"/>
          <a:srcRect r="27698"/>
          <a:stretch/>
        </p:blipFill>
        <p:spPr>
          <a:xfrm>
            <a:off x="4506454" y="4786312"/>
            <a:ext cx="7194834" cy="18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4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5200" y="302045"/>
            <a:ext cx="8987143" cy="97045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CSS Box </a:t>
            </a:r>
            <a:r>
              <a:rPr lang="pt-BR" dirty="0" err="1">
                <a:solidFill>
                  <a:schemeClr val="tx1"/>
                </a:solidFill>
              </a:rPr>
              <a:t>Model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1508" name="Picture 4" descr="File:Boxmodell-det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830" y="2405063"/>
            <a:ext cx="515302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91810" y="2661863"/>
            <a:ext cx="599858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Estilos HTML são estruturados com a estrutura The </a:t>
            </a:r>
            <a:r>
              <a:rPr lang="pt-BR" sz="2800" dirty="0" err="1">
                <a:solidFill>
                  <a:schemeClr val="bg1"/>
                </a:solidFill>
                <a:latin typeface="Calibri" panose="020F0502020204030204" pitchFamily="34" charset="0"/>
              </a:rPr>
              <a:t>model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 box do CSS:</a:t>
            </a:r>
          </a:p>
          <a:p>
            <a:pPr algn="just"/>
            <a:endParaRPr lang="pt-BR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r>
              <a:rPr lang="pt-BR" sz="2800" dirty="0" err="1">
                <a:solidFill>
                  <a:schemeClr val="bg1"/>
                </a:solidFill>
                <a:latin typeface="Calibri" panose="020F0502020204030204" pitchFamily="34" charset="0"/>
              </a:rPr>
              <a:t>Margin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 box</a:t>
            </a:r>
          </a:p>
          <a:p>
            <a:pPr algn="just"/>
            <a:r>
              <a:rPr lang="pt-BR" sz="2800" dirty="0" err="1">
                <a:solidFill>
                  <a:schemeClr val="bg1"/>
                </a:solidFill>
                <a:latin typeface="Calibri" panose="020F0502020204030204" pitchFamily="34" charset="0"/>
              </a:rPr>
              <a:t>Border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 box</a:t>
            </a:r>
          </a:p>
          <a:p>
            <a:pPr algn="just"/>
            <a:r>
              <a:rPr lang="pt-BR" sz="2800" dirty="0" err="1">
                <a:solidFill>
                  <a:schemeClr val="bg1"/>
                </a:solidFill>
                <a:latin typeface="Calibri" panose="020F0502020204030204" pitchFamily="34" charset="0"/>
              </a:rPr>
              <a:t>Padding</a:t>
            </a:r>
            <a:endParaRPr lang="pt-BR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Elementos box (</a:t>
            </a:r>
            <a:r>
              <a:rPr lang="pt-BR" sz="2800" dirty="0" err="1">
                <a:solidFill>
                  <a:schemeClr val="bg1"/>
                </a:solidFill>
                <a:latin typeface="Calibri" panose="020F0502020204030204" pitchFamily="34" charset="0"/>
              </a:rPr>
              <a:t>div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, </a:t>
            </a:r>
            <a:r>
              <a:rPr lang="pt-BR" sz="2800" dirty="0" err="1">
                <a:solidFill>
                  <a:schemeClr val="bg1"/>
                </a:solidFill>
                <a:latin typeface="Calibri" panose="020F0502020204030204" pitchFamily="34" charset="0"/>
              </a:rPr>
              <a:t>span</a:t>
            </a: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, entre outros)</a:t>
            </a:r>
          </a:p>
        </p:txBody>
      </p:sp>
    </p:spTree>
    <p:extLst>
      <p:ext uri="{BB962C8B-B14F-4D97-AF65-F5344CB8AC3E}">
        <p14:creationId xmlns:p14="http://schemas.microsoft.com/office/powerpoint/2010/main" val="604944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5200" y="302045"/>
            <a:ext cx="8987143" cy="97045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EXEMPLO com CSS</a:t>
            </a:r>
          </a:p>
        </p:txBody>
      </p:sp>
      <p:pic>
        <p:nvPicPr>
          <p:cNvPr id="5" name="Imagem 4">
            <a:hlinkClick r:id="rId2" action="ppaction://hlinkfile"/>
          </p:cNvPr>
          <p:cNvPicPr>
            <a:picLocks noChangeAspect="1"/>
          </p:cNvPicPr>
          <p:nvPr/>
        </p:nvPicPr>
        <p:blipFill rotWithShape="1">
          <a:blip r:embed="rId3"/>
          <a:srcRect l="4922" t="34993" r="32369" b="22903"/>
          <a:stretch/>
        </p:blipFill>
        <p:spPr>
          <a:xfrm>
            <a:off x="152400" y="2189104"/>
            <a:ext cx="11762698" cy="444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00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5200" y="405624"/>
            <a:ext cx="10571998" cy="970450"/>
          </a:xfrm>
        </p:spPr>
        <p:txBody>
          <a:bodyPr/>
          <a:lstStyle/>
          <a:p>
            <a:r>
              <a:rPr lang="pt-BR" dirty="0"/>
              <a:t>Design Responsivo - </a:t>
            </a:r>
            <a:r>
              <a:rPr lang="pt-BR" altLang="pt-BR" dirty="0"/>
              <a:t>Layout fluido e fixo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90945" y="2692414"/>
            <a:ext cx="1148541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pt-BR" sz="3200" dirty="0">
                <a:solidFill>
                  <a:schemeClr val="bg1"/>
                </a:solidFill>
                <a:latin typeface="Calibri" panose="020F0502020204030204" pitchFamily="34" charset="0"/>
              </a:rPr>
              <a:t>Layout é tudo aquilo que você vê e que o web designer criou.</a:t>
            </a:r>
          </a:p>
          <a:p>
            <a:pPr fontAlgn="base"/>
            <a:endParaRPr lang="pt-BR" sz="32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fontAlgn="base">
              <a:buFontTx/>
              <a:buChar char="-"/>
            </a:pP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Layout fixo</a:t>
            </a:r>
          </a:p>
          <a:p>
            <a:pPr marL="342900" indent="-342900" fontAlgn="base">
              <a:buFontTx/>
              <a:buChar char="-"/>
            </a:pP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fontAlgn="base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Possui um tamanho definido pelo web designer. Esse tamanho se mantem independente do dispositivo usado para acessar ele - seja por um computador de mesa normal ou um dispositivo móvel, como smartphone ou tablet.</a:t>
            </a:r>
          </a:p>
          <a:p>
            <a:pPr fontAlgn="base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03619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11726" y="2648958"/>
            <a:ext cx="1095894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 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Os layouts fluídos são aqueles que acompanham o tamanho da tela, apenas aumentando e diminuindo, não trocando estrutura e não pensando muito na usabilidade.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Um “.container-</a:t>
            </a:r>
            <a:r>
              <a:rPr lang="pt-BR" altLang="pt-BR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fluid</a:t>
            </a:r>
            <a:r>
              <a:rPr lang="pt-BR" alt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” (layout fluido) vai ocupar sempre 100% da largura do </a:t>
            </a:r>
            <a:r>
              <a:rPr lang="pt-BR" altLang="pt-BR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viewport</a:t>
            </a:r>
            <a:r>
              <a:rPr lang="pt-BR" alt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. Neste caso, seu site será sempre “</a:t>
            </a:r>
            <a:r>
              <a:rPr lang="pt-BR" altLang="pt-BR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full</a:t>
            </a:r>
            <a:r>
              <a:rPr lang="pt-BR" alt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screen</a:t>
            </a:r>
            <a:r>
              <a:rPr lang="pt-BR" alt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”.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 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Já um “.container” (layout fixo) possui 3 tamanhos fixos, que vão ser usados conforme o tamanho do </a:t>
            </a:r>
            <a:r>
              <a:rPr lang="pt-BR" altLang="pt-BR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viewport</a:t>
            </a:r>
            <a:r>
              <a:rPr lang="pt-BR" alt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 (janela do navegador) onde o site está sendo visto.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 fontAlgn="base"/>
            <a:endParaRPr lang="pt-BR" sz="240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05200" y="405624"/>
            <a:ext cx="10571998" cy="970450"/>
          </a:xfrm>
        </p:spPr>
        <p:txBody>
          <a:bodyPr/>
          <a:lstStyle/>
          <a:p>
            <a:r>
              <a:rPr lang="pt-BR" dirty="0"/>
              <a:t>Design Responsivo - </a:t>
            </a:r>
            <a:r>
              <a:rPr lang="pt-BR" altLang="pt-BR" dirty="0"/>
              <a:t>Layout fluido e fixo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8109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Layout fixo e layout fluido bootstrap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67"/>
          <a:stretch/>
        </p:blipFill>
        <p:spPr bwMode="auto">
          <a:xfrm>
            <a:off x="1717964" y="2693771"/>
            <a:ext cx="3020291" cy="269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Layout fixo e layout fluido bootstrap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37"/>
          <a:stretch/>
        </p:blipFill>
        <p:spPr bwMode="auto">
          <a:xfrm>
            <a:off x="7010400" y="2693771"/>
            <a:ext cx="3154361" cy="269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505200" y="405624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Design Responsivo - </a:t>
            </a:r>
            <a:r>
              <a:rPr lang="pt-BR" altLang="pt-BR" dirty="0"/>
              <a:t>Layout fluido e fixo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2980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Responsivo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500433" y="2998602"/>
            <a:ext cx="8607035" cy="2424904"/>
            <a:chOff x="193962" y="3662281"/>
            <a:chExt cx="7455102" cy="1186810"/>
          </a:xfrm>
        </p:grpSpPr>
        <p:cxnSp>
          <p:nvCxnSpPr>
            <p:cNvPr id="5" name="Conector reto 4"/>
            <p:cNvCxnSpPr>
              <a:cxnSpLocks/>
            </p:cNvCxnSpPr>
            <p:nvPr/>
          </p:nvCxnSpPr>
          <p:spPr>
            <a:xfrm>
              <a:off x="3976255" y="4407535"/>
              <a:ext cx="9698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tângulo 5"/>
            <p:cNvSpPr/>
            <p:nvPr/>
          </p:nvSpPr>
          <p:spPr>
            <a:xfrm>
              <a:off x="2105891" y="3976255"/>
              <a:ext cx="1870364" cy="7481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reto 6"/>
            <p:cNvCxnSpPr/>
            <p:nvPr/>
          </p:nvCxnSpPr>
          <p:spPr>
            <a:xfrm>
              <a:off x="304798" y="4378931"/>
              <a:ext cx="17456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4987636" y="3976255"/>
              <a:ext cx="0" cy="872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>
              <a:cxnSpLocks/>
            </p:cNvCxnSpPr>
            <p:nvPr/>
          </p:nvCxnSpPr>
          <p:spPr>
            <a:xfrm flipV="1">
              <a:off x="4987636" y="3976255"/>
              <a:ext cx="2661428" cy="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4987636" y="4849091"/>
              <a:ext cx="17456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3962" y="4162941"/>
              <a:ext cx="1801095" cy="150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</a:rPr>
                <a:t>1- </a:t>
              </a:r>
              <a:r>
                <a:rPr lang="pt-BR" sz="1400" b="1" dirty="0">
                  <a:solidFill>
                    <a:schemeClr val="bg1"/>
                  </a:solidFill>
                  <a:hlinkClick r:id="rId2" action="ppaction://hlinksldjump"/>
                </a:rPr>
                <a:t>Responsividade</a:t>
              </a:r>
              <a:endParaRPr lang="pt-BR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5175243" y="4620882"/>
              <a:ext cx="1801095" cy="150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</a:rPr>
                <a:t>2- </a:t>
              </a:r>
              <a:r>
                <a:rPr lang="pt-BR" sz="1400" b="1" dirty="0">
                  <a:solidFill>
                    <a:schemeClr val="bg1"/>
                  </a:solidFill>
                  <a:hlinkClick r:id="rId3" action="ppaction://hlinksldjump"/>
                </a:rPr>
                <a:t>Escala</a:t>
              </a:r>
              <a:endParaRPr lang="pt-BR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CaixaDeTexto 12">
              <a:hlinkClick r:id="rId4" action="ppaction://hlinksldjump"/>
            </p:cNvPr>
            <p:cNvSpPr txBox="1"/>
            <p:nvPr/>
          </p:nvSpPr>
          <p:spPr>
            <a:xfrm>
              <a:off x="4987636" y="3662281"/>
              <a:ext cx="1358895" cy="150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</a:rPr>
                <a:t>3- </a:t>
              </a:r>
              <a:r>
                <a:rPr lang="pt-BR" sz="1400" b="1" dirty="0">
                  <a:solidFill>
                    <a:schemeClr val="bg1"/>
                  </a:solidFill>
                </a:rPr>
                <a:t>Media Query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2507665" y="4238258"/>
              <a:ext cx="1447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</a:rPr>
                <a:t>Bootstrap</a:t>
              </a:r>
              <a:endParaRPr lang="pt-BR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tângulo 1">
            <a:hlinkClick r:id="rId5" action="ppaction://hlinksldjump"/>
          </p:cNvPr>
          <p:cNvSpPr/>
          <p:nvPr/>
        </p:nvSpPr>
        <p:spPr>
          <a:xfrm>
            <a:off x="8603673" y="3021779"/>
            <a:ext cx="1454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3.1</a:t>
            </a:r>
            <a:r>
              <a:rPr lang="pt-BR" sz="1400" b="1" dirty="0">
                <a:solidFill>
                  <a:schemeClr val="bg1"/>
                </a:solidFill>
              </a:rPr>
              <a:t> Break Point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84857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Responsivo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20776" y="2631779"/>
            <a:ext cx="107504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1- Responsividade</a:t>
            </a: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É um método que sugere que o </a:t>
            </a:r>
            <a:r>
              <a:rPr lang="pt-BR" sz="2400" i="1" dirty="0">
                <a:solidFill>
                  <a:schemeClr val="bg1"/>
                </a:solidFill>
                <a:latin typeface="Calibri" panose="020F0502020204030204" pitchFamily="34" charset="0"/>
              </a:rPr>
              <a:t>Design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 e o </a:t>
            </a:r>
            <a:r>
              <a:rPr lang="pt-BR" sz="2400" i="1" dirty="0">
                <a:solidFill>
                  <a:schemeClr val="bg1"/>
                </a:solidFill>
                <a:latin typeface="Calibri" panose="020F0502020204030204" pitchFamily="34" charset="0"/>
              </a:rPr>
              <a:t>Desenvolvimento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 de um site respondam ao comportamento do usuário e do ambiente, de acordo com :</a:t>
            </a: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Tamanho da tela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Plataforma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Orientação </a:t>
            </a:r>
          </a:p>
        </p:txBody>
      </p:sp>
    </p:spTree>
    <p:extLst>
      <p:ext uri="{BB962C8B-B14F-4D97-AF65-F5344CB8AC3E}">
        <p14:creationId xmlns:p14="http://schemas.microsoft.com/office/powerpoint/2010/main" val="251986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8743" y="345588"/>
            <a:ext cx="10571998" cy="970450"/>
          </a:xfrm>
        </p:spPr>
        <p:txBody>
          <a:bodyPr/>
          <a:lstStyle/>
          <a:p>
            <a:r>
              <a:rPr lang="pt-BR" dirty="0"/>
              <a:t>Competências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48743" y="2714173"/>
            <a:ext cx="11135257" cy="31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b="1" dirty="0">
                <a:solidFill>
                  <a:schemeClr val="bg2"/>
                </a:solidFill>
                <a:latin typeface="Calibri" panose="020F0502020204030204" pitchFamily="34" charset="0"/>
              </a:rPr>
              <a:t>HTML5 com CSS3: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bg2"/>
                </a:solidFill>
                <a:latin typeface="Calibri" panose="020F0502020204030204" pitchFamily="34" charset="0"/>
              </a:rPr>
              <a:t>	</a:t>
            </a:r>
            <a:r>
              <a:rPr lang="pt-BR" sz="2400" dirty="0">
                <a:solidFill>
                  <a:schemeClr val="bg2"/>
                </a:solidFill>
                <a:latin typeface="Calibri" panose="020F0502020204030204" pitchFamily="34" charset="0"/>
              </a:rPr>
              <a:t>Desenvolver layout e formatações responsivas para páginas/aplicações web.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bg2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bg2"/>
                </a:solidFill>
                <a:latin typeface="Calibri" panose="020F0502020204030204" pitchFamily="34" charset="0"/>
              </a:rPr>
              <a:t>-     </a:t>
            </a:r>
            <a:r>
              <a:rPr lang="pt-BR" sz="2400" b="1" dirty="0">
                <a:solidFill>
                  <a:schemeClr val="bg2"/>
                </a:solidFill>
                <a:latin typeface="Calibri" panose="020F0502020204030204" pitchFamily="34" charset="0"/>
              </a:rPr>
              <a:t>Design Responsivo : 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bg2"/>
                </a:solidFill>
                <a:latin typeface="Calibri" panose="020F0502020204030204" pitchFamily="34" charset="0"/>
              </a:rPr>
              <a:t>	</a:t>
            </a:r>
            <a:r>
              <a:rPr lang="pt-BR" sz="2400" dirty="0">
                <a:solidFill>
                  <a:schemeClr val="bg2"/>
                </a:solidFill>
                <a:latin typeface="Calibri" panose="020F0502020204030204" pitchFamily="34" charset="0"/>
              </a:rPr>
              <a:t>Criar sites e portais com design responsivo.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bg2"/>
                </a:solidFill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2353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Responsivo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31552" y="2502470"/>
            <a:ext cx="107504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hlinkClick r:id="rId2" action="ppaction://hlinkpres?slideindex=1&amp;slidetitle="/>
              </a:rPr>
              <a:t>2- Escala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É o controle que o Desenvolvedor usa para assegurar que seu site seja visto da melhor forma possível em vários dispositivos.</a:t>
            </a: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                      </a:t>
            </a:r>
          </a:p>
          <a:p>
            <a:pPr algn="ctr"/>
            <a:endParaRPr lang="en-US" sz="2400" b="1" dirty="0">
              <a:solidFill>
                <a:srgbClr val="002060"/>
              </a:solidFill>
            </a:endParaRPr>
          </a:p>
          <a:p>
            <a:pPr algn="ctr"/>
            <a:r>
              <a:rPr lang="en-US" sz="2400" b="1" dirty="0">
                <a:solidFill>
                  <a:srgbClr val="002060"/>
                </a:solidFill>
                <a:hlinkClick r:id="rId3" action="ppaction://hlinkfile"/>
              </a:rPr>
              <a:t>&lt;meta name="viewport" content="width=device-width, initial-scale=1"&gt;</a:t>
            </a:r>
            <a:endParaRPr lang="pt-BR" sz="24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960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Responsivo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61278" y="2197670"/>
            <a:ext cx="1106944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3- Media Query</a:t>
            </a:r>
          </a:p>
          <a:p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São expressões que permitem alterar o layout do site de acordo com a tela.</a:t>
            </a:r>
          </a:p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A responsividade advém do uso de media queries no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css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.  </a:t>
            </a: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Exemplo: </a:t>
            </a: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pt-BR" sz="2400" b="1" dirty="0">
                <a:solidFill>
                  <a:srgbClr val="002060"/>
                </a:solidFill>
              </a:rPr>
              <a:t>@media </a:t>
            </a:r>
            <a:r>
              <a:rPr lang="pt-BR" sz="2400" b="1" dirty="0" err="1">
                <a:solidFill>
                  <a:srgbClr val="002060"/>
                </a:solidFill>
              </a:rPr>
              <a:t>screen</a:t>
            </a:r>
            <a:r>
              <a:rPr lang="pt-BR" sz="2400" b="1" dirty="0">
                <a:solidFill>
                  <a:srgbClr val="002060"/>
                </a:solidFill>
              </a:rPr>
              <a:t> </a:t>
            </a:r>
            <a:r>
              <a:rPr lang="pt-BR" sz="2400" b="1" dirty="0" err="1">
                <a:solidFill>
                  <a:srgbClr val="002060"/>
                </a:solidFill>
              </a:rPr>
              <a:t>and</a:t>
            </a:r>
            <a:r>
              <a:rPr lang="pt-BR" sz="2400" b="1" dirty="0">
                <a:solidFill>
                  <a:srgbClr val="002060"/>
                </a:solidFill>
              </a:rPr>
              <a:t> (min-</a:t>
            </a:r>
            <a:r>
              <a:rPr lang="pt-BR" sz="2400" b="1" dirty="0" err="1">
                <a:solidFill>
                  <a:srgbClr val="002060"/>
                </a:solidFill>
              </a:rPr>
              <a:t>width</a:t>
            </a:r>
            <a:r>
              <a:rPr lang="pt-BR" sz="2400" b="1" dirty="0">
                <a:solidFill>
                  <a:srgbClr val="002060"/>
                </a:solidFill>
              </a:rPr>
              <a:t>: 768px) {</a:t>
            </a:r>
          </a:p>
          <a:p>
            <a:r>
              <a:rPr lang="pt-BR" sz="2400" b="1" dirty="0">
                <a:solidFill>
                  <a:srgbClr val="002060"/>
                </a:solidFill>
              </a:rPr>
              <a:t>a {color: </a:t>
            </a:r>
            <a:r>
              <a:rPr lang="pt-BR" sz="2400" b="1" dirty="0" err="1">
                <a:solidFill>
                  <a:srgbClr val="002060"/>
                </a:solidFill>
              </a:rPr>
              <a:t>yellow</a:t>
            </a:r>
            <a:r>
              <a:rPr lang="pt-BR" sz="2400" b="1" dirty="0">
                <a:solidFill>
                  <a:srgbClr val="002060"/>
                </a:solidFill>
              </a:rPr>
              <a:t>;}</a:t>
            </a:r>
          </a:p>
          <a:p>
            <a:r>
              <a:rPr lang="pt-BR" sz="2400" b="1" dirty="0">
                <a:solidFill>
                  <a:srgbClr val="002060"/>
                </a:solidFill>
              </a:rPr>
              <a:t>}</a:t>
            </a:r>
          </a:p>
          <a:p>
            <a:endParaRPr lang="pt-BR" sz="2400" dirty="0">
              <a:solidFill>
                <a:srgbClr val="002060"/>
              </a:solidFill>
            </a:endParaRPr>
          </a:p>
          <a:p>
            <a:r>
              <a:rPr lang="pt-BR" dirty="0">
                <a:solidFill>
                  <a:srgbClr val="002060"/>
                </a:solidFill>
              </a:rPr>
              <a:t>/*Para dispositivos que tem uma largura mínima de 768 pixels. Tablets, por exemplo.*/</a:t>
            </a: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70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Responsivo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22733" y="2266943"/>
            <a:ext cx="110694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>
                <a:solidFill>
                  <a:schemeClr val="bg1"/>
                </a:solidFill>
                <a:latin typeface="Calibri" panose="020F0502020204030204" pitchFamily="34" charset="0"/>
              </a:rPr>
              <a:t>3.1- Breakpoints</a:t>
            </a: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São os “pontos de quebra”  do layout .</a:t>
            </a:r>
          </a:p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Cada Breakpoint , uma variação.</a:t>
            </a: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Breakpoints Bootstrap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768px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992px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1200px</a:t>
            </a: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488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1344" y="364060"/>
            <a:ext cx="11201891" cy="970450"/>
          </a:xfrm>
        </p:spPr>
        <p:txBody>
          <a:bodyPr/>
          <a:lstStyle/>
          <a:p>
            <a:r>
              <a:rPr lang="pt-BR" dirty="0"/>
              <a:t>Design Responsivo - </a:t>
            </a:r>
            <a:r>
              <a:rPr lang="pt-BR" dirty="0">
                <a:hlinkClick r:id="rId2"/>
              </a:rPr>
              <a:t>Breakpoints</a:t>
            </a:r>
            <a:r>
              <a:rPr lang="pt-BR" dirty="0"/>
              <a:t> Bootstrap</a:t>
            </a:r>
            <a:endParaRPr lang="pt-BR" dirty="0">
              <a:hlinkClick r:id="rId3"/>
            </a:endParaRPr>
          </a:p>
        </p:txBody>
      </p:sp>
      <p:pic>
        <p:nvPicPr>
          <p:cNvPr id="4" name="Imagem 3">
            <a:hlinkClick r:id="rId4"/>
          </p:cNvPr>
          <p:cNvPicPr/>
          <p:nvPr/>
        </p:nvPicPr>
        <p:blipFill rotWithShape="1">
          <a:blip r:embed="rId5"/>
          <a:srcRect l="40457" t="21631" r="18792" b="40654"/>
          <a:stretch/>
        </p:blipFill>
        <p:spPr>
          <a:xfrm>
            <a:off x="1240310" y="2413991"/>
            <a:ext cx="9187544" cy="411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65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achacurso.com.br/wp-content/uploads/2015/11/html5pluscss3-2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060" y="2442346"/>
            <a:ext cx="7519800" cy="331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722215" y="323129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Design Responsivo  - Exemplo</a:t>
            </a:r>
          </a:p>
        </p:txBody>
      </p:sp>
    </p:spTree>
    <p:extLst>
      <p:ext uri="{BB962C8B-B14F-4D97-AF65-F5344CB8AC3E}">
        <p14:creationId xmlns:p14="http://schemas.microsoft.com/office/powerpoint/2010/main" val="3957742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Atividade Prática</a:t>
            </a:r>
          </a:p>
        </p:txBody>
      </p:sp>
      <p:sp>
        <p:nvSpPr>
          <p:cNvPr id="3" name="Retângulo 2"/>
          <p:cNvSpPr/>
          <p:nvPr/>
        </p:nvSpPr>
        <p:spPr>
          <a:xfrm>
            <a:off x="631370" y="2769550"/>
            <a:ext cx="109292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333333"/>
                </a:solidFill>
                <a:latin typeface="Calibri" panose="020F0502020204030204" pitchFamily="34" charset="0"/>
              </a:rPr>
              <a:t>Implemente uma página web com uma lista de álbuns preferidos. </a:t>
            </a:r>
          </a:p>
          <a:p>
            <a:pPr algn="just"/>
            <a:r>
              <a:rPr lang="pt-BR" sz="2400" dirty="0">
                <a:solidFill>
                  <a:srgbClr val="333333"/>
                </a:solidFill>
                <a:latin typeface="Calibri" panose="020F0502020204030204" pitchFamily="34" charset="0"/>
              </a:rPr>
              <a:t>Cada álbum deve conter uma foto da capa, o nome da banda, e o ano de lançamento. Além disso, os álbuns deverão ser organizados em forma de galeria, com 3 colunas para PC/Desktop, 2 para Tablets, e 1 para smartphones.</a:t>
            </a:r>
            <a:endParaRPr lang="pt-BR" sz="2400" dirty="0">
              <a:latin typeface="Calibri" panose="020F0502020204030204" pitchFamily="34" charset="0"/>
            </a:endParaRPr>
          </a:p>
        </p:txBody>
      </p:sp>
      <p:pic>
        <p:nvPicPr>
          <p:cNvPr id="2054" name="Picture 6" descr="http://www.clickemforma.com.br/blog/wp-content/uploads/2013/09/exercicios-para-o-cereb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034" y="5535245"/>
            <a:ext cx="2274966" cy="132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135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Próxima Aula...</a:t>
            </a:r>
          </a:p>
        </p:txBody>
      </p:sp>
      <p:sp>
        <p:nvSpPr>
          <p:cNvPr id="6" name="AutoShape 6" descr="Resultado de imagem para bootstrap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7898" name="Picture 10" descr="https://pkp.sfu.ca/wp-content/uploads/2016/09/bootstra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138" y="3990100"/>
            <a:ext cx="23812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4248068" y="2565553"/>
            <a:ext cx="3976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333333"/>
                </a:solidFill>
                <a:latin typeface="Calibri" panose="020F0502020204030204" pitchFamily="34" charset="0"/>
              </a:rPr>
              <a:t>Bootstrap , Como começar ?</a:t>
            </a: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60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548743" y="269519"/>
            <a:ext cx="898714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Relembrando conceitos</a:t>
            </a:r>
          </a:p>
        </p:txBody>
      </p:sp>
      <p:pic>
        <p:nvPicPr>
          <p:cNvPr id="5124" name="Picture 4" descr="https://image.slidesharecdn.com/farmacocinticabsicaeclnica-120801134036-phpapp02/95/farmacocintica-bsica-e-clnica-3-728.jpg?cb=134431468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1" t="30814" r="8242" b="9888"/>
          <a:stretch/>
        </p:blipFill>
        <p:spPr bwMode="auto">
          <a:xfrm>
            <a:off x="2854036" y="2494951"/>
            <a:ext cx="6289964" cy="346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548743" y="6112225"/>
            <a:ext cx="5543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https://github.com/ProfFlaviaGarcia/aulasenac</a:t>
            </a:r>
          </a:p>
        </p:txBody>
      </p:sp>
    </p:spTree>
    <p:extLst>
      <p:ext uri="{BB962C8B-B14F-4D97-AF65-F5344CB8AC3E}">
        <p14:creationId xmlns:p14="http://schemas.microsoft.com/office/powerpoint/2010/main" val="81611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548743" y="269519"/>
            <a:ext cx="898714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Validação de padrões W3C</a:t>
            </a:r>
          </a:p>
        </p:txBody>
      </p:sp>
      <p:pic>
        <p:nvPicPr>
          <p:cNvPr id="5122" name="Picture 2" descr="W3C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630" y="2602881"/>
            <a:ext cx="3618566" cy="246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7851820" y="6223061"/>
            <a:ext cx="3748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http://</a:t>
            </a:r>
            <a:r>
              <a:rPr lang="pt-BR" dirty="0">
                <a:solidFill>
                  <a:schemeClr val="bg1"/>
                </a:solidFill>
                <a:hlinkClick r:id="rId4"/>
              </a:rPr>
              <a:t>acessibilidadelegal</a:t>
            </a:r>
            <a:r>
              <a:rPr lang="pt-BR" dirty="0">
                <a:solidFill>
                  <a:schemeClr val="bg1"/>
                </a:solidFill>
              </a:rPr>
              <a:t>.com/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24325" y="2207240"/>
            <a:ext cx="64951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O que são?</a:t>
            </a:r>
          </a:p>
          <a:p>
            <a:pPr algn="just" fontAlgn="base"/>
            <a:endParaRPr lang="pt-BR" sz="16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 fontAlgn="base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Os Padrões Web são recomendações do W3C (</a:t>
            </a:r>
            <a:r>
              <a:rPr lang="pt-BR" sz="2400" u="sng" dirty="0">
                <a:solidFill>
                  <a:schemeClr val="bg1"/>
                </a:solidFill>
                <a:latin typeface="Calibri" panose="020F0502020204030204" pitchFamily="34" charset="0"/>
                <a:hlinkClick r:id="rId5"/>
              </a:rPr>
              <a:t>World </a:t>
            </a:r>
            <a:r>
              <a:rPr lang="pt-BR" sz="2400" u="sng" dirty="0" err="1">
                <a:solidFill>
                  <a:schemeClr val="bg1"/>
                </a:solidFill>
                <a:latin typeface="Calibri" panose="020F0502020204030204" pitchFamily="34" charset="0"/>
                <a:hlinkClick r:id="rId5"/>
              </a:rPr>
              <a:t>Wide</a:t>
            </a:r>
            <a:r>
              <a:rPr lang="pt-BR" sz="2400" u="sng" dirty="0">
                <a:solidFill>
                  <a:schemeClr val="bg1"/>
                </a:solidFill>
                <a:latin typeface="Calibri" panose="020F0502020204030204" pitchFamily="34" charset="0"/>
                <a:hlinkClick r:id="rId5"/>
              </a:rPr>
              <a:t> Web Consortium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), as quais são destinadas a orientar os desenvolvedores para o uso de boas práticas que tornam a web acessível para todos. Através desses padrões, o W3C tem como objetivo criar uma plataforma aberta da Web, para o desenvolvimento de aplicações que possuam um potencial sem precedentes e sejam  disponíveis para todo tipo público e dispositivo.</a:t>
            </a:r>
          </a:p>
        </p:txBody>
      </p:sp>
    </p:spTree>
    <p:extLst>
      <p:ext uri="{BB962C8B-B14F-4D97-AF65-F5344CB8AC3E}">
        <p14:creationId xmlns:p14="http://schemas.microsoft.com/office/powerpoint/2010/main" val="160195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4418" y="2385561"/>
            <a:ext cx="1164325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Os padrões desenvolvidos em seu código devem abranger os seguintes itens:</a:t>
            </a:r>
          </a:p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Código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html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/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xhtml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 e CSS válidos;</a:t>
            </a:r>
          </a:p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Separação em camadas: conteúdo, apresentação e comportamento.</a:t>
            </a:r>
          </a:p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Código (X)HTML semântico.</a:t>
            </a: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Podemos dividir a relação entre web standards e acessibilidade em:</a:t>
            </a: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-Acessibilidade web para pessoas com deficiência visual e motora;</a:t>
            </a: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-Acessibilidade web universal, uma web para todos.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8631" y="651977"/>
            <a:ext cx="11341405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pt-BR" sz="3600" dirty="0">
                <a:solidFill>
                  <a:schemeClr val="tx1"/>
                </a:solidFill>
                <a:latin typeface="Calibri" panose="020F0502020204030204" pitchFamily="34" charset="0"/>
              </a:rPr>
              <a:t>Padrões</a:t>
            </a:r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</a:rPr>
              <a:t> W3C</a:t>
            </a:r>
          </a:p>
          <a:p>
            <a:endParaRPr lang="pt-B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68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8743" y="345588"/>
            <a:ext cx="10571998" cy="970450"/>
          </a:xfrm>
        </p:spPr>
        <p:txBody>
          <a:bodyPr/>
          <a:lstStyle/>
          <a:p>
            <a:r>
              <a:rPr lang="pt-BR" dirty="0"/>
              <a:t>HTML5  - Fundamentos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34418" y="2385561"/>
            <a:ext cx="11643257" cy="3543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De acordo com o W3C a Web é baseada em 3 pilares: </a:t>
            </a: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• Um esquema de nomes para localização de fontes de informação na Web, esse esquema chama-se URL.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• Um Protocolo de acesso para acessar estas fontes, hoje o HTTP.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• Uma linguagem de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Hypertexto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, para a fácil navegação entre as fontes de informação: o HTML.</a:t>
            </a:r>
          </a:p>
        </p:txBody>
      </p:sp>
    </p:spTree>
    <p:extLst>
      <p:ext uri="{BB962C8B-B14F-4D97-AF65-F5344CB8AC3E}">
        <p14:creationId xmlns:p14="http://schemas.microsoft.com/office/powerpoint/2010/main" val="206052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o Explicativo: Linha com Ênfase 9"/>
          <p:cNvSpPr/>
          <p:nvPr/>
        </p:nvSpPr>
        <p:spPr>
          <a:xfrm rot="10800000">
            <a:off x="101602" y="3104400"/>
            <a:ext cx="1582057" cy="740229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12842" y="3265713"/>
            <a:ext cx="1470817" cy="52251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600" b="0" dirty="0">
                <a:solidFill>
                  <a:schemeClr val="bg1"/>
                </a:solidFill>
                <a:latin typeface="Calibri" panose="020F0502020204030204" pitchFamily="34" charset="0"/>
              </a:rPr>
              <a:t>Estrutura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b="0" dirty="0">
                <a:solidFill>
                  <a:schemeClr val="bg1"/>
                </a:solidFill>
                <a:latin typeface="Calibri" panose="020F0502020204030204" pitchFamily="34" charset="0"/>
              </a:rPr>
              <a:t>Básica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2" t="35120" r="17625" b="13861"/>
          <a:stretch/>
        </p:blipFill>
        <p:spPr bwMode="auto">
          <a:xfrm>
            <a:off x="2215708" y="12857"/>
            <a:ext cx="9976291" cy="685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18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n151052.BB0E1DA2E740C4E16114883502A6D953(pt-br,MSDN.10).png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330" y="1997311"/>
            <a:ext cx="4195761" cy="471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48743" y="3455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HTML5  - Elementos Semânticos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333375" y="2190810"/>
            <a:ext cx="63141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Os elementos semânticos nos ajudam a definir setores principais no código HTML5. </a:t>
            </a:r>
          </a:p>
          <a:p>
            <a:pPr algn="just"/>
            <a:endParaRPr lang="pt-BR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Com a ajuda destes elementos, podemos por exemplo diferenciar diretamente pelo código HTML5 áreas importantes do site como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sidebar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, rodapé e cabeçalho. </a:t>
            </a:r>
          </a:p>
          <a:p>
            <a:pPr algn="just"/>
            <a:endParaRPr lang="pt-BR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Conseguimos seccionar a área de conteúdo indicando onde exatamente é o texto do artigo.</a:t>
            </a:r>
          </a:p>
        </p:txBody>
      </p:sp>
    </p:spTree>
    <p:extLst>
      <p:ext uri="{BB962C8B-B14F-4D97-AF65-F5344CB8AC3E}">
        <p14:creationId xmlns:p14="http://schemas.microsoft.com/office/powerpoint/2010/main" val="25320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48743" y="3455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Página HTML – Exemplo</a:t>
            </a:r>
          </a:p>
        </p:txBody>
      </p:sp>
      <p:pic>
        <p:nvPicPr>
          <p:cNvPr id="26626" name="Picture 2" descr="Imagem relacionada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642" y="1946564"/>
            <a:ext cx="46482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269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803</TotalTime>
  <Words>653</Words>
  <Application>Microsoft Office PowerPoint</Application>
  <PresentationFormat>Widescreen</PresentationFormat>
  <Paragraphs>132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2</vt:lpstr>
      <vt:lpstr>Citável</vt:lpstr>
      <vt:lpstr>  Aula de Hoje :   Desenvolvimento de Site Responsivo </vt:lpstr>
      <vt:lpstr>Competências</vt:lpstr>
      <vt:lpstr>Apresentação do PowerPoint</vt:lpstr>
      <vt:lpstr>Apresentação do PowerPoint</vt:lpstr>
      <vt:lpstr>Apresentação do PowerPoint</vt:lpstr>
      <vt:lpstr>HTML5  - Fundamentos</vt:lpstr>
      <vt:lpstr>Apresentação do PowerPoint</vt:lpstr>
      <vt:lpstr>Apresentação do PowerPoint</vt:lpstr>
      <vt:lpstr>Apresentação do PowerPoint</vt:lpstr>
      <vt:lpstr>Introdução ao CSS3</vt:lpstr>
      <vt:lpstr>Introdução ao CSS3</vt:lpstr>
      <vt:lpstr>Inserindo CSS  </vt:lpstr>
      <vt:lpstr>CSS Box Model</vt:lpstr>
      <vt:lpstr>EXEMPLO com CSS</vt:lpstr>
      <vt:lpstr>Design Responsivo - Layout fluido e fixo</vt:lpstr>
      <vt:lpstr>Design Responsivo - Layout fluido e fixo</vt:lpstr>
      <vt:lpstr>Apresentação do PowerPoint</vt:lpstr>
      <vt:lpstr>Design Responsivo</vt:lpstr>
      <vt:lpstr>Design Responsivo</vt:lpstr>
      <vt:lpstr>Design Responsivo</vt:lpstr>
      <vt:lpstr>Design Responsivo</vt:lpstr>
      <vt:lpstr>Design Responsivo</vt:lpstr>
      <vt:lpstr>Design Responsivo - Breakpoints Bootstrap</vt:lpstr>
      <vt:lpstr>Apresentação do PowerPoint</vt:lpstr>
      <vt:lpstr>Atividade Prática</vt:lpstr>
      <vt:lpstr>Próxima Aula...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WEB HTML5 COM CSS3</dc:title>
  <dc:creator>Flavia B</dc:creator>
  <cp:lastModifiedBy>Flavitcha</cp:lastModifiedBy>
  <cp:revision>69</cp:revision>
  <dcterms:created xsi:type="dcterms:W3CDTF">2017-03-26T16:14:41Z</dcterms:created>
  <dcterms:modified xsi:type="dcterms:W3CDTF">2018-04-10T14:52:45Z</dcterms:modified>
</cp:coreProperties>
</file>