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73" r:id="rId3"/>
    <p:sldId id="277" r:id="rId4"/>
    <p:sldId id="278" r:id="rId5"/>
    <p:sldId id="279" r:id="rId6"/>
    <p:sldId id="280" r:id="rId7"/>
    <p:sldId id="281" r:id="rId8"/>
    <p:sldId id="282" r:id="rId9"/>
    <p:sldId id="292" r:id="rId10"/>
    <p:sldId id="293" r:id="rId11"/>
    <p:sldId id="294" r:id="rId12"/>
    <p:sldId id="295" r:id="rId13"/>
    <p:sldId id="283" r:id="rId14"/>
    <p:sldId id="275" r:id="rId15"/>
    <p:sldId id="290" r:id="rId16"/>
    <p:sldId id="291" r:id="rId17"/>
    <p:sldId id="284" r:id="rId18"/>
    <p:sldId id="285" r:id="rId19"/>
    <p:sldId id="286" r:id="rId20"/>
    <p:sldId id="287" r:id="rId21"/>
    <p:sldId id="288" r:id="rId22"/>
    <p:sldId id="300" r:id="rId23"/>
    <p:sldId id="301" r:id="rId24"/>
    <p:sldId id="296" r:id="rId25"/>
    <p:sldId id="297" r:id="rId26"/>
    <p:sldId id="299" r:id="rId27"/>
    <p:sldId id="298" r:id="rId28"/>
    <p:sldId id="302" r:id="rId29"/>
    <p:sldId id="303" r:id="rId30"/>
    <p:sldId id="304" r:id="rId31"/>
    <p:sldId id="305" r:id="rId32"/>
    <p:sldId id="306" r:id="rId33"/>
    <p:sldId id="307" r:id="rId34"/>
    <p:sldId id="309" r:id="rId35"/>
    <p:sldId id="308" r:id="rId36"/>
    <p:sldId id="310" r:id="rId37"/>
    <p:sldId id="272" r:id="rId38"/>
    <p:sldId id="261" r:id="rId39"/>
    <p:sldId id="262" r:id="rId40"/>
    <p:sldId id="267" r:id="rId41"/>
    <p:sldId id="266" r:id="rId42"/>
    <p:sldId id="264" r:id="rId43"/>
    <p:sldId id="265" r:id="rId44"/>
    <p:sldId id="269" r:id="rId45"/>
    <p:sldId id="270" r:id="rId46"/>
    <p:sldId id="271" r:id="rId47"/>
    <p:sldId id="263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12" r:id="rId5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602C"/>
    <a:srgbClr val="0000FF"/>
    <a:srgbClr val="6DFB03"/>
    <a:srgbClr val="0573F9"/>
    <a:srgbClr val="7FDE20"/>
    <a:srgbClr val="2F8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874FA-984D-4A11-B206-A190875C87DF}" type="datetimeFigureOut">
              <a:rPr lang="pt-BR" smtClean="0"/>
              <a:pPr/>
              <a:t>03/04/2016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A9037-B032-4395-BD17-557E2429E8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945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A9037-B032-4395-BD17-557E2429E8E2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A9037-B032-4395-BD17-557E2429E8E2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CC31-6FC4-48E1-9892-D0768FD53B9B}" type="datetime1">
              <a:rPr lang="pt-BR" smtClean="0"/>
              <a:pPr/>
              <a:t>03/04/2016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1ADF-355B-4064-9C91-528DCA1C9555}" type="datetime1">
              <a:rPr lang="pt-BR" smtClean="0"/>
              <a:pPr/>
              <a:t>03/04/2016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191C-8F3B-452C-96E8-1D40A87302AF}" type="datetime1">
              <a:rPr lang="pt-BR" smtClean="0"/>
              <a:pPr/>
              <a:t>03/04/2016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091D-7CE7-4AD2-9C07-5C2CF7DC8517}" type="datetime1">
              <a:rPr lang="pt-BR" smtClean="0"/>
              <a:pPr/>
              <a:t>03/04/2016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9068-21EA-4FF5-A0AF-C290FBD6CCB6}" type="datetime1">
              <a:rPr lang="pt-BR" smtClean="0"/>
              <a:pPr/>
              <a:t>03/04/2016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C9B9-C73B-4C3E-8C60-6393471C2BFB}" type="datetime1">
              <a:rPr lang="pt-BR" smtClean="0"/>
              <a:pPr/>
              <a:t>03/04/2016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2A53-AC68-48ED-B404-FF1BDD695BE9}" type="datetime1">
              <a:rPr lang="pt-BR" smtClean="0"/>
              <a:pPr/>
              <a:t>03/04/2016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6C5D-5A6E-4DB5-BDA9-FA92E9345A71}" type="datetime1">
              <a:rPr lang="pt-BR" smtClean="0"/>
              <a:pPr/>
              <a:t>03/04/2016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46E4-2F5F-444F-ADA0-F36906E31C0C}" type="datetime1">
              <a:rPr lang="pt-BR" smtClean="0"/>
              <a:pPr/>
              <a:t>03/04/2016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49F1-9B79-4A11-99A2-684B544E19BB}" type="datetime1">
              <a:rPr lang="pt-BR" smtClean="0"/>
              <a:pPr/>
              <a:t>03/04/2016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8F2F-CCA8-47DD-BBED-CE0D1D599202}" type="datetime1">
              <a:rPr lang="pt-BR" smtClean="0"/>
              <a:pPr/>
              <a:t>03/04/2016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4BACA-9203-478A-9E36-35B9C1EB482D}" type="datetime1">
              <a:rPr lang="pt-BR" smtClean="0"/>
              <a:pPr/>
              <a:t>03/04/2016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A634F-A740-4B9A-AA55-DAE8AB2DF31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html4/strict.dtd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genial.com.br/blog/css-diferentes-navegador/" TargetMode="External"/><Relationship Id="rId2" Type="http://schemas.openxmlformats.org/officeDocument/2006/relationships/hyperlink" Target="http://www.maujor.com/tutorial/layout-css-passo-a-passo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idiatismo.com.br/o-mobile/design-responsivo-entenda-o-que-e-a-tecnica-e-como-ela-funcion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8048" y="590823"/>
            <a:ext cx="6505400" cy="1470025"/>
          </a:xfrm>
        </p:spPr>
        <p:txBody>
          <a:bodyPr>
            <a:noAutofit/>
          </a:bodyPr>
          <a:lstStyle/>
          <a:p>
            <a:pPr algn="l"/>
            <a:r>
              <a:rPr lang="pt-BR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Responsivo e </a:t>
            </a:r>
            <a:br>
              <a:rPr lang="pt-BR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</a:br>
            <a:r>
              <a:rPr lang="pt-BR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Adaptativo </a:t>
            </a:r>
            <a:endParaRPr lang="pt-BR" sz="66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4" name="Imagem 3" descr="responsive_web_desig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515" y="3645024"/>
            <a:ext cx="4497933" cy="2722433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b="1" smtClean="0"/>
              <a:pPr/>
              <a:t>1</a:t>
            </a:fld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 rot="16200000">
            <a:off x="-760368" y="2057071"/>
            <a:ext cx="47525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C00000"/>
                </a:solidFill>
                <a:latin typeface="Century Gothic" pitchFamily="34" charset="0"/>
              </a:rPr>
              <a:t>Web Design</a:t>
            </a:r>
            <a:endParaRPr lang="pt-BR" sz="60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2051720" y="2276872"/>
            <a:ext cx="7189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 smtClean="0">
                <a:solidFill>
                  <a:schemeClr val="bg1">
                    <a:lumMod val="85000"/>
                  </a:schemeClr>
                </a:solidFill>
              </a:rPr>
              <a:t> . . . . . . . . . . . . . . . . . . . . . . .</a:t>
            </a:r>
            <a:endParaRPr lang="pt-BR" sz="4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t-BR" b="1" dirty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Construindo Layouts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Tableless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/>
            </a:r>
            <a:b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</a:br>
            <a:r>
              <a:rPr lang="pt-BR" sz="3600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sz="3600" dirty="0" smtClean="0">
                <a:solidFill>
                  <a:srgbClr val="C00000"/>
                </a:solidFill>
                <a:latin typeface="Century Gothic" pitchFamily="34" charset="0"/>
              </a:rPr>
              <a:t>Menu </a:t>
            </a:r>
            <a:r>
              <a:rPr lang="pt-BR" sz="3600" dirty="0" err="1" smtClean="0">
                <a:solidFill>
                  <a:srgbClr val="C00000"/>
                </a:solidFill>
                <a:latin typeface="Century Gothic" pitchFamily="34" charset="0"/>
              </a:rPr>
              <a:t>Dropdown</a:t>
            </a:r>
            <a:endParaRPr lang="pt-BR" sz="3600" dirty="0">
              <a:solidFill>
                <a:srgbClr val="C0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1559" y="1691516"/>
            <a:ext cx="799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  <a:latin typeface="Century Gothic" pitchFamily="34" charset="0"/>
              </a:rPr>
              <a:t>&gt;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HTML: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83568" y="2492896"/>
            <a:ext cx="536903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&lt;ul&gt;</a:t>
            </a:r>
          </a:p>
          <a:p>
            <a:pPr lvl="1"/>
            <a:r>
              <a:rPr lang="it-IT" sz="2000" b="1" dirty="0" smtClean="0"/>
              <a:t>&lt;</a:t>
            </a:r>
            <a:r>
              <a:rPr lang="it-IT" sz="2000" b="1" dirty="0"/>
              <a:t>li</a:t>
            </a:r>
            <a:r>
              <a:rPr lang="it-IT" sz="2000" dirty="0"/>
              <a:t>&gt;&lt;a href='#'&gt;Sub-íten 1&lt;/a</a:t>
            </a:r>
            <a:r>
              <a:rPr lang="it-IT" sz="2000" dirty="0" smtClean="0"/>
              <a:t>&gt;</a:t>
            </a:r>
          </a:p>
          <a:p>
            <a:pPr lvl="1"/>
            <a:r>
              <a:rPr lang="it-IT" sz="2000" b="1" dirty="0" smtClean="0"/>
              <a:t>	&lt;ul&gt;</a:t>
            </a:r>
            <a:r>
              <a:rPr lang="it-IT" sz="2000" b="1" dirty="0"/>
              <a:t>	</a:t>
            </a:r>
            <a:endParaRPr lang="it-IT" sz="2000" b="1" dirty="0" smtClean="0"/>
          </a:p>
          <a:p>
            <a:pPr lvl="1"/>
            <a:r>
              <a:rPr lang="it-IT" sz="2000" b="1" dirty="0" smtClean="0"/>
              <a:t>		&lt;</a:t>
            </a:r>
            <a:r>
              <a:rPr lang="it-IT" sz="2000" b="1" dirty="0"/>
              <a:t>li&gt; </a:t>
            </a:r>
            <a:r>
              <a:rPr lang="it-IT" sz="2000" dirty="0"/>
              <a:t>&lt;a href='#'&gt;Íten 2&lt;/a&gt;</a:t>
            </a:r>
            <a:r>
              <a:rPr lang="it-IT" sz="2000" b="1" dirty="0"/>
              <a:t> &lt;/li&gt;</a:t>
            </a:r>
          </a:p>
          <a:p>
            <a:pPr lvl="1"/>
            <a:r>
              <a:rPr lang="it-IT" sz="2000" b="1" dirty="0"/>
              <a:t>		</a:t>
            </a:r>
            <a:r>
              <a:rPr lang="it-IT" sz="2000" b="1" dirty="0" smtClean="0"/>
              <a:t>&lt;</a:t>
            </a:r>
            <a:r>
              <a:rPr lang="it-IT" sz="2000" b="1" dirty="0"/>
              <a:t>li&gt; </a:t>
            </a:r>
            <a:r>
              <a:rPr lang="it-IT" sz="2000" dirty="0"/>
              <a:t>&lt;a href='#'&gt;Íten 3&lt;/a</a:t>
            </a:r>
            <a:r>
              <a:rPr lang="it-IT" sz="2000" dirty="0" smtClean="0"/>
              <a:t>&gt; </a:t>
            </a:r>
            <a:r>
              <a:rPr lang="it-IT" sz="2000" b="1" dirty="0" smtClean="0"/>
              <a:t>&lt;/li&gt; </a:t>
            </a:r>
          </a:p>
          <a:p>
            <a:pPr lvl="1"/>
            <a:r>
              <a:rPr lang="it-IT" sz="2000" b="1" dirty="0"/>
              <a:t>	</a:t>
            </a:r>
            <a:r>
              <a:rPr lang="it-IT" sz="2000" b="1" dirty="0" smtClean="0"/>
              <a:t>&lt;/ul&gt;</a:t>
            </a:r>
            <a:endParaRPr lang="it-IT" sz="2000" b="1" dirty="0"/>
          </a:p>
          <a:p>
            <a:pPr lvl="1"/>
            <a:r>
              <a:rPr lang="it-IT" sz="2000" b="1" dirty="0" smtClean="0"/>
              <a:t>&lt;/</a:t>
            </a:r>
            <a:r>
              <a:rPr lang="it-IT" sz="2000" b="1" dirty="0"/>
              <a:t>li&gt;</a:t>
            </a:r>
          </a:p>
          <a:p>
            <a:pPr lvl="1"/>
            <a:r>
              <a:rPr lang="it-IT" sz="2000" b="1" dirty="0" smtClean="0"/>
              <a:t>&lt;</a:t>
            </a:r>
            <a:r>
              <a:rPr lang="it-IT" sz="2000" b="1" dirty="0"/>
              <a:t>li&gt;</a:t>
            </a:r>
            <a:r>
              <a:rPr lang="it-IT" sz="2000" dirty="0"/>
              <a:t>&lt;a href='#'&gt;Sub-íten 2&lt;/a&gt;</a:t>
            </a:r>
            <a:r>
              <a:rPr lang="it-IT" sz="2000" b="1" dirty="0"/>
              <a:t>&lt;/li&gt;</a:t>
            </a:r>
          </a:p>
          <a:p>
            <a:pPr lvl="1"/>
            <a:r>
              <a:rPr lang="it-IT" sz="2000" b="1" dirty="0" smtClean="0"/>
              <a:t>&lt;</a:t>
            </a:r>
            <a:r>
              <a:rPr lang="it-IT" sz="2000" b="1" dirty="0"/>
              <a:t>li&gt;</a:t>
            </a:r>
            <a:r>
              <a:rPr lang="it-IT" sz="2000" dirty="0"/>
              <a:t>&lt;a href='#'&gt;Sub-íten 3&lt;/a&gt;</a:t>
            </a:r>
            <a:r>
              <a:rPr lang="it-IT" sz="2000" b="1" dirty="0"/>
              <a:t>&lt;/li&gt;</a:t>
            </a:r>
          </a:p>
          <a:p>
            <a:r>
              <a:rPr lang="it-IT" sz="2000" b="1" dirty="0" smtClean="0"/>
              <a:t>&lt;/</a:t>
            </a:r>
            <a:r>
              <a:rPr lang="it-IT" sz="2000" b="1" dirty="0"/>
              <a:t>ul&gt;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720121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t-BR" b="1" dirty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Construindo Layouts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Tableless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/>
            </a:r>
            <a:b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</a:br>
            <a:r>
              <a:rPr lang="pt-BR" sz="3600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sz="3600" dirty="0" smtClean="0">
                <a:solidFill>
                  <a:srgbClr val="C00000"/>
                </a:solidFill>
                <a:latin typeface="Century Gothic" pitchFamily="34" charset="0"/>
              </a:rPr>
              <a:t>Menu </a:t>
            </a:r>
            <a:r>
              <a:rPr lang="pt-BR" sz="3600" dirty="0" err="1" smtClean="0">
                <a:solidFill>
                  <a:srgbClr val="C00000"/>
                </a:solidFill>
                <a:latin typeface="Century Gothic" pitchFamily="34" charset="0"/>
              </a:rPr>
              <a:t>Dropdown</a:t>
            </a:r>
            <a:endParaRPr lang="pt-BR" sz="3600" dirty="0">
              <a:solidFill>
                <a:srgbClr val="C0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1559" y="1691516"/>
            <a:ext cx="799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  <a:latin typeface="Century Gothic" pitchFamily="34" charset="0"/>
              </a:rPr>
              <a:t>&gt;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CSS: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83568" y="2060848"/>
            <a:ext cx="792088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dirty="0" smtClean="0"/>
              <a:t>	.</a:t>
            </a:r>
            <a:r>
              <a:rPr lang="pt-BR" sz="1700" dirty="0"/>
              <a:t>menu li </a:t>
            </a:r>
            <a:r>
              <a:rPr lang="pt-BR" sz="1700" dirty="0" smtClean="0"/>
              <a:t>{ </a:t>
            </a:r>
            <a:r>
              <a:rPr lang="pt-BR" sz="1700" b="1" dirty="0" smtClean="0"/>
              <a:t>position</a:t>
            </a:r>
            <a:r>
              <a:rPr lang="pt-BR" sz="1700" b="1" dirty="0"/>
              <a:t>: </a:t>
            </a:r>
            <a:r>
              <a:rPr lang="pt-BR" sz="1700" dirty="0" err="1"/>
              <a:t>relative</a:t>
            </a:r>
            <a:r>
              <a:rPr lang="pt-BR" sz="1700" dirty="0"/>
              <a:t>; </a:t>
            </a:r>
            <a:r>
              <a:rPr lang="pt-BR" sz="1700" b="1" dirty="0" err="1" smtClean="0"/>
              <a:t>float</a:t>
            </a:r>
            <a:r>
              <a:rPr lang="pt-BR" sz="1700" b="1" dirty="0"/>
              <a:t>: </a:t>
            </a:r>
            <a:r>
              <a:rPr lang="pt-BR" sz="1700" dirty="0" err="1" smtClean="0"/>
              <a:t>left</a:t>
            </a:r>
            <a:r>
              <a:rPr lang="pt-BR" sz="1700" dirty="0" smtClean="0"/>
              <a:t>; </a:t>
            </a:r>
            <a:r>
              <a:rPr lang="pt-BR" sz="1700" b="1" dirty="0" err="1" smtClean="0"/>
              <a:t>list-style</a:t>
            </a:r>
            <a:r>
              <a:rPr lang="pt-BR" sz="1700" b="1" dirty="0"/>
              <a:t>: </a:t>
            </a:r>
            <a:r>
              <a:rPr lang="pt-BR" sz="1700" dirty="0" err="1"/>
              <a:t>none</a:t>
            </a:r>
            <a:r>
              <a:rPr lang="pt-BR" sz="1700" dirty="0" smtClean="0"/>
              <a:t>; </a:t>
            </a:r>
            <a:r>
              <a:rPr lang="pt-BR" sz="1700" b="1" dirty="0" err="1" smtClean="0"/>
              <a:t>height</a:t>
            </a:r>
            <a:r>
              <a:rPr lang="pt-BR" sz="1700" b="1" dirty="0"/>
              <a:t>: </a:t>
            </a:r>
            <a:r>
              <a:rPr lang="pt-BR" sz="1700" dirty="0"/>
              <a:t>50px</a:t>
            </a:r>
            <a:r>
              <a:rPr lang="pt-BR" sz="1700" dirty="0" smtClean="0"/>
              <a:t>; </a:t>
            </a:r>
            <a:r>
              <a:rPr lang="pt-BR" sz="1700" b="1" dirty="0" err="1" smtClean="0"/>
              <a:t>width</a:t>
            </a:r>
            <a:r>
              <a:rPr lang="pt-BR" sz="1700" b="1" dirty="0"/>
              <a:t>: </a:t>
            </a:r>
            <a:r>
              <a:rPr lang="pt-BR" sz="1700" dirty="0"/>
              <a:t>100px</a:t>
            </a:r>
            <a:r>
              <a:rPr lang="pt-BR" sz="1700" dirty="0" smtClean="0"/>
              <a:t>; </a:t>
            </a:r>
            <a:r>
              <a:rPr lang="pt-BR" sz="1700" b="1" dirty="0" err="1" smtClean="0"/>
              <a:t>border</a:t>
            </a:r>
            <a:r>
              <a:rPr lang="pt-BR" sz="1700" b="1" dirty="0"/>
              <a:t>:</a:t>
            </a:r>
            <a:r>
              <a:rPr lang="pt-BR" sz="1700" dirty="0"/>
              <a:t> 1px </a:t>
            </a:r>
            <a:r>
              <a:rPr lang="pt-BR" sz="1700" dirty="0" err="1"/>
              <a:t>solid</a:t>
            </a:r>
            <a:r>
              <a:rPr lang="pt-BR" sz="1700" dirty="0"/>
              <a:t> #b3b3b3</a:t>
            </a:r>
            <a:r>
              <a:rPr lang="pt-BR" sz="1700" dirty="0" smtClean="0"/>
              <a:t>;  </a:t>
            </a:r>
            <a:r>
              <a:rPr lang="pt-BR" sz="1700" b="1" dirty="0" err="1" smtClean="0"/>
              <a:t>text-align</a:t>
            </a:r>
            <a:r>
              <a:rPr lang="pt-BR" sz="1700" b="1" dirty="0"/>
              <a:t>: </a:t>
            </a:r>
            <a:r>
              <a:rPr lang="pt-BR" sz="1700" dirty="0"/>
              <a:t>center</a:t>
            </a:r>
            <a:r>
              <a:rPr lang="pt-BR" sz="1700" dirty="0" smtClean="0"/>
              <a:t>;  </a:t>
            </a:r>
            <a:r>
              <a:rPr lang="pt-BR" sz="1700" b="1" dirty="0" err="1" smtClean="0"/>
              <a:t>text-shadow</a:t>
            </a:r>
            <a:r>
              <a:rPr lang="pt-BR" sz="1700" b="1" dirty="0"/>
              <a:t>: </a:t>
            </a:r>
            <a:r>
              <a:rPr lang="pt-BR" sz="1700" dirty="0"/>
              <a:t>1px </a:t>
            </a:r>
            <a:r>
              <a:rPr lang="pt-BR" sz="1700" dirty="0" err="1"/>
              <a:t>1px</a:t>
            </a:r>
            <a:r>
              <a:rPr lang="pt-BR" sz="1700" dirty="0"/>
              <a:t> 2px #</a:t>
            </a:r>
            <a:r>
              <a:rPr lang="pt-BR" sz="1700" dirty="0" err="1"/>
              <a:t>fff</a:t>
            </a:r>
            <a:r>
              <a:rPr lang="pt-BR" sz="1700" dirty="0" smtClean="0"/>
              <a:t>; }</a:t>
            </a:r>
            <a:endParaRPr lang="pt-BR" sz="1700" dirty="0"/>
          </a:p>
          <a:p>
            <a:r>
              <a:rPr lang="pt-BR" sz="1700" dirty="0"/>
              <a:t>	</a:t>
            </a:r>
            <a:endParaRPr lang="pt-BR" sz="1700" dirty="0" smtClean="0"/>
          </a:p>
          <a:p>
            <a:r>
              <a:rPr lang="pt-BR" sz="1700" dirty="0" smtClean="0"/>
              <a:t>	.</a:t>
            </a:r>
            <a:r>
              <a:rPr lang="pt-BR" sz="1700" dirty="0"/>
              <a:t>menu li a</a:t>
            </a:r>
            <a:r>
              <a:rPr lang="pt-BR" sz="1700" dirty="0" smtClean="0"/>
              <a:t>{ </a:t>
            </a:r>
            <a:r>
              <a:rPr lang="pt-BR" sz="1700" b="1" dirty="0" smtClean="0"/>
              <a:t>display</a:t>
            </a:r>
            <a:r>
              <a:rPr lang="pt-BR" sz="1700" b="1" dirty="0"/>
              <a:t>: </a:t>
            </a:r>
            <a:r>
              <a:rPr lang="pt-BR" sz="1700" dirty="0" err="1"/>
              <a:t>block</a:t>
            </a:r>
            <a:r>
              <a:rPr lang="pt-BR" sz="1700" dirty="0" smtClean="0"/>
              <a:t>; </a:t>
            </a:r>
            <a:r>
              <a:rPr lang="pt-BR" sz="1700" b="1" dirty="0" smtClean="0"/>
              <a:t>background</a:t>
            </a:r>
            <a:r>
              <a:rPr lang="pt-BR" sz="1700" b="1" dirty="0"/>
              <a:t>:</a:t>
            </a:r>
            <a:r>
              <a:rPr lang="pt-BR" sz="1700" dirty="0"/>
              <a:t> -</a:t>
            </a:r>
            <a:r>
              <a:rPr lang="pt-BR" sz="1700" dirty="0" err="1"/>
              <a:t>webkit</a:t>
            </a:r>
            <a:r>
              <a:rPr lang="pt-BR" sz="1700" dirty="0"/>
              <a:t>-linear-</a:t>
            </a:r>
            <a:r>
              <a:rPr lang="pt-BR" sz="1700" dirty="0" err="1"/>
              <a:t>gradient</a:t>
            </a:r>
            <a:r>
              <a:rPr lang="pt-BR" sz="1700" dirty="0"/>
              <a:t>(#b3b3b3, #</a:t>
            </a:r>
            <a:r>
              <a:rPr lang="pt-BR" sz="1700" dirty="0" err="1"/>
              <a:t>fff</a:t>
            </a:r>
            <a:r>
              <a:rPr lang="pt-BR" sz="1700" dirty="0" smtClean="0"/>
              <a:t>); </a:t>
            </a:r>
            <a:r>
              <a:rPr lang="pt-BR" sz="1700" b="1" dirty="0" smtClean="0"/>
              <a:t>color</a:t>
            </a:r>
            <a:r>
              <a:rPr lang="pt-BR" sz="1700" b="1" dirty="0"/>
              <a:t>:</a:t>
            </a:r>
            <a:r>
              <a:rPr lang="pt-BR" sz="1700" dirty="0"/>
              <a:t> #333</a:t>
            </a:r>
            <a:r>
              <a:rPr lang="pt-BR" sz="1700" dirty="0" smtClean="0"/>
              <a:t>; </a:t>
            </a:r>
            <a:r>
              <a:rPr lang="pt-BR" sz="1700" b="1" dirty="0" err="1" smtClean="0"/>
              <a:t>text-decoration</a:t>
            </a:r>
            <a:r>
              <a:rPr lang="pt-BR" sz="1700" b="1" dirty="0"/>
              <a:t>: </a:t>
            </a:r>
            <a:r>
              <a:rPr lang="pt-BR" sz="1700" dirty="0" err="1"/>
              <a:t>none</a:t>
            </a:r>
            <a:r>
              <a:rPr lang="pt-BR" sz="1700" dirty="0" smtClean="0"/>
              <a:t>; </a:t>
            </a:r>
            <a:r>
              <a:rPr lang="pt-BR" sz="1700" b="1" dirty="0" err="1" smtClean="0"/>
              <a:t>font-family</a:t>
            </a:r>
            <a:r>
              <a:rPr lang="pt-BR" sz="1700" b="1" dirty="0"/>
              <a:t>: </a:t>
            </a:r>
            <a:r>
              <a:rPr lang="pt-BR" sz="1700" dirty="0" err="1"/>
              <a:t>arial</a:t>
            </a:r>
            <a:r>
              <a:rPr lang="pt-BR" sz="1700" dirty="0" smtClean="0"/>
              <a:t>; </a:t>
            </a:r>
            <a:r>
              <a:rPr lang="pt-BR" sz="1700" b="1" dirty="0" err="1" smtClean="0"/>
              <a:t>height</a:t>
            </a:r>
            <a:r>
              <a:rPr lang="pt-BR" sz="1700" b="1" dirty="0"/>
              <a:t>: </a:t>
            </a:r>
            <a:r>
              <a:rPr lang="pt-BR" sz="1700" dirty="0"/>
              <a:t>35px</a:t>
            </a:r>
            <a:r>
              <a:rPr lang="pt-BR" sz="1700" dirty="0" smtClean="0"/>
              <a:t>; </a:t>
            </a:r>
            <a:r>
              <a:rPr lang="pt-BR" sz="1700" b="1" dirty="0" err="1" smtClean="0"/>
              <a:t>padding</a:t>
            </a:r>
            <a:r>
              <a:rPr lang="pt-BR" sz="1700" b="1" dirty="0" smtClean="0"/>
              <a:t>-top</a:t>
            </a:r>
            <a:r>
              <a:rPr lang="pt-BR" sz="1700" b="1" dirty="0"/>
              <a:t>: </a:t>
            </a:r>
            <a:r>
              <a:rPr lang="pt-BR" sz="1700" dirty="0"/>
              <a:t>15px</a:t>
            </a:r>
            <a:r>
              <a:rPr lang="pt-BR" sz="1700" dirty="0" smtClean="0"/>
              <a:t>; }</a:t>
            </a:r>
            <a:endParaRPr lang="pt-BR" sz="1700" dirty="0"/>
          </a:p>
          <a:p>
            <a:r>
              <a:rPr lang="pt-BR" sz="1700" dirty="0"/>
              <a:t>	</a:t>
            </a:r>
            <a:r>
              <a:rPr lang="pt-BR" sz="1700" dirty="0" smtClean="0"/>
              <a:t>.</a:t>
            </a:r>
            <a:r>
              <a:rPr lang="pt-BR" sz="1700" dirty="0"/>
              <a:t>menu li a:hover</a:t>
            </a:r>
            <a:r>
              <a:rPr lang="pt-BR" sz="1700" dirty="0" smtClean="0"/>
              <a:t>{ </a:t>
            </a:r>
            <a:r>
              <a:rPr lang="pt-BR" sz="1700" b="1" dirty="0" smtClean="0"/>
              <a:t>background</a:t>
            </a:r>
            <a:r>
              <a:rPr lang="pt-BR" sz="1700" b="1" dirty="0"/>
              <a:t>: </a:t>
            </a:r>
            <a:r>
              <a:rPr lang="pt-BR" sz="1700" dirty="0"/>
              <a:t>-</a:t>
            </a:r>
            <a:r>
              <a:rPr lang="pt-BR" sz="1700" dirty="0" err="1"/>
              <a:t>webkit</a:t>
            </a:r>
            <a:r>
              <a:rPr lang="pt-BR" sz="1700" dirty="0"/>
              <a:t>-linear-</a:t>
            </a:r>
            <a:r>
              <a:rPr lang="pt-BR" sz="1700" dirty="0" err="1"/>
              <a:t>gradient</a:t>
            </a:r>
            <a:r>
              <a:rPr lang="pt-BR" sz="1700" dirty="0"/>
              <a:t>(#000, #333</a:t>
            </a:r>
            <a:r>
              <a:rPr lang="pt-BR" sz="1700" dirty="0" smtClean="0"/>
              <a:t>); </a:t>
            </a:r>
            <a:r>
              <a:rPr lang="pt-BR" sz="1700" b="1" dirty="0" smtClean="0"/>
              <a:t>color</a:t>
            </a:r>
            <a:r>
              <a:rPr lang="pt-BR" sz="1700" b="1" dirty="0"/>
              <a:t>: </a:t>
            </a:r>
            <a:r>
              <a:rPr lang="pt-BR" sz="1700" dirty="0"/>
              <a:t>#</a:t>
            </a:r>
            <a:r>
              <a:rPr lang="pt-BR" sz="1700" dirty="0" err="1"/>
              <a:t>fff</a:t>
            </a:r>
            <a:r>
              <a:rPr lang="pt-BR" sz="1700" dirty="0" smtClean="0"/>
              <a:t>; </a:t>
            </a:r>
            <a:r>
              <a:rPr lang="pt-BR" sz="1700" b="1" dirty="0" err="1" smtClean="0"/>
              <a:t>text-shadow</a:t>
            </a:r>
            <a:r>
              <a:rPr lang="pt-BR" sz="1700" b="1" dirty="0"/>
              <a:t>:</a:t>
            </a:r>
            <a:r>
              <a:rPr lang="pt-BR" sz="1700" dirty="0"/>
              <a:t> 0px </a:t>
            </a:r>
            <a:r>
              <a:rPr lang="pt-BR" sz="1700" dirty="0" err="1"/>
              <a:t>0px</a:t>
            </a:r>
            <a:r>
              <a:rPr lang="pt-BR" sz="1700" dirty="0"/>
              <a:t> 10px #</a:t>
            </a:r>
            <a:r>
              <a:rPr lang="pt-BR" sz="1700" dirty="0" err="1"/>
              <a:t>fff</a:t>
            </a:r>
            <a:r>
              <a:rPr lang="pt-BR" sz="1700" dirty="0" smtClean="0"/>
              <a:t>; }</a:t>
            </a:r>
          </a:p>
          <a:p>
            <a:endParaRPr lang="pt-BR" sz="1700" dirty="0"/>
          </a:p>
          <a:p>
            <a:r>
              <a:rPr lang="pt-BR" sz="1700" dirty="0"/>
              <a:t>	.menu li </a:t>
            </a:r>
            <a:r>
              <a:rPr lang="pt-BR" sz="1700" dirty="0" err="1"/>
              <a:t>ul</a:t>
            </a:r>
            <a:r>
              <a:rPr lang="pt-BR" sz="1700" dirty="0"/>
              <a:t> </a:t>
            </a:r>
            <a:r>
              <a:rPr lang="pt-BR" sz="1700" dirty="0" smtClean="0"/>
              <a:t>{ </a:t>
            </a:r>
            <a:r>
              <a:rPr lang="pt-BR" sz="1700" b="1" dirty="0" smtClean="0"/>
              <a:t>position</a:t>
            </a:r>
            <a:r>
              <a:rPr lang="pt-BR" sz="1700" b="1" dirty="0"/>
              <a:t>: </a:t>
            </a:r>
            <a:r>
              <a:rPr lang="pt-BR" sz="1700" dirty="0" err="1"/>
              <a:t>absolute</a:t>
            </a:r>
            <a:r>
              <a:rPr lang="pt-BR" sz="1700" dirty="0" smtClean="0"/>
              <a:t>; </a:t>
            </a:r>
            <a:r>
              <a:rPr lang="pt-BR" sz="1700" b="1" dirty="0" err="1" smtClean="0"/>
              <a:t>left</a:t>
            </a:r>
            <a:r>
              <a:rPr lang="pt-BR" sz="1700" b="1" dirty="0"/>
              <a:t>:</a:t>
            </a:r>
            <a:r>
              <a:rPr lang="pt-BR" sz="1700" dirty="0"/>
              <a:t> -40px</a:t>
            </a:r>
            <a:r>
              <a:rPr lang="pt-BR" sz="1700" dirty="0" smtClean="0"/>
              <a:t>; </a:t>
            </a:r>
            <a:r>
              <a:rPr lang="pt-BR" sz="1700" b="1" dirty="0" smtClean="0"/>
              <a:t>display</a:t>
            </a:r>
            <a:r>
              <a:rPr lang="pt-BR" sz="1700" b="1" dirty="0"/>
              <a:t>: </a:t>
            </a:r>
            <a:r>
              <a:rPr lang="pt-BR" sz="1700" dirty="0" err="1"/>
              <a:t>none</a:t>
            </a:r>
            <a:r>
              <a:rPr lang="pt-BR" sz="1700" dirty="0" smtClean="0"/>
              <a:t>; }</a:t>
            </a:r>
          </a:p>
          <a:p>
            <a:endParaRPr lang="pt-BR" sz="1700" dirty="0"/>
          </a:p>
          <a:p>
            <a:r>
              <a:rPr lang="pt-BR" sz="1700" dirty="0"/>
              <a:t>	.menu li </a:t>
            </a:r>
            <a:r>
              <a:rPr lang="pt-BR" sz="1700" dirty="0" err="1"/>
              <a:t>ul</a:t>
            </a:r>
            <a:r>
              <a:rPr lang="pt-BR" sz="1700" dirty="0"/>
              <a:t> li </a:t>
            </a:r>
            <a:r>
              <a:rPr lang="pt-BR" sz="1700" dirty="0" smtClean="0"/>
              <a:t>{ </a:t>
            </a:r>
            <a:r>
              <a:rPr lang="pt-BR" sz="1700" b="1" dirty="0" err="1" smtClean="0"/>
              <a:t>list-style</a:t>
            </a:r>
            <a:r>
              <a:rPr lang="pt-BR" sz="1700" b="1" dirty="0"/>
              <a:t>: </a:t>
            </a:r>
            <a:r>
              <a:rPr lang="pt-BR" sz="1700" dirty="0" err="1"/>
              <a:t>none</a:t>
            </a:r>
            <a:r>
              <a:rPr lang="pt-BR" sz="1700" dirty="0" smtClean="0"/>
              <a:t>; </a:t>
            </a:r>
            <a:r>
              <a:rPr lang="pt-BR" sz="1700" b="1" dirty="0" err="1" smtClean="0"/>
              <a:t>height</a:t>
            </a:r>
            <a:r>
              <a:rPr lang="pt-BR" sz="1700" b="1" dirty="0"/>
              <a:t>: </a:t>
            </a:r>
            <a:r>
              <a:rPr lang="pt-BR" sz="1700" dirty="0"/>
              <a:t>50px</a:t>
            </a:r>
            <a:r>
              <a:rPr lang="pt-BR" sz="1700" dirty="0" smtClean="0"/>
              <a:t>; </a:t>
            </a:r>
            <a:r>
              <a:rPr lang="pt-BR" sz="1700" b="1" dirty="0" err="1" smtClean="0"/>
              <a:t>width</a:t>
            </a:r>
            <a:r>
              <a:rPr lang="pt-BR" sz="1700" b="1" dirty="0"/>
              <a:t>: </a:t>
            </a:r>
            <a:r>
              <a:rPr lang="pt-BR" sz="1700" dirty="0"/>
              <a:t>150px</a:t>
            </a:r>
            <a:r>
              <a:rPr lang="pt-BR" sz="1700" dirty="0" smtClean="0"/>
              <a:t>; </a:t>
            </a:r>
            <a:r>
              <a:rPr lang="pt-BR" sz="1700" b="1" dirty="0" err="1" smtClean="0"/>
              <a:t>border</a:t>
            </a:r>
            <a:r>
              <a:rPr lang="pt-BR" sz="1700" b="1" dirty="0"/>
              <a:t>: </a:t>
            </a:r>
            <a:r>
              <a:rPr lang="pt-BR" sz="1700" dirty="0"/>
              <a:t>1px </a:t>
            </a:r>
            <a:r>
              <a:rPr lang="pt-BR" sz="1700" dirty="0" err="1"/>
              <a:t>solid</a:t>
            </a:r>
            <a:r>
              <a:rPr lang="pt-BR" sz="1700" dirty="0"/>
              <a:t> </a:t>
            </a:r>
            <a:r>
              <a:rPr lang="pt-BR" sz="1700" dirty="0" smtClean="0"/>
              <a:t> #b3b3b3; </a:t>
            </a:r>
            <a:r>
              <a:rPr lang="pt-BR" sz="1700" dirty="0"/>
              <a:t>	</a:t>
            </a:r>
            <a:r>
              <a:rPr lang="pt-BR" sz="1700" b="1" dirty="0" err="1"/>
              <a:t>text-align</a:t>
            </a:r>
            <a:r>
              <a:rPr lang="pt-BR" sz="1700" b="1" dirty="0"/>
              <a:t>: </a:t>
            </a:r>
            <a:r>
              <a:rPr lang="pt-BR" sz="1700" dirty="0"/>
              <a:t>center</a:t>
            </a:r>
            <a:r>
              <a:rPr lang="pt-BR" sz="1700" dirty="0" smtClean="0"/>
              <a:t>; }</a:t>
            </a:r>
          </a:p>
          <a:p>
            <a:endParaRPr lang="pt-BR" sz="1700" dirty="0"/>
          </a:p>
          <a:p>
            <a:r>
              <a:rPr lang="pt-BR" sz="1700" dirty="0"/>
              <a:t>	.menu </a:t>
            </a:r>
            <a:r>
              <a:rPr lang="pt-BR" sz="1700" dirty="0" err="1"/>
              <a:t>li:hover</a:t>
            </a:r>
            <a:r>
              <a:rPr lang="pt-BR" sz="1700" dirty="0"/>
              <a:t> </a:t>
            </a:r>
            <a:r>
              <a:rPr lang="pt-BR" sz="1700" dirty="0" err="1"/>
              <a:t>ul</a:t>
            </a:r>
            <a:r>
              <a:rPr lang="pt-BR" sz="1700" dirty="0"/>
              <a:t> </a:t>
            </a:r>
            <a:r>
              <a:rPr lang="pt-BR" sz="1700" dirty="0" smtClean="0"/>
              <a:t>{ </a:t>
            </a:r>
            <a:r>
              <a:rPr lang="pt-BR" sz="1700" b="1" dirty="0" smtClean="0"/>
              <a:t>position</a:t>
            </a:r>
            <a:r>
              <a:rPr lang="pt-BR" sz="1700" b="1" dirty="0"/>
              <a:t>: </a:t>
            </a:r>
            <a:r>
              <a:rPr lang="pt-BR" sz="1700" dirty="0" err="1"/>
              <a:t>absolute</a:t>
            </a:r>
            <a:r>
              <a:rPr lang="pt-BR" sz="1700" dirty="0" smtClean="0"/>
              <a:t>; </a:t>
            </a:r>
            <a:r>
              <a:rPr lang="pt-BR" sz="1700" b="1" dirty="0" err="1" smtClean="0"/>
              <a:t>left</a:t>
            </a:r>
            <a:r>
              <a:rPr lang="pt-BR" sz="1700" b="1" dirty="0"/>
              <a:t>: </a:t>
            </a:r>
            <a:r>
              <a:rPr lang="pt-BR" sz="1700" dirty="0"/>
              <a:t>-40px</a:t>
            </a:r>
            <a:r>
              <a:rPr lang="pt-BR" sz="1700" dirty="0" smtClean="0"/>
              <a:t>; </a:t>
            </a:r>
            <a:r>
              <a:rPr lang="pt-BR" sz="1700" b="1" dirty="0" smtClean="0"/>
              <a:t>display</a:t>
            </a:r>
            <a:r>
              <a:rPr lang="pt-BR" sz="1700" b="1" dirty="0"/>
              <a:t>: </a:t>
            </a:r>
            <a:r>
              <a:rPr lang="pt-BR" sz="1700" dirty="0" err="1"/>
              <a:t>block</a:t>
            </a:r>
            <a:r>
              <a:rPr lang="pt-BR" sz="1700" dirty="0" smtClean="0"/>
              <a:t>; }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15472045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t-BR" b="1" dirty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Construindo Layouts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Tableless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/>
            </a:r>
            <a:b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</a:br>
            <a:r>
              <a:rPr lang="pt-BR" sz="3600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sz="3600" dirty="0" smtClean="0">
                <a:solidFill>
                  <a:srgbClr val="C00000"/>
                </a:solidFill>
                <a:latin typeface="Century Gothic" pitchFamily="34" charset="0"/>
              </a:rPr>
              <a:t>Menu </a:t>
            </a:r>
            <a:r>
              <a:rPr lang="pt-BR" sz="3600" dirty="0" err="1" smtClean="0">
                <a:solidFill>
                  <a:srgbClr val="C00000"/>
                </a:solidFill>
                <a:latin typeface="Century Gothic" pitchFamily="34" charset="0"/>
              </a:rPr>
              <a:t>Dropdown</a:t>
            </a:r>
            <a:endParaRPr lang="pt-BR" sz="3600" dirty="0">
              <a:solidFill>
                <a:srgbClr val="C0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1559" y="1691516"/>
            <a:ext cx="799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  <a:latin typeface="Century Gothic" pitchFamily="34" charset="0"/>
              </a:rPr>
              <a:t>&gt;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Resultado: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27" y="2187674"/>
            <a:ext cx="5266548" cy="4121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80371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-144016" y="5157192"/>
            <a:ext cx="4572000" cy="18722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95536" y="5445224"/>
            <a:ext cx="3361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sz="3600" dirty="0" smtClean="0">
                <a:solidFill>
                  <a:srgbClr val="C00000"/>
                </a:solidFill>
                <a:latin typeface="Century Gothic" pitchFamily="34" charset="0"/>
              </a:rPr>
              <a:t> </a:t>
            </a:r>
            <a:r>
              <a:rPr lang="pt-BR" sz="3600" b="1" dirty="0" smtClean="0">
                <a:latin typeface="Century Gothic" pitchFamily="34" charset="0"/>
              </a:rPr>
              <a:t>Seu layout</a:t>
            </a:r>
          </a:p>
          <a:p>
            <a:r>
              <a:rPr lang="pt-BR" sz="3600" b="1" dirty="0">
                <a:latin typeface="Century Gothic" pitchFamily="34" charset="0"/>
              </a:rPr>
              <a:t> </a:t>
            </a:r>
            <a:r>
              <a:rPr lang="pt-BR" sz="3600" b="1" dirty="0" smtClean="0">
                <a:latin typeface="Century Gothic" pitchFamily="34" charset="0"/>
              </a:rPr>
              <a:t>  está pronto! </a:t>
            </a:r>
            <a:endParaRPr lang="pt-BR" sz="36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7182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t-BR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O que é Web Design Responsivo?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È a técnica de criar páginas para a web que se adaptem a diferentes resoluções, telas, dispositivos, sem precisar criar uma página específica para cada situação, mantendo sempre a acessibilidade e a usabilidade da página.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14</a:t>
            </a:fld>
            <a:endParaRPr lang="pt-BR" dirty="0"/>
          </a:p>
        </p:txBody>
      </p:sp>
      <p:pic>
        <p:nvPicPr>
          <p:cNvPr id="5122" name="Picture 2" descr="responsive templates 640x260 Design Responsivo: Entenda o que é a técnica e como ela funciona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645024"/>
            <a:ext cx="6912765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5031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15</a:t>
            </a:fld>
            <a:endParaRPr lang="pt-BR" dirty="0"/>
          </a:p>
        </p:txBody>
      </p:sp>
      <p:pic>
        <p:nvPicPr>
          <p:cNvPr id="17410" name="Picture 2" descr="Gráfico de acessos à internet em 20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8585" y="1000108"/>
            <a:ext cx="6478125" cy="4071966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428596" y="5050049"/>
            <a:ext cx="8335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Fonte: </a:t>
            </a:r>
            <a:r>
              <a:rPr lang="pt-B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Webop</a:t>
            </a: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- http://webop.com.br/blog/mobile/o-crescimento-da-internet-movel-no-brasil</a:t>
            </a: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2479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00118" y="708495"/>
            <a:ext cx="8229600" cy="900106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pt-BR" sz="4400" b="1" dirty="0" smtClean="0">
                <a:solidFill>
                  <a:srgbClr val="C00000"/>
                </a:solidFill>
                <a:latin typeface="Century Gothic" pitchFamily="34" charset="0"/>
              </a:rPr>
              <a:t># </a:t>
            </a:r>
            <a:r>
              <a:rPr lang="pt-B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Usuários satisfeitos!</a:t>
            </a:r>
            <a:endParaRPr lang="pt-BR" sz="44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16</a:t>
            </a:fld>
            <a:endParaRPr lang="pt-BR" dirty="0"/>
          </a:p>
        </p:txBody>
      </p:sp>
      <p:pic>
        <p:nvPicPr>
          <p:cNvPr id="1026" name="Picture 2" descr="http://newcycle.com.ar/blog/wp-content/uploads/2010/05/AdSense-usuario-feliz-beneficio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57406"/>
            <a:ext cx="6781298" cy="4500594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4705919" y="1465724"/>
            <a:ext cx="406880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Aplicações</a:t>
            </a:r>
          </a:p>
          <a:p>
            <a:pPr algn="r"/>
            <a:r>
              <a:rPr lang="pt-BR" sz="2400" dirty="0" smtClean="0">
                <a:solidFill>
                  <a:srgbClr val="C00000"/>
                </a:solidFill>
                <a:latin typeface="Century Gothic" pitchFamily="34" charset="0"/>
              </a:rPr>
              <a:t>Eficazes</a:t>
            </a:r>
          </a:p>
          <a:p>
            <a:pPr algn="r"/>
            <a:r>
              <a:rPr lang="pt-BR" sz="2400" dirty="0" smtClean="0">
                <a:solidFill>
                  <a:srgbClr val="C00000"/>
                </a:solidFill>
                <a:latin typeface="Century Gothic" pitchFamily="34" charset="0"/>
              </a:rPr>
              <a:t>Eficientes</a:t>
            </a:r>
          </a:p>
          <a:p>
            <a:pPr algn="r"/>
            <a:r>
              <a:rPr lang="pt-BR" sz="2400" dirty="0" smtClean="0">
                <a:solidFill>
                  <a:srgbClr val="C00000"/>
                </a:solidFill>
                <a:latin typeface="Century Gothic" pitchFamily="34" charset="0"/>
              </a:rPr>
              <a:t>Bonitas</a:t>
            </a:r>
          </a:p>
          <a:p>
            <a:pPr algn="r"/>
            <a:r>
              <a:rPr lang="pt-BR" sz="2400" dirty="0" smtClean="0">
                <a:solidFill>
                  <a:srgbClr val="C00000"/>
                </a:solidFill>
                <a:latin typeface="Century Gothic" pitchFamily="34" charset="0"/>
              </a:rPr>
              <a:t>Fáceis de usar</a:t>
            </a:r>
          </a:p>
          <a:p>
            <a:pPr algn="r"/>
            <a:r>
              <a:rPr lang="pt-BR" sz="2400" b="1" dirty="0" smtClean="0">
                <a:solidFill>
                  <a:srgbClr val="C00000"/>
                </a:solidFill>
                <a:latin typeface="Century Gothic" pitchFamily="34" charset="0"/>
              </a:rPr>
              <a:t>Em qualquer DISPOSITIVO!</a:t>
            </a:r>
          </a:p>
          <a:p>
            <a:pPr algn="r"/>
            <a:endParaRPr lang="pt-BR" sz="2400" dirty="0">
              <a:solidFill>
                <a:srgbClr val="C0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6374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604423" y="4797152"/>
            <a:ext cx="6847898" cy="1080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t-BR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Usabilidade / Acessibilidade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b="1" dirty="0" smtClean="0">
                <a:solidFill>
                  <a:srgbClr val="C00000"/>
                </a:solidFill>
                <a:latin typeface="Century Gothic" pitchFamily="34" charset="0"/>
              </a:rPr>
              <a:t>&gt; </a:t>
            </a:r>
            <a:r>
              <a:rPr lang="pt-BR" sz="2400" b="1" dirty="0" smtClean="0">
                <a:latin typeface="Century Gothic" pitchFamily="34" charset="0"/>
              </a:rPr>
              <a:t>Dica 1</a:t>
            </a:r>
          </a:p>
          <a:p>
            <a:pPr algn="just"/>
            <a:endParaRPr lang="pt-BR" sz="2000" b="1" dirty="0">
              <a:latin typeface="Century Gothic" pitchFamily="34" charset="0"/>
            </a:endParaRPr>
          </a:p>
          <a:p>
            <a:pPr lvl="1" algn="just">
              <a:buFont typeface="Wingdings" pitchFamily="2" charset="2"/>
              <a:buChar char="v"/>
            </a:pPr>
            <a:r>
              <a:rPr lang="pt-BR" sz="2000" b="1" dirty="0" smtClean="0">
                <a:solidFill>
                  <a:srgbClr val="C00000"/>
                </a:solidFill>
                <a:latin typeface="Century Gothic" pitchFamily="34" charset="0"/>
              </a:rPr>
              <a:t> CSS alternativo para navegadores antigos: </a:t>
            </a:r>
          </a:p>
          <a:p>
            <a:pPr marL="457200" lvl="1" indent="0" algn="just">
              <a:buNone/>
            </a:pPr>
            <a:endParaRPr lang="pt-BR" sz="2000" b="1" dirty="0" smtClean="0">
              <a:solidFill>
                <a:srgbClr val="C00000"/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É impossível desenvolver um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css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que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renderize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em todos os navegadores. Para resolver este problema se utiliza de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css´s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alternativos.</a:t>
            </a:r>
          </a:p>
          <a:p>
            <a:pPr marL="457200" lvl="1" indent="0" algn="just">
              <a:buNone/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Ex.:</a:t>
            </a:r>
          </a:p>
          <a:p>
            <a:pPr marL="457200" lvl="1" indent="0" algn="just">
              <a:buNone/>
            </a:pP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00050" lvl="1" indent="0" fontAlgn="base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&lt;!–-[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IE]&gt;</a:t>
            </a:r>
          </a:p>
          <a:p>
            <a:pPr marL="400050" lvl="1" indent="0" fontAlgn="base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Aqui podemos informar o código que quisermos.</a:t>
            </a:r>
          </a:p>
          <a:p>
            <a:pPr marL="400050" lvl="1" indent="0" fontAlgn="base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&lt;![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endif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]–-&gt;</a:t>
            </a:r>
          </a:p>
          <a:p>
            <a:pPr marL="457200" lvl="1" indent="0" algn="just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96200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67544" y="1844824"/>
            <a:ext cx="7992889" cy="4608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860032" y="1844824"/>
            <a:ext cx="3672408" cy="2771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t-BR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Usabilidade / Acessibilidade</a:t>
            </a:r>
            <a:b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</a:br>
            <a:r>
              <a:rPr lang="pt-BR" b="1" dirty="0" smtClean="0">
                <a:solidFill>
                  <a:srgbClr val="C00000"/>
                </a:solidFill>
                <a:latin typeface="Century Gothic" pitchFamily="34" charset="0"/>
              </a:rPr>
              <a:t>* </a:t>
            </a:r>
            <a:r>
              <a:rPr lang="pt-BR" sz="2200" dirty="0" smtClean="0">
                <a:solidFill>
                  <a:srgbClr val="C00000"/>
                </a:solidFill>
                <a:latin typeface="Century Gothic" pitchFamily="34" charset="0"/>
              </a:rPr>
              <a:t>CSS alternativo para navegadores antigos</a:t>
            </a:r>
            <a:endParaRPr lang="pt-BR" sz="22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44216"/>
            <a:ext cx="8229600" cy="4853136"/>
          </a:xfrm>
        </p:spPr>
        <p:txBody>
          <a:bodyPr>
            <a:normAutofit fontScale="25000" lnSpcReduction="20000"/>
          </a:bodyPr>
          <a:lstStyle/>
          <a:p>
            <a:pPr marL="457200" lvl="1" indent="0" algn="just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0" indent="0" fontAlgn="base">
              <a:buNone/>
            </a:pPr>
            <a:r>
              <a:rPr lang="pt-BR" sz="56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5600" b="1" dirty="0" err="1">
                <a:latin typeface="Courier New" pitchFamily="49" charset="0"/>
                <a:cs typeface="Courier New" pitchFamily="49" charset="0"/>
              </a:rPr>
              <a:t>html</a:t>
            </a:r>
            <a:r>
              <a:rPr lang="pt-BR" sz="5600" b="1" dirty="0">
                <a:latin typeface="Courier New" pitchFamily="49" charset="0"/>
                <a:cs typeface="Courier New" pitchFamily="49" charset="0"/>
              </a:rPr>
              <a:t>&gt;  </a:t>
            </a:r>
          </a:p>
          <a:p>
            <a:pPr marL="0" indent="0" fontAlgn="base">
              <a:buNone/>
            </a:pPr>
            <a:r>
              <a:rPr lang="pt-BR" sz="5600" b="1" dirty="0">
                <a:latin typeface="Courier New" pitchFamily="49" charset="0"/>
                <a:cs typeface="Courier New" pitchFamily="49" charset="0"/>
              </a:rPr>
              <a:t>   &lt;</a:t>
            </a:r>
            <a:r>
              <a:rPr lang="pt-BR" sz="5600" b="1" dirty="0" err="1">
                <a:latin typeface="Courier New" pitchFamily="49" charset="0"/>
                <a:cs typeface="Courier New" pitchFamily="49" charset="0"/>
              </a:rPr>
              <a:t>head</a:t>
            </a:r>
            <a:r>
              <a:rPr lang="pt-BR" sz="5600" b="1" dirty="0">
                <a:latin typeface="Courier New" pitchFamily="49" charset="0"/>
                <a:cs typeface="Courier New" pitchFamily="49" charset="0"/>
              </a:rPr>
              <a:t>&gt; </a:t>
            </a:r>
            <a:r>
              <a:rPr lang="pt-BR" sz="5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 fontAlgn="base">
              <a:buNone/>
            </a:pPr>
            <a:r>
              <a:rPr lang="pt-BR" sz="5600" dirty="0">
                <a:latin typeface="Courier New" pitchFamily="49" charset="0"/>
                <a:cs typeface="Courier New" pitchFamily="49" charset="0"/>
              </a:rPr>
              <a:t>      </a:t>
            </a:r>
            <a:r>
              <a:rPr lang="pt-BR" sz="56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5600" b="1" dirty="0" err="1">
                <a:latin typeface="Courier New" pitchFamily="49" charset="0"/>
                <a:cs typeface="Courier New" pitchFamily="49" charset="0"/>
              </a:rPr>
              <a:t>style</a:t>
            </a:r>
            <a:r>
              <a:rPr lang="pt-BR" sz="5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5600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pt-BR" sz="5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pt-BR" sz="5600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pt-BR" sz="5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5600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pt-BR" sz="5600" dirty="0">
                <a:latin typeface="Courier New" pitchFamily="49" charset="0"/>
                <a:cs typeface="Courier New" pitchFamily="49" charset="0"/>
              </a:rPr>
              <a:t>"&gt;  </a:t>
            </a:r>
          </a:p>
          <a:p>
            <a:pPr marL="0" indent="0" fontAlgn="base">
              <a:buNone/>
            </a:pPr>
            <a:r>
              <a:rPr lang="pt-BR" sz="5600" dirty="0">
                <a:latin typeface="Courier New" pitchFamily="49" charset="0"/>
                <a:cs typeface="Courier New" pitchFamily="49" charset="0"/>
              </a:rPr>
              <a:t>         #</a:t>
            </a:r>
            <a:r>
              <a:rPr lang="pt-BR" sz="56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56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pPr marL="0" indent="0" fontAlgn="base">
              <a:buNone/>
            </a:pPr>
            <a:r>
              <a:rPr lang="pt-BR" sz="5600" dirty="0">
                <a:latin typeface="Courier New" pitchFamily="49" charset="0"/>
                <a:cs typeface="Courier New" pitchFamily="49" charset="0"/>
              </a:rPr>
              <a:t>            background-color: </a:t>
            </a:r>
            <a:r>
              <a:rPr lang="pt-BR" sz="5600" dirty="0" err="1">
                <a:latin typeface="Courier New" pitchFamily="49" charset="0"/>
                <a:cs typeface="Courier New" pitchFamily="49" charset="0"/>
              </a:rPr>
              <a:t>gray</a:t>
            </a:r>
            <a:r>
              <a:rPr lang="pt-BR" sz="5600" dirty="0">
                <a:latin typeface="Courier New" pitchFamily="49" charset="0"/>
                <a:cs typeface="Courier New" pitchFamily="49" charset="0"/>
              </a:rPr>
              <a:t>;  </a:t>
            </a:r>
          </a:p>
          <a:p>
            <a:pPr marL="0" indent="0" fontAlgn="base">
              <a:buNone/>
            </a:pPr>
            <a:r>
              <a:rPr lang="pt-BR" sz="5600" dirty="0">
                <a:latin typeface="Courier New" pitchFamily="49" charset="0"/>
                <a:cs typeface="Courier New" pitchFamily="49" charset="0"/>
              </a:rPr>
              <a:t>         }  </a:t>
            </a:r>
          </a:p>
          <a:p>
            <a:pPr marL="0" indent="0" fontAlgn="base">
              <a:buNone/>
            </a:pPr>
            <a:r>
              <a:rPr lang="pt-BR" sz="5600" dirty="0">
                <a:latin typeface="Courier New" pitchFamily="49" charset="0"/>
                <a:cs typeface="Courier New" pitchFamily="49" charset="0"/>
              </a:rPr>
              <a:t>      </a:t>
            </a:r>
            <a:r>
              <a:rPr lang="pt-BR" sz="56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sz="5600" b="1" dirty="0" err="1">
                <a:latin typeface="Courier New" pitchFamily="49" charset="0"/>
                <a:cs typeface="Courier New" pitchFamily="49" charset="0"/>
              </a:rPr>
              <a:t>style</a:t>
            </a:r>
            <a:r>
              <a:rPr lang="pt-BR" sz="5600" b="1" dirty="0">
                <a:latin typeface="Courier New" pitchFamily="49" charset="0"/>
                <a:cs typeface="Courier New" pitchFamily="49" charset="0"/>
              </a:rPr>
              <a:t>&gt; </a:t>
            </a:r>
            <a:r>
              <a:rPr lang="pt-BR" sz="5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 fontAlgn="base">
              <a:buNone/>
            </a:pPr>
            <a:r>
              <a:rPr lang="pt-BR" sz="5600" dirty="0">
                <a:latin typeface="Courier New" pitchFamily="49" charset="0"/>
                <a:cs typeface="Courier New" pitchFamily="49" charset="0"/>
              </a:rPr>
              <a:t>     </a:t>
            </a:r>
            <a:r>
              <a:rPr lang="pt-BR" sz="5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&lt;!--[</a:t>
            </a:r>
            <a:r>
              <a:rPr lang="pt-BR" sz="5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5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IE]&gt;  </a:t>
            </a:r>
          </a:p>
          <a:p>
            <a:pPr marL="0" indent="0" fontAlgn="base">
              <a:buNone/>
            </a:pPr>
            <a:r>
              <a:rPr lang="pt-BR" sz="5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        &lt;</a:t>
            </a:r>
            <a:r>
              <a:rPr lang="pt-BR" sz="5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style</a:t>
            </a:r>
            <a:r>
              <a:rPr lang="pt-BR" sz="5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5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pt-BR" sz="5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pt-BR" sz="5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pt-BR" sz="5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5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pt-BR" sz="5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"&gt;  </a:t>
            </a:r>
          </a:p>
          <a:p>
            <a:pPr marL="0" indent="0" fontAlgn="base">
              <a:buNone/>
            </a:pPr>
            <a:r>
              <a:rPr lang="pt-BR" sz="5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           #</a:t>
            </a:r>
            <a:r>
              <a:rPr lang="pt-BR" sz="5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5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pPr marL="0" indent="0" fontAlgn="base">
              <a:buNone/>
            </a:pPr>
            <a:r>
              <a:rPr lang="pt-BR" sz="5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              </a:t>
            </a:r>
            <a:r>
              <a:rPr lang="pt-BR" sz="5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padding</a:t>
            </a:r>
            <a:r>
              <a:rPr lang="pt-BR" sz="5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 10px;  </a:t>
            </a:r>
          </a:p>
          <a:p>
            <a:pPr marL="0" indent="0" fontAlgn="base">
              <a:buNone/>
            </a:pPr>
            <a:r>
              <a:rPr lang="pt-BR" sz="5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           }  </a:t>
            </a:r>
          </a:p>
          <a:p>
            <a:pPr marL="0" indent="0" fontAlgn="base">
              <a:buNone/>
            </a:pPr>
            <a:r>
              <a:rPr lang="pt-BR" sz="5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        &lt;/</a:t>
            </a:r>
            <a:r>
              <a:rPr lang="pt-BR" sz="5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style</a:t>
            </a:r>
            <a:r>
              <a:rPr lang="pt-BR" sz="5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  </a:t>
            </a:r>
          </a:p>
          <a:p>
            <a:pPr marL="0" indent="0" fontAlgn="base">
              <a:buNone/>
            </a:pPr>
            <a:r>
              <a:rPr lang="pt-BR" sz="5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     &lt;![</a:t>
            </a:r>
            <a:r>
              <a:rPr lang="pt-BR" sz="5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endif</a:t>
            </a:r>
            <a:r>
              <a:rPr lang="pt-BR" sz="5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]--&gt;  </a:t>
            </a:r>
          </a:p>
          <a:p>
            <a:pPr marL="0" indent="0" fontAlgn="base">
              <a:buNone/>
            </a:pPr>
            <a:r>
              <a:rPr lang="pt-BR" sz="56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pt-BR" sz="5600" b="1" dirty="0">
                <a:latin typeface="Courier New" pitchFamily="49" charset="0"/>
                <a:cs typeface="Courier New" pitchFamily="49" charset="0"/>
              </a:rPr>
              <a:t> &lt;/</a:t>
            </a:r>
            <a:r>
              <a:rPr lang="pt-BR" sz="5600" b="1" dirty="0" err="1">
                <a:latin typeface="Courier New" pitchFamily="49" charset="0"/>
                <a:cs typeface="Courier New" pitchFamily="49" charset="0"/>
              </a:rPr>
              <a:t>head</a:t>
            </a:r>
            <a:r>
              <a:rPr lang="pt-BR" sz="5600" b="1" dirty="0">
                <a:latin typeface="Courier New" pitchFamily="49" charset="0"/>
                <a:cs typeface="Courier New" pitchFamily="49" charset="0"/>
              </a:rPr>
              <a:t>&gt;  </a:t>
            </a:r>
          </a:p>
          <a:p>
            <a:pPr marL="0" indent="0" fontAlgn="base">
              <a:buNone/>
            </a:pPr>
            <a:r>
              <a:rPr lang="pt-BR" sz="5600" b="1" dirty="0">
                <a:latin typeface="Courier New" pitchFamily="49" charset="0"/>
                <a:cs typeface="Courier New" pitchFamily="49" charset="0"/>
              </a:rPr>
              <a:t>   &lt;</a:t>
            </a:r>
            <a:r>
              <a:rPr lang="pt-BR" sz="5600" b="1" dirty="0" err="1">
                <a:latin typeface="Courier New" pitchFamily="49" charset="0"/>
                <a:cs typeface="Courier New" pitchFamily="49" charset="0"/>
              </a:rPr>
              <a:t>body</a:t>
            </a:r>
            <a:r>
              <a:rPr lang="pt-BR" sz="5600" b="1" dirty="0">
                <a:latin typeface="Courier New" pitchFamily="49" charset="0"/>
                <a:cs typeface="Courier New" pitchFamily="49" charset="0"/>
              </a:rPr>
              <a:t>&gt;  </a:t>
            </a:r>
          </a:p>
          <a:p>
            <a:pPr marL="0" indent="0" fontAlgn="base">
              <a:buNone/>
            </a:pPr>
            <a:r>
              <a:rPr lang="pt-BR" sz="5600" dirty="0">
                <a:latin typeface="Courier New" pitchFamily="49" charset="0"/>
                <a:cs typeface="Courier New" pitchFamily="49" charset="0"/>
              </a:rPr>
              <a:t>      &lt;</a:t>
            </a:r>
            <a:r>
              <a:rPr lang="pt-BR" sz="56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sz="5600" dirty="0">
                <a:latin typeface="Courier New" pitchFamily="49" charset="0"/>
                <a:cs typeface="Courier New" pitchFamily="49" charset="0"/>
              </a:rPr>
              <a:t> id="</a:t>
            </a:r>
            <a:r>
              <a:rPr lang="pt-BR" sz="56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5600" dirty="0">
                <a:latin typeface="Courier New" pitchFamily="49" charset="0"/>
                <a:cs typeface="Courier New" pitchFamily="49" charset="0"/>
              </a:rPr>
              <a:t>"&gt;  </a:t>
            </a:r>
          </a:p>
          <a:p>
            <a:pPr marL="0" indent="0" fontAlgn="base">
              <a:buNone/>
            </a:pPr>
            <a:r>
              <a:rPr lang="pt-BR" sz="5600" dirty="0">
                <a:latin typeface="Courier New" pitchFamily="49" charset="0"/>
                <a:cs typeface="Courier New" pitchFamily="49" charset="0"/>
              </a:rPr>
              <a:t>         Teste de </a:t>
            </a:r>
            <a:r>
              <a:rPr lang="pt-BR" sz="5600" dirty="0" err="1">
                <a:latin typeface="Courier New" pitchFamily="49" charset="0"/>
                <a:cs typeface="Courier New" pitchFamily="49" charset="0"/>
              </a:rPr>
              <a:t>utiliza&amp;ccedil</a:t>
            </a:r>
            <a:r>
              <a:rPr lang="pt-BR" sz="5600" dirty="0">
                <a:latin typeface="Courier New" pitchFamily="49" charset="0"/>
                <a:cs typeface="Courier New" pitchFamily="49" charset="0"/>
              </a:rPr>
              <a:t>;&amp;</a:t>
            </a:r>
            <a:r>
              <a:rPr lang="pt-BR" sz="5600" dirty="0" err="1">
                <a:latin typeface="Courier New" pitchFamily="49" charset="0"/>
                <a:cs typeface="Courier New" pitchFamily="49" charset="0"/>
              </a:rPr>
              <a:t>atilde;o</a:t>
            </a:r>
            <a:r>
              <a:rPr lang="pt-BR" sz="5600" dirty="0">
                <a:latin typeface="Courier New" pitchFamily="49" charset="0"/>
                <a:cs typeface="Courier New" pitchFamily="49" charset="0"/>
              </a:rPr>
              <a:t> do </a:t>
            </a:r>
            <a:r>
              <a:rPr lang="pt-BR" sz="5600" dirty="0" err="1">
                <a:latin typeface="Courier New" pitchFamily="49" charset="0"/>
                <a:cs typeface="Courier New" pitchFamily="49" charset="0"/>
              </a:rPr>
              <a:t>padding</a:t>
            </a:r>
            <a:r>
              <a:rPr lang="pt-BR" sz="5600" dirty="0">
                <a:latin typeface="Courier New" pitchFamily="49" charset="0"/>
                <a:cs typeface="Courier New" pitchFamily="49" charset="0"/>
              </a:rPr>
              <a:t> no IE e no </a:t>
            </a:r>
            <a:r>
              <a:rPr lang="pt-BR" sz="5600" dirty="0" err="1">
                <a:latin typeface="Courier New" pitchFamily="49" charset="0"/>
                <a:cs typeface="Courier New" pitchFamily="49" charset="0"/>
              </a:rPr>
              <a:t>Chrome</a:t>
            </a:r>
            <a:r>
              <a:rPr lang="pt-BR" sz="56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 fontAlgn="base">
              <a:buNone/>
            </a:pPr>
            <a:r>
              <a:rPr lang="pt-BR" sz="5600" dirty="0">
                <a:latin typeface="Courier New" pitchFamily="49" charset="0"/>
                <a:cs typeface="Courier New" pitchFamily="49" charset="0"/>
              </a:rPr>
              <a:t>      &lt;/</a:t>
            </a:r>
            <a:r>
              <a:rPr lang="pt-BR" sz="5600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sz="5600" dirty="0">
                <a:latin typeface="Courier New" pitchFamily="49" charset="0"/>
                <a:cs typeface="Courier New" pitchFamily="49" charset="0"/>
              </a:rPr>
              <a:t>&gt;  </a:t>
            </a:r>
          </a:p>
          <a:p>
            <a:pPr marL="0" indent="0" fontAlgn="base">
              <a:buNone/>
            </a:pPr>
            <a:r>
              <a:rPr lang="pt-BR" sz="5600" dirty="0">
                <a:latin typeface="Courier New" pitchFamily="49" charset="0"/>
                <a:cs typeface="Courier New" pitchFamily="49" charset="0"/>
              </a:rPr>
              <a:t>   </a:t>
            </a:r>
            <a:r>
              <a:rPr lang="pt-BR" sz="56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sz="5600" b="1" dirty="0" err="1">
                <a:latin typeface="Courier New" pitchFamily="49" charset="0"/>
                <a:cs typeface="Courier New" pitchFamily="49" charset="0"/>
              </a:rPr>
              <a:t>body</a:t>
            </a:r>
            <a:r>
              <a:rPr lang="pt-BR" sz="5600" b="1" dirty="0">
                <a:latin typeface="Courier New" pitchFamily="49" charset="0"/>
                <a:cs typeface="Courier New" pitchFamily="49" charset="0"/>
              </a:rPr>
              <a:t>&gt;  </a:t>
            </a:r>
          </a:p>
          <a:p>
            <a:pPr marL="0" indent="0" fontAlgn="base">
              <a:buNone/>
            </a:pPr>
            <a:r>
              <a:rPr lang="pt-BR" sz="56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sz="5600" b="1" dirty="0" err="1">
                <a:latin typeface="Courier New" pitchFamily="49" charset="0"/>
                <a:cs typeface="Courier New" pitchFamily="49" charset="0"/>
              </a:rPr>
              <a:t>html</a:t>
            </a:r>
            <a:r>
              <a:rPr lang="pt-BR" sz="5600" b="1" dirty="0">
                <a:latin typeface="Courier New" pitchFamily="49" charset="0"/>
                <a:cs typeface="Courier New" pitchFamily="49" charset="0"/>
              </a:rPr>
              <a:t>&gt;  </a:t>
            </a:r>
          </a:p>
          <a:p>
            <a:pPr marL="457200" lvl="1" indent="0" algn="just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220072" y="1984772"/>
            <a:ext cx="3312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O código ao lado aplica um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css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diferente para o IE. Ao abrir este arquivo no IE, a </a:t>
            </a:r>
            <a:r>
              <a:rPr lang="pt-BR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div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de id=“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main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” receberá um </a:t>
            </a:r>
            <a:r>
              <a:rPr lang="pt-BR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padding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de 10px, enquanto nos demais navegadores ela ficará sem </a:t>
            </a:r>
            <a:r>
              <a:rPr lang="pt-BR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padding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.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67544" y="1414517"/>
            <a:ext cx="54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Ex.:</a:t>
            </a:r>
            <a:endParaRPr lang="pt-BR" sz="11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cs typeface="Courier New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85776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t-BR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Usabilidade / Acessibilidade</a:t>
            </a:r>
            <a:b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</a:br>
            <a:r>
              <a:rPr lang="pt-BR" sz="4000" b="1" dirty="0">
                <a:solidFill>
                  <a:srgbClr val="C00000"/>
                </a:solidFill>
                <a:latin typeface="Century Gothic" pitchFamily="34" charset="0"/>
              </a:rPr>
              <a:t>* </a:t>
            </a:r>
            <a:r>
              <a:rPr lang="pt-BR" sz="2200" dirty="0">
                <a:solidFill>
                  <a:srgbClr val="C00000"/>
                </a:solidFill>
                <a:latin typeface="Century Gothic" pitchFamily="34" charset="0"/>
              </a:rPr>
              <a:t>CSS alternativo para navegadores antigos</a:t>
            </a:r>
            <a:endParaRPr lang="pt-BR" sz="22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7544" y="1486525"/>
            <a:ext cx="5279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Resultado da aplicação do código anterior:.:</a:t>
            </a:r>
            <a:endParaRPr lang="pt-BR" sz="11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cs typeface="Courier New" pitchFamily="49" charset="0"/>
            </a:endParaRPr>
          </a:p>
          <a:p>
            <a:endParaRPr lang="pt-BR" dirty="0"/>
          </a:p>
        </p:txBody>
      </p:sp>
      <p:pic>
        <p:nvPicPr>
          <p:cNvPr id="9220" name="Picture 4" descr="http://www.ogenial.com.br/blog/wp-content/uploads/2010/10/css-diferente-para-cada-navegador-imagem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24" y="1988840"/>
            <a:ext cx="48291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://www.ogenial.com.br/blog/wp-content/uploads/2010/10/css-diferente-para-cada-navegador-imagem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24" y="3933056"/>
            <a:ext cx="569595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5648684" y="2348880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Google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Chrome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.</a:t>
            </a:r>
            <a:endParaRPr lang="pt-BR" sz="11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cs typeface="Courier New" pitchFamily="49" charset="0"/>
            </a:endParaRPr>
          </a:p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408267" y="4869160"/>
            <a:ext cx="2052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Internet Explorer.</a:t>
            </a:r>
            <a:endParaRPr lang="pt-BR" sz="11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cs typeface="Courier New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28475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t-BR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Construindo Layouts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Tableless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Layouts </a:t>
            </a:r>
            <a:r>
              <a:rPr lang="pt-B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tableless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são layouts ou páginas web construídas e estruturadas sem o uso das antigas tabelas </a:t>
            </a:r>
            <a:r>
              <a:rPr lang="pt-BR" sz="2400" dirty="0" smtClean="0">
                <a:solidFill>
                  <a:srgbClr val="C00000"/>
                </a:solidFill>
                <a:latin typeface="Century Gothic" pitchFamily="34" charset="0"/>
              </a:rPr>
              <a:t>(&lt;</a:t>
            </a:r>
            <a:r>
              <a:rPr lang="pt-BR" sz="2400" dirty="0" err="1" smtClean="0">
                <a:solidFill>
                  <a:srgbClr val="C00000"/>
                </a:solidFill>
                <a:latin typeface="Century Gothic" pitchFamily="34" charset="0"/>
              </a:rPr>
              <a:t>table</a:t>
            </a:r>
            <a:r>
              <a:rPr lang="pt-BR" sz="2400" dirty="0" smtClean="0">
                <a:solidFill>
                  <a:srgbClr val="C00000"/>
                </a:solidFill>
                <a:latin typeface="Century Gothic" pitchFamily="34" charset="0"/>
              </a:rPr>
              <a:t>&gt;&lt;/</a:t>
            </a:r>
            <a:r>
              <a:rPr lang="pt-BR" sz="2400" dirty="0" err="1" smtClean="0">
                <a:solidFill>
                  <a:srgbClr val="C00000"/>
                </a:solidFill>
                <a:latin typeface="Century Gothic" pitchFamily="34" charset="0"/>
              </a:rPr>
              <a:t>table</a:t>
            </a:r>
            <a:r>
              <a:rPr lang="pt-BR" sz="2400" dirty="0" smtClean="0">
                <a:solidFill>
                  <a:srgbClr val="C00000"/>
                </a:solidFill>
                <a:latin typeface="Century Gothic" pitchFamily="34" charset="0"/>
              </a:rPr>
              <a:t>&gt;)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, substituindo-as pela </a:t>
            </a:r>
            <a:r>
              <a:rPr lang="pt-B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tag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</a:t>
            </a:r>
            <a:r>
              <a:rPr lang="pt-BR" sz="2400" dirty="0" smtClean="0">
                <a:solidFill>
                  <a:srgbClr val="C00000"/>
                </a:solidFill>
                <a:latin typeface="Century Gothic" pitchFamily="34" charset="0"/>
              </a:rPr>
              <a:t>&lt;</a:t>
            </a:r>
            <a:r>
              <a:rPr lang="pt-BR" sz="2400" dirty="0" err="1" smtClean="0">
                <a:solidFill>
                  <a:srgbClr val="C00000"/>
                </a:solidFill>
                <a:latin typeface="Century Gothic" pitchFamily="34" charset="0"/>
              </a:rPr>
              <a:t>div</a:t>
            </a:r>
            <a:r>
              <a:rPr lang="pt-BR" sz="2400" dirty="0" smtClean="0">
                <a:solidFill>
                  <a:srgbClr val="C00000"/>
                </a:solidFill>
                <a:latin typeface="Century Gothic" pitchFamily="34" charset="0"/>
              </a:rPr>
              <a:t>&gt; 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para montar os “blocos”</a:t>
            </a:r>
            <a:r>
              <a:rPr lang="pt-BR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do layout.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004047" y="3789040"/>
            <a:ext cx="36004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C00000"/>
                </a:solidFill>
              </a:rPr>
              <a:t>#</a:t>
            </a:r>
            <a:r>
              <a:rPr lang="pt-BR" sz="2400" dirty="0" smtClean="0">
                <a:solidFill>
                  <a:srgbClr val="C00000"/>
                </a:solidFill>
              </a:rPr>
              <a:t> Obs1.: 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Desenvolva para os navegadores modernos e depois adapte para os antigos</a:t>
            </a:r>
          </a:p>
          <a:p>
            <a:endParaRPr lang="pt-BR" sz="2400" dirty="0">
              <a:solidFill>
                <a:srgbClr val="C00000"/>
              </a:solidFill>
            </a:endParaRPr>
          </a:p>
        </p:txBody>
      </p:sp>
      <p:pic>
        <p:nvPicPr>
          <p:cNvPr id="1026" name="Picture 2" descr="http://radames.manosso.nom.br/bitabit/files/logo-navegado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179" y="3789039"/>
            <a:ext cx="3458837" cy="22593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1291068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323528" y="2060848"/>
            <a:ext cx="8496944" cy="45365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t-BR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Usabilidade / Acessibilidade</a:t>
            </a:r>
            <a:b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</a:br>
            <a:r>
              <a:rPr lang="pt-BR" sz="4000" b="1" dirty="0">
                <a:solidFill>
                  <a:srgbClr val="C00000"/>
                </a:solidFill>
                <a:latin typeface="Century Gothic" pitchFamily="34" charset="0"/>
              </a:rPr>
              <a:t>* </a:t>
            </a:r>
            <a:r>
              <a:rPr lang="pt-BR" sz="2200" dirty="0">
                <a:solidFill>
                  <a:srgbClr val="C00000"/>
                </a:solidFill>
                <a:latin typeface="Century Gothic" pitchFamily="34" charset="0"/>
              </a:rPr>
              <a:t>CSS alternativo para navegadores antigos</a:t>
            </a:r>
            <a:endParaRPr lang="pt-BR" sz="22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7544" y="1486525"/>
            <a:ext cx="4158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# Dentro das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tags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&lt;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body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&gt;&lt;/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body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&gt;:</a:t>
            </a:r>
            <a:endParaRPr lang="pt-BR" sz="11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cs typeface="Courier New" pitchFamily="49" charset="0"/>
            </a:endParaRPr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467544" y="2060848"/>
            <a:ext cx="813690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body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fontAlgn="base">
              <a:lnSpc>
                <a:spcPct val="150000"/>
              </a:lnSpc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      </a:t>
            </a:r>
            <a:r>
              <a:rPr lang="pt-BR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&lt;!--[</a:t>
            </a:r>
            <a:r>
              <a:rPr lang="pt-BR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IE]</a:t>
            </a:r>
            <a:r>
              <a:rPr lang="pt-B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fontAlgn="base">
              <a:lnSpc>
                <a:spcPct val="150000"/>
              </a:lnSpc>
            </a:pPr>
            <a:r>
              <a:rPr lang="pt-BR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        </a:t>
            </a:r>
            <a:r>
              <a:rPr lang="pt-B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id="</a:t>
            </a:r>
            <a:r>
              <a:rPr lang="pt-BR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ie</a:t>
            </a:r>
            <a:r>
              <a:rPr lang="pt-BR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fontAlgn="base">
              <a:lnSpc>
                <a:spcPct val="150000"/>
              </a:lnSpc>
            </a:pPr>
            <a:r>
              <a:rPr lang="pt-BR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           Baixe um navegador mais moderno, utilize Google </a:t>
            </a:r>
            <a:r>
              <a:rPr lang="pt-BR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Chrome</a:t>
            </a:r>
            <a:r>
              <a:rPr lang="pt-BR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 ou Firefox.  </a:t>
            </a:r>
          </a:p>
          <a:p>
            <a:pPr fontAlgn="base">
              <a:lnSpc>
                <a:spcPct val="150000"/>
              </a:lnSpc>
            </a:pPr>
            <a:r>
              <a:rPr lang="pt-BR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        </a:t>
            </a:r>
            <a:r>
              <a:rPr lang="pt-B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fontAlgn="base">
              <a:lnSpc>
                <a:spcPct val="150000"/>
              </a:lnSpc>
            </a:pPr>
            <a:r>
              <a:rPr lang="pt-BR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     &lt;![</a:t>
            </a:r>
            <a:r>
              <a:rPr lang="pt-BR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endif</a:t>
            </a:r>
            <a:r>
              <a:rPr lang="pt-BR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]--</a:t>
            </a:r>
            <a:r>
              <a:rPr lang="pt-B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fontAlgn="base">
              <a:lnSpc>
                <a:spcPct val="150000"/>
              </a:lnSpc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      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 id="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fontAlgn="base">
              <a:lnSpc>
                <a:spcPct val="150000"/>
              </a:lnSpc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         Teste de 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utiliza&amp;ccedil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;&amp;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atilde;o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 do 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padding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 no IE e no 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Chrome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.  </a:t>
            </a:r>
          </a:p>
          <a:p>
            <a:pPr fontAlgn="base">
              <a:lnSpc>
                <a:spcPct val="150000"/>
              </a:lnSpc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      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fontAlgn="base">
              <a:lnSpc>
                <a:spcPct val="150000"/>
              </a:lnSpc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   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body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>
              <a:lnSpc>
                <a:spcPct val="150000"/>
              </a:lnSpc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3658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t-BR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Usabilidade / Acessibilidade</a:t>
            </a:r>
            <a:b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</a:br>
            <a:r>
              <a:rPr lang="pt-BR" sz="4000" b="1" dirty="0">
                <a:solidFill>
                  <a:srgbClr val="C00000"/>
                </a:solidFill>
                <a:latin typeface="Century Gothic" pitchFamily="34" charset="0"/>
              </a:rPr>
              <a:t>* </a:t>
            </a:r>
            <a:r>
              <a:rPr lang="pt-BR" sz="2200" dirty="0">
                <a:solidFill>
                  <a:srgbClr val="C00000"/>
                </a:solidFill>
                <a:latin typeface="Century Gothic" pitchFamily="34" charset="0"/>
              </a:rPr>
              <a:t>CSS alternativo para navegadores antigos</a:t>
            </a:r>
            <a:endParaRPr lang="pt-BR" sz="22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7544" y="1486525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Resultado:</a:t>
            </a:r>
            <a:endParaRPr lang="pt-BR" sz="11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cs typeface="Courier New" pitchFamily="49" charset="0"/>
            </a:endParaRPr>
          </a:p>
          <a:p>
            <a:endParaRPr lang="pt-BR" dirty="0"/>
          </a:p>
        </p:txBody>
      </p:sp>
      <p:pic>
        <p:nvPicPr>
          <p:cNvPr id="10242" name="Picture 2" descr="http://www.ogenial.com.br/blog/wp-content/uploads/2010/10/css-diferente-para-cada-navegador-imagem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48291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www.ogenial.com.br/blog/wp-content/uploads/2010/10/css-diferente-para-cada-navegador-imagem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34" y="3861048"/>
            <a:ext cx="569595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648684" y="2348880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Google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Chrome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.</a:t>
            </a:r>
            <a:endParaRPr lang="pt-BR" sz="11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cs typeface="Courier New" pitchFamily="49" charset="0"/>
            </a:endParaRP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444208" y="4885670"/>
            <a:ext cx="2052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Internet Explorer.</a:t>
            </a:r>
            <a:endParaRPr lang="pt-BR" sz="11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cs typeface="Courier New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8294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t-BR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Usabilidade / Acessibilidade</a:t>
            </a:r>
            <a:b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</a:br>
            <a:r>
              <a:rPr lang="pt-BR" dirty="0" smtClean="0">
                <a:solidFill>
                  <a:srgbClr val="C00000"/>
                </a:solidFill>
                <a:latin typeface="Century Gothic" pitchFamily="34" charset="0"/>
              </a:rPr>
              <a:t>*Media </a:t>
            </a:r>
            <a:r>
              <a:rPr lang="pt-BR" dirty="0" err="1" smtClean="0">
                <a:solidFill>
                  <a:srgbClr val="C00000"/>
                </a:solidFill>
                <a:latin typeface="Century Gothic" pitchFamily="34" charset="0"/>
              </a:rPr>
              <a:t>Queries</a:t>
            </a:r>
            <a:endParaRPr lang="pt-BR" sz="2200" dirty="0">
              <a:solidFill>
                <a:srgbClr val="C00000"/>
              </a:solidFill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14348" y="1785926"/>
            <a:ext cx="76438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C00000"/>
                </a:solidFill>
                <a:latin typeface="Century Gothic" pitchFamily="34" charset="0"/>
              </a:rPr>
              <a:t># 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Imagens Fluídas:</a:t>
            </a:r>
          </a:p>
          <a:p>
            <a:pPr algn="just"/>
            <a:endParaRPr lang="pt-B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algn="just"/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As imagens passam a se adaptar de acordo com o tamanho do layout, basta apenas inserir a linha de código a seguir:</a:t>
            </a:r>
          </a:p>
          <a:p>
            <a:pPr algn="just"/>
            <a:endParaRPr lang="pt-B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algn="just"/>
            <a:r>
              <a:rPr lang="pt-BR" sz="2400" b="1" dirty="0" err="1" smtClean="0">
                <a:solidFill>
                  <a:srgbClr val="C00000"/>
                </a:solidFill>
                <a:latin typeface="Century Gothic" pitchFamily="34" charset="0"/>
              </a:rPr>
              <a:t>img</a:t>
            </a:r>
            <a:r>
              <a:rPr lang="pt-BR" sz="2400" b="1" dirty="0" smtClean="0">
                <a:solidFill>
                  <a:srgbClr val="C00000"/>
                </a:solidFill>
                <a:latin typeface="Century Gothic" pitchFamily="34" charset="0"/>
              </a:rPr>
              <a:t> {</a:t>
            </a:r>
          </a:p>
          <a:p>
            <a:pPr algn="just"/>
            <a:r>
              <a:rPr lang="pt-BR" sz="2400" b="1" dirty="0" smtClean="0">
                <a:solidFill>
                  <a:srgbClr val="C00000"/>
                </a:solidFill>
                <a:latin typeface="Century Gothic" pitchFamily="34" charset="0"/>
              </a:rPr>
              <a:t>    </a:t>
            </a:r>
            <a:r>
              <a:rPr lang="pt-BR" sz="2400" b="1" dirty="0" err="1" smtClean="0">
                <a:solidFill>
                  <a:srgbClr val="C00000"/>
                </a:solidFill>
                <a:latin typeface="Century Gothic" pitchFamily="34" charset="0"/>
              </a:rPr>
              <a:t>max-width</a:t>
            </a:r>
            <a:r>
              <a:rPr lang="pt-BR" sz="2400" b="1" dirty="0" smtClean="0">
                <a:solidFill>
                  <a:srgbClr val="C00000"/>
                </a:solidFill>
                <a:latin typeface="Century Gothic" pitchFamily="34" charset="0"/>
              </a:rPr>
              <a:t>: 100%;</a:t>
            </a:r>
          </a:p>
          <a:p>
            <a:pPr algn="just"/>
            <a:r>
              <a:rPr lang="pt-BR" sz="2400" b="1" dirty="0" smtClean="0">
                <a:solidFill>
                  <a:srgbClr val="C00000"/>
                </a:solidFill>
                <a:latin typeface="Century Gothic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8294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t-BR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Usabilidade / Acessibilidade</a:t>
            </a:r>
            <a:b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</a:br>
            <a:r>
              <a:rPr lang="pt-BR" dirty="0" smtClean="0">
                <a:solidFill>
                  <a:srgbClr val="C00000"/>
                </a:solidFill>
                <a:latin typeface="Century Gothic" pitchFamily="34" charset="0"/>
              </a:rPr>
              <a:t>*Media </a:t>
            </a:r>
            <a:r>
              <a:rPr lang="pt-BR" dirty="0" err="1" smtClean="0">
                <a:solidFill>
                  <a:srgbClr val="C00000"/>
                </a:solidFill>
                <a:latin typeface="Century Gothic" pitchFamily="34" charset="0"/>
              </a:rPr>
              <a:t>Queries</a:t>
            </a:r>
            <a:endParaRPr lang="pt-BR" sz="2200" dirty="0">
              <a:solidFill>
                <a:srgbClr val="C00000"/>
              </a:solidFill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14348" y="1785926"/>
            <a:ext cx="76438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C00000"/>
                </a:solidFill>
                <a:latin typeface="Century Gothic" pitchFamily="34" charset="0"/>
              </a:rPr>
              <a:t># 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Imagens Fluídas:</a:t>
            </a:r>
          </a:p>
          <a:p>
            <a:pPr algn="just"/>
            <a:endParaRPr lang="pt-B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algn="just"/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Outra técnica bastante útil é cortar as laterais da imagem, fazendo com que ela fique contida na div a qual pertence, fazendo com que partes da imagem escondam-se ou apareçam de acordo com a resolução da tela.</a:t>
            </a:r>
          </a:p>
          <a:p>
            <a:pPr algn="just"/>
            <a:endParaRPr lang="pt-B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algn="just"/>
            <a:r>
              <a:rPr lang="pt-BR" sz="2400" b="1" dirty="0" smtClean="0">
                <a:solidFill>
                  <a:srgbClr val="C00000"/>
                </a:solidFill>
                <a:latin typeface="Century Gothic" pitchFamily="34" charset="0"/>
              </a:rPr>
              <a:t>.</a:t>
            </a:r>
            <a:r>
              <a:rPr lang="pt-BR" sz="2400" b="1" dirty="0" err="1" smtClean="0">
                <a:solidFill>
                  <a:srgbClr val="C00000"/>
                </a:solidFill>
                <a:latin typeface="Century Gothic" pitchFamily="34" charset="0"/>
              </a:rPr>
              <a:t>div_contetora_da_img</a:t>
            </a:r>
            <a:r>
              <a:rPr lang="pt-BR" sz="2400" b="1" dirty="0" smtClean="0">
                <a:solidFill>
                  <a:srgbClr val="C00000"/>
                </a:solidFill>
                <a:latin typeface="Century Gothic" pitchFamily="34" charset="0"/>
              </a:rPr>
              <a:t> {</a:t>
            </a:r>
          </a:p>
          <a:p>
            <a:pPr algn="just"/>
            <a:r>
              <a:rPr lang="pt-BR" sz="2400" b="1" dirty="0" smtClean="0">
                <a:solidFill>
                  <a:srgbClr val="C00000"/>
                </a:solidFill>
                <a:latin typeface="Century Gothic" pitchFamily="34" charset="0"/>
              </a:rPr>
              <a:t>   overflow: </a:t>
            </a:r>
            <a:r>
              <a:rPr lang="pt-BR" sz="2400" b="1" dirty="0" err="1" smtClean="0">
                <a:solidFill>
                  <a:srgbClr val="C00000"/>
                </a:solidFill>
                <a:latin typeface="Century Gothic" pitchFamily="34" charset="0"/>
              </a:rPr>
              <a:t>hidden</a:t>
            </a:r>
            <a:r>
              <a:rPr lang="pt-BR" sz="2400" b="1" dirty="0" smtClean="0">
                <a:solidFill>
                  <a:srgbClr val="C00000"/>
                </a:solidFill>
                <a:latin typeface="Century Gothic" pitchFamily="34" charset="0"/>
              </a:rPr>
              <a:t>;</a:t>
            </a:r>
          </a:p>
          <a:p>
            <a:pPr algn="just"/>
            <a:r>
              <a:rPr lang="pt-BR" sz="2400" b="1" dirty="0" smtClean="0">
                <a:solidFill>
                  <a:srgbClr val="C00000"/>
                </a:solidFill>
                <a:latin typeface="Century Gothic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8294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Media Queries</a:t>
            </a:r>
            <a:endParaRPr lang="pt-BR" sz="22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24</a:t>
            </a:fld>
            <a:endParaRPr lang="pt-BR" dirty="0"/>
          </a:p>
        </p:txBody>
      </p:sp>
      <p:pic>
        <p:nvPicPr>
          <p:cNvPr id="2050" name="Picture 2" descr="media-que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844824"/>
            <a:ext cx="9144001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8362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t-BR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Usabilidade / Acessibilidade</a:t>
            </a:r>
            <a:b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</a:br>
            <a:r>
              <a:rPr lang="pt-BR" dirty="0" smtClean="0">
                <a:solidFill>
                  <a:srgbClr val="C00000"/>
                </a:solidFill>
                <a:latin typeface="Century Gothic" pitchFamily="34" charset="0"/>
              </a:rPr>
              <a:t>*Media </a:t>
            </a:r>
            <a:r>
              <a:rPr lang="pt-BR" dirty="0" err="1" smtClean="0">
                <a:solidFill>
                  <a:srgbClr val="C00000"/>
                </a:solidFill>
                <a:latin typeface="Century Gothic" pitchFamily="34" charset="0"/>
              </a:rPr>
              <a:t>Queries</a:t>
            </a:r>
            <a:endParaRPr lang="pt-BR" sz="2200" dirty="0">
              <a:solidFill>
                <a:srgbClr val="C00000"/>
              </a:solidFill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14348" y="1785926"/>
            <a:ext cx="76438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Especificam um estilo específico de acordo com a media, resolução, largura, etc. Os mais utilizados são:</a:t>
            </a:r>
          </a:p>
          <a:p>
            <a:pPr algn="just"/>
            <a:endParaRPr lang="pt-B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cs typeface="Courier New" pitchFamily="49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pt-BR" sz="1400" b="1" dirty="0" err="1" smtClean="0">
                <a:solidFill>
                  <a:srgbClr val="C00000"/>
                </a:solidFill>
                <a:latin typeface="Century Gothic" pitchFamily="34" charset="0"/>
                <a:cs typeface="Courier New" pitchFamily="49" charset="0"/>
              </a:rPr>
              <a:t>all</a:t>
            </a:r>
            <a:endParaRPr lang="pt-BR" sz="1400" b="1" dirty="0" smtClean="0">
              <a:solidFill>
                <a:srgbClr val="C00000"/>
              </a:solidFill>
              <a:latin typeface="Century Gothic" pitchFamily="34" charset="0"/>
              <a:cs typeface="Courier New" pitchFamily="49" charset="0"/>
            </a:endParaRPr>
          </a:p>
          <a:p>
            <a:pPr algn="just"/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cs typeface="Courier New" pitchFamily="49" charset="0"/>
              </a:rPr>
              <a:t>Para todos os dispositivos.</a:t>
            </a:r>
          </a:p>
          <a:p>
            <a:pPr algn="just">
              <a:buFont typeface="Wingdings" pitchFamily="2" charset="2"/>
              <a:buChar char="v"/>
            </a:pPr>
            <a:endParaRPr lang="pt-B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pt-BR" sz="1400" b="1" dirty="0" smtClean="0">
                <a:solidFill>
                  <a:srgbClr val="C00000"/>
                </a:solidFill>
              </a:rPr>
              <a:t>handheld</a:t>
            </a:r>
          </a:p>
          <a:p>
            <a:pPr algn="just"/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Para dispositivos de mão. Normalmente com telas pequenas e banda limitada.</a:t>
            </a:r>
          </a:p>
          <a:p>
            <a:pPr algn="just">
              <a:buFont typeface="Wingdings" pitchFamily="2" charset="2"/>
              <a:buChar char="v"/>
            </a:pPr>
            <a:endParaRPr lang="pt-BR" sz="1400" b="1" dirty="0" smtClean="0">
              <a:solidFill>
                <a:srgbClr val="C0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pt-BR" sz="1400" b="1" dirty="0" err="1" smtClean="0">
                <a:solidFill>
                  <a:srgbClr val="C00000"/>
                </a:solidFill>
              </a:rPr>
              <a:t>print</a:t>
            </a:r>
            <a:endParaRPr lang="pt-BR" sz="1400" b="1" dirty="0" smtClean="0">
              <a:solidFill>
                <a:srgbClr val="C00000"/>
              </a:solidFill>
            </a:endParaRPr>
          </a:p>
          <a:p>
            <a:pPr algn="just"/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Para impressão em papel.</a:t>
            </a:r>
          </a:p>
          <a:p>
            <a:pPr algn="just">
              <a:buFont typeface="Wingdings" pitchFamily="2" charset="2"/>
              <a:buChar char="v"/>
            </a:pPr>
            <a:endParaRPr lang="pt-B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pt-BR" sz="1400" b="1" dirty="0" err="1" smtClean="0">
                <a:solidFill>
                  <a:srgbClr val="C00000"/>
                </a:solidFill>
              </a:rPr>
              <a:t>projection</a:t>
            </a:r>
            <a:endParaRPr lang="pt-BR" sz="1400" b="1" dirty="0" smtClean="0">
              <a:solidFill>
                <a:srgbClr val="C00000"/>
              </a:solidFill>
            </a:endParaRPr>
          </a:p>
          <a:p>
            <a:pPr algn="just"/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Para apresentações, como PowerPoint.</a:t>
            </a:r>
          </a:p>
          <a:p>
            <a:pPr algn="just">
              <a:buFont typeface="Wingdings" pitchFamily="2" charset="2"/>
              <a:buChar char="v"/>
            </a:pPr>
            <a:endParaRPr lang="pt-BR" sz="1400" b="1" dirty="0" smtClean="0">
              <a:solidFill>
                <a:srgbClr val="C0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pt-BR" sz="1400" b="1" dirty="0" smtClean="0">
                <a:solidFill>
                  <a:srgbClr val="C00000"/>
                </a:solidFill>
              </a:rPr>
              <a:t>screen</a:t>
            </a:r>
          </a:p>
          <a:p>
            <a:pPr algn="just"/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Para monitores ou outros dispositivos com telas coloridas e com resolução adequada.</a:t>
            </a:r>
          </a:p>
          <a:p>
            <a:pPr algn="just">
              <a:buFont typeface="Wingdings" pitchFamily="2" charset="2"/>
              <a:buChar char="v"/>
            </a:pPr>
            <a:endParaRPr lang="pt-B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pt-BR" sz="1400" b="1" dirty="0" err="1" smtClean="0">
                <a:solidFill>
                  <a:srgbClr val="C00000"/>
                </a:solidFill>
              </a:rPr>
              <a:t>tv</a:t>
            </a:r>
            <a:endParaRPr lang="pt-BR" sz="1400" b="1" dirty="0" smtClean="0">
              <a:solidFill>
                <a:srgbClr val="C00000"/>
              </a:solidFill>
            </a:endParaRPr>
          </a:p>
          <a:p>
            <a:pPr algn="just"/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Para dispositivos como televisores, ou seja, com baixa resolução, quantidade de cores e </a:t>
            </a:r>
            <a:r>
              <a:rPr lang="pt-B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scroll</a:t>
            </a: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limitado.</a:t>
            </a:r>
          </a:p>
        </p:txBody>
      </p:sp>
    </p:spTree>
    <p:extLst>
      <p:ext uri="{BB962C8B-B14F-4D97-AF65-F5344CB8AC3E}">
        <p14:creationId xmlns:p14="http://schemas.microsoft.com/office/powerpoint/2010/main" val="2908294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5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Seu uso é feito dentro das </a:t>
            </a:r>
            <a:r>
              <a:rPr lang="pt-B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tags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</a:t>
            </a:r>
            <a:r>
              <a:rPr lang="pt-BR" sz="2400" dirty="0" smtClean="0">
                <a:solidFill>
                  <a:srgbClr val="C00000"/>
                </a:solidFill>
                <a:latin typeface="Century Gothic" pitchFamily="34" charset="0"/>
              </a:rPr>
              <a:t>&lt;</a:t>
            </a:r>
            <a:r>
              <a:rPr lang="pt-BR" sz="2400" dirty="0" err="1" smtClean="0">
                <a:solidFill>
                  <a:srgbClr val="C00000"/>
                </a:solidFill>
                <a:latin typeface="Century Gothic" pitchFamily="34" charset="0"/>
              </a:rPr>
              <a:t>head</a:t>
            </a:r>
            <a:r>
              <a:rPr lang="pt-BR" sz="2400" dirty="0" smtClean="0">
                <a:solidFill>
                  <a:srgbClr val="C00000"/>
                </a:solidFill>
                <a:latin typeface="Century Gothic" pitchFamily="34" charset="0"/>
              </a:rPr>
              <a:t>&gt; 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e</a:t>
            </a:r>
            <a:r>
              <a:rPr lang="pt-BR" sz="2400" dirty="0" smtClean="0">
                <a:solidFill>
                  <a:srgbClr val="C00000"/>
                </a:solidFill>
                <a:latin typeface="Century Gothic" pitchFamily="34" charset="0"/>
              </a:rPr>
              <a:t> &lt;/</a:t>
            </a:r>
            <a:r>
              <a:rPr lang="pt-BR" sz="2400" dirty="0" err="1" smtClean="0">
                <a:solidFill>
                  <a:srgbClr val="C00000"/>
                </a:solidFill>
                <a:latin typeface="Century Gothic" pitchFamily="34" charset="0"/>
              </a:rPr>
              <a:t>head</a:t>
            </a:r>
            <a:r>
              <a:rPr lang="pt-BR" sz="2400" dirty="0" smtClean="0">
                <a:solidFill>
                  <a:srgbClr val="C00000"/>
                </a:solidFill>
                <a:latin typeface="Century Gothic" pitchFamily="34" charset="0"/>
              </a:rPr>
              <a:t>&gt;.</a:t>
            </a:r>
          </a:p>
          <a:p>
            <a:pPr algn="just"/>
            <a:endParaRPr lang="pt-BR" sz="2400" dirty="0" smtClean="0">
              <a:solidFill>
                <a:srgbClr val="C00000"/>
              </a:solidFill>
              <a:latin typeface="Century Gothic" pitchFamily="34" charset="0"/>
            </a:endParaRPr>
          </a:p>
          <a:p>
            <a:pPr algn="just">
              <a:buNone/>
            </a:pPr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	&lt;link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rel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="</a:t>
            </a:r>
            <a:r>
              <a:rPr lang="pt-BR" sz="1800" dirty="0" err="1" smtClean="0">
                <a:solidFill>
                  <a:srgbClr val="C00000"/>
                </a:solidFill>
                <a:latin typeface="Century Gothic" pitchFamily="34" charset="0"/>
              </a:rPr>
              <a:t>stylesheet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”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href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="</a:t>
            </a:r>
            <a:r>
              <a:rPr lang="pt-BR" sz="1800" dirty="0" smtClean="0">
                <a:solidFill>
                  <a:srgbClr val="C00000"/>
                </a:solidFill>
                <a:latin typeface="Century Gothic" pitchFamily="34" charset="0"/>
              </a:rPr>
              <a:t>estilo.</a:t>
            </a:r>
            <a:r>
              <a:rPr lang="pt-BR" sz="1800" dirty="0" err="1" smtClean="0">
                <a:solidFill>
                  <a:srgbClr val="C00000"/>
                </a:solidFill>
                <a:latin typeface="Century Gothic" pitchFamily="34" charset="0"/>
              </a:rPr>
              <a:t>css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” media="</a:t>
            </a:r>
            <a:r>
              <a:rPr lang="pt-BR" sz="1800" dirty="0" smtClean="0">
                <a:solidFill>
                  <a:srgbClr val="C00000"/>
                </a:solidFill>
                <a:latin typeface="Century Gothic" pitchFamily="34" charset="0"/>
              </a:rPr>
              <a:t>screen </a:t>
            </a:r>
            <a:r>
              <a:rPr lang="pt-BR" sz="1800" dirty="0" err="1" smtClean="0">
                <a:solidFill>
                  <a:srgbClr val="C00000"/>
                </a:solidFill>
                <a:latin typeface="Century Gothic" pitchFamily="34" charset="0"/>
              </a:rPr>
              <a:t>and</a:t>
            </a:r>
            <a:r>
              <a:rPr lang="pt-BR" sz="1800" dirty="0" smtClean="0">
                <a:solidFill>
                  <a:srgbClr val="C00000"/>
                </a:solidFill>
                <a:latin typeface="Century Gothic" pitchFamily="34" charset="0"/>
              </a:rPr>
              <a:t> (</a:t>
            </a:r>
            <a:r>
              <a:rPr lang="pt-BR" sz="1800" dirty="0" err="1" smtClean="0">
                <a:solidFill>
                  <a:srgbClr val="C00000"/>
                </a:solidFill>
                <a:latin typeface="Century Gothic" pitchFamily="34" charset="0"/>
              </a:rPr>
              <a:t>color</a:t>
            </a:r>
            <a:r>
              <a:rPr lang="pt-BR" sz="1800" dirty="0" smtClean="0">
                <a:solidFill>
                  <a:srgbClr val="C00000"/>
                </a:solidFill>
                <a:latin typeface="Century Gothic" pitchFamily="34" charset="0"/>
              </a:rPr>
              <a:t>)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" </a:t>
            </a:r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/&gt;</a:t>
            </a:r>
          </a:p>
          <a:p>
            <a:pPr algn="just"/>
            <a:endParaRPr lang="pt-B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algn="just"/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Ou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in-line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:</a:t>
            </a:r>
          </a:p>
          <a:p>
            <a:pPr algn="just"/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lvl="1" algn="just">
              <a:buNone/>
            </a:pPr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@media </a:t>
            </a:r>
            <a:r>
              <a:rPr lang="pt-BR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print</a:t>
            </a:r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{</a:t>
            </a:r>
          </a:p>
          <a:p>
            <a:pPr lvl="1" algn="just">
              <a:buNone/>
            </a:pPr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   /* estilos */</a:t>
            </a:r>
          </a:p>
          <a:p>
            <a:pPr lvl="1" algn="just">
              <a:buNone/>
            </a:pPr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#</a:t>
            </a:r>
            <a:r>
              <a:rPr kumimoji="0" lang="pt-BR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 Usabilidade / Acessibilidade</a:t>
            </a:r>
            <a:br>
              <a:rPr kumimoji="0" lang="pt-BR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</a:br>
            <a:r>
              <a:rPr kumimoji="0" lang="pt-BR" sz="44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*Media Queries</a:t>
            </a: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96200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5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Parametros</a:t>
            </a:r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do Media </a:t>
            </a:r>
            <a:r>
              <a:rPr lang="pt-BR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Queries</a:t>
            </a:r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:</a:t>
            </a:r>
          </a:p>
          <a:p>
            <a:pPr algn="just"/>
            <a:endParaRPr lang="pt-BR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1700" b="1" dirty="0" smtClean="0">
                <a:solidFill>
                  <a:srgbClr val="C00000"/>
                </a:solidFill>
                <a:latin typeface="Century Gothic" pitchFamily="34" charset="0"/>
              </a:rPr>
              <a:t>Width 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-</a:t>
            </a:r>
            <a:r>
              <a:rPr lang="pt-BR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Largura do </a:t>
            </a:r>
            <a:r>
              <a:rPr lang="pt-BR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viewport</a:t>
            </a:r>
            <a:r>
              <a:rPr lang="pt-BR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(janela do browser).</a:t>
            </a:r>
            <a:endParaRPr lang="en-US" sz="17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1700" b="1" dirty="0" smtClean="0">
                <a:solidFill>
                  <a:srgbClr val="C00000"/>
                </a:solidFill>
                <a:latin typeface="Century Gothic" pitchFamily="34" charset="0"/>
              </a:rPr>
              <a:t>Height 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- </a:t>
            </a:r>
            <a:r>
              <a:rPr lang="pt-BR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Altura do </a:t>
            </a:r>
            <a:r>
              <a:rPr lang="pt-BR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viewport</a:t>
            </a:r>
            <a:r>
              <a:rPr lang="pt-BR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(janela do browser).</a:t>
            </a:r>
            <a:endParaRPr lang="en-US" sz="17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1700" b="1" dirty="0" smtClean="0">
                <a:solidFill>
                  <a:srgbClr val="C00000"/>
                </a:solidFill>
                <a:latin typeface="Century Gothic" pitchFamily="34" charset="0"/>
              </a:rPr>
              <a:t>Device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- width - </a:t>
            </a:r>
            <a:r>
              <a:rPr 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Largura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</a:t>
            </a:r>
            <a:r>
              <a:rPr 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da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</a:t>
            </a:r>
            <a:r>
              <a:rPr 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mídia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700" b="1" dirty="0" smtClean="0">
                <a:solidFill>
                  <a:srgbClr val="C00000"/>
                </a:solidFill>
                <a:latin typeface="Century Gothic" pitchFamily="34" charset="0"/>
              </a:rPr>
              <a:t>Device 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- height - </a:t>
            </a:r>
            <a:r>
              <a:rPr 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Altura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</a:t>
            </a:r>
            <a:r>
              <a:rPr 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da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</a:t>
            </a:r>
            <a:r>
              <a:rPr 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mídia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700" b="1" dirty="0" smtClean="0">
                <a:solidFill>
                  <a:srgbClr val="C00000"/>
                </a:solidFill>
                <a:latin typeface="Century Gothic" pitchFamily="34" charset="0"/>
              </a:rPr>
              <a:t>Orientation 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– </a:t>
            </a:r>
            <a:r>
              <a:rPr 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Orientação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</a:t>
            </a:r>
            <a:r>
              <a:rPr 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da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</a:t>
            </a:r>
            <a:r>
              <a:rPr 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Mídia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700" b="1" dirty="0" smtClean="0">
                <a:solidFill>
                  <a:srgbClr val="C00000"/>
                </a:solidFill>
                <a:latin typeface="Century Gothic" pitchFamily="34" charset="0"/>
              </a:rPr>
              <a:t>aspect-ratio 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– </a:t>
            </a:r>
            <a:r>
              <a:rPr 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Proporção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700" b="1" dirty="0" smtClean="0">
                <a:solidFill>
                  <a:srgbClr val="C00000"/>
                </a:solidFill>
                <a:latin typeface="Century Gothic" pitchFamily="34" charset="0"/>
              </a:rPr>
              <a:t>device-aspect-ratio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- </a:t>
            </a:r>
            <a:r>
              <a:rPr lang="pt-BR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Proporção da tela do dispositivo.</a:t>
            </a:r>
            <a:endParaRPr lang="en-US" sz="17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1700" b="1" dirty="0" smtClean="0">
                <a:solidFill>
                  <a:srgbClr val="C00000"/>
                </a:solidFill>
                <a:latin typeface="Century Gothic" pitchFamily="34" charset="0"/>
              </a:rPr>
              <a:t>Color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- </a:t>
            </a:r>
            <a:r>
              <a:rPr 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Número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de bits </a:t>
            </a:r>
            <a:r>
              <a:rPr 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por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cor.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700" b="1" dirty="0" smtClean="0">
                <a:solidFill>
                  <a:srgbClr val="C00000"/>
                </a:solidFill>
                <a:latin typeface="Century Gothic" pitchFamily="34" charset="0"/>
              </a:rPr>
              <a:t>color-index 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- </a:t>
            </a:r>
            <a:r>
              <a:rPr lang="pt-BR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Número de entradas na tabela de pesquisa de cores.</a:t>
            </a:r>
            <a:endParaRPr lang="en-US" sz="17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1700" b="1" dirty="0" smtClean="0">
                <a:solidFill>
                  <a:srgbClr val="C00000"/>
                </a:solidFill>
                <a:latin typeface="Century Gothic" pitchFamily="34" charset="0"/>
              </a:rPr>
              <a:t>Monochrome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- </a:t>
            </a: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Número de bits por pixel em um buffer de quadros monocromáticos.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1700" b="1" dirty="0" smtClean="0">
                <a:solidFill>
                  <a:srgbClr val="C00000"/>
                </a:solidFill>
                <a:latin typeface="Century Gothic" pitchFamily="34" charset="0"/>
              </a:rPr>
              <a:t>Resolution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- </a:t>
            </a:r>
            <a:r>
              <a:rPr 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Resolução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do </a:t>
            </a:r>
            <a:r>
              <a:rPr 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dispositivo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700" b="1" dirty="0" smtClean="0">
                <a:solidFill>
                  <a:srgbClr val="C00000"/>
                </a:solidFill>
                <a:latin typeface="Century Gothic" pitchFamily="34" charset="0"/>
              </a:rPr>
              <a:t>Scan 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- </a:t>
            </a:r>
            <a:r>
              <a:rPr lang="pt-BR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Tipo de formação de imagens especifico para televisores.</a:t>
            </a:r>
            <a:endParaRPr lang="en-US" sz="17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1700" b="1" dirty="0" smtClean="0">
                <a:solidFill>
                  <a:srgbClr val="C00000"/>
                </a:solidFill>
                <a:latin typeface="Century Gothic" pitchFamily="34" charset="0"/>
              </a:rPr>
              <a:t>Grid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- 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Determina se o dispositivo é baseado em bitmap ou em um </a:t>
            </a:r>
            <a:r>
              <a:rPr lang="pt-B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grid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.</a:t>
            </a:r>
            <a:endParaRPr lang="pt-BR" sz="17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27</a:t>
            </a:fld>
            <a:endParaRPr lang="pt-BR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#</a:t>
            </a: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 Usabilidade / Acessibilidade</a:t>
            </a:r>
            <a:b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</a:b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*Media </a:t>
            </a:r>
            <a:r>
              <a:rPr kumimoji="0" lang="pt-B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Queries</a:t>
            </a: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96200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5"/>
          </a:xfrm>
        </p:spPr>
        <p:txBody>
          <a:bodyPr>
            <a:normAutofit/>
          </a:bodyPr>
          <a:lstStyle/>
          <a:p>
            <a:pPr algn="just"/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Operadores Lógicos:</a:t>
            </a:r>
          </a:p>
          <a:p>
            <a:pPr algn="just"/>
            <a:endParaRPr lang="pt-BR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pt-BR" sz="1700" b="1" dirty="0" smtClean="0">
                <a:solidFill>
                  <a:srgbClr val="C00000"/>
                </a:solidFill>
                <a:latin typeface="Century Gothic" pitchFamily="34" charset="0"/>
              </a:rPr>
              <a:t>Ou, </a:t>
            </a:r>
            <a:r>
              <a:rPr lang="pt-BR" sz="1700" b="1" dirty="0" err="1" smtClean="0">
                <a:solidFill>
                  <a:srgbClr val="C00000"/>
                </a:solidFill>
                <a:latin typeface="Century Gothic" pitchFamily="34" charset="0"/>
              </a:rPr>
              <a:t>And</a:t>
            </a:r>
            <a:r>
              <a:rPr lang="pt-BR" sz="1700" b="1" dirty="0" smtClean="0">
                <a:solidFill>
                  <a:srgbClr val="C00000"/>
                </a:solidFill>
                <a:latin typeface="Century Gothic" pitchFamily="34" charset="0"/>
              </a:rPr>
              <a:t> e </a:t>
            </a:r>
            <a:r>
              <a:rPr lang="pt-BR" sz="1700" b="1" dirty="0" err="1" smtClean="0">
                <a:solidFill>
                  <a:srgbClr val="C00000"/>
                </a:solidFill>
                <a:latin typeface="Century Gothic" pitchFamily="34" charset="0"/>
              </a:rPr>
              <a:t>Only</a:t>
            </a:r>
            <a:r>
              <a:rPr lang="pt-BR" sz="1700" b="1" dirty="0" smtClean="0">
                <a:solidFill>
                  <a:srgbClr val="C00000"/>
                </a:solidFill>
                <a:latin typeface="Century Gothic" pitchFamily="34" charset="0"/>
              </a:rPr>
              <a:t>.</a:t>
            </a:r>
          </a:p>
          <a:p>
            <a:pPr lvl="1" algn="just">
              <a:buFont typeface="Wingdings" pitchFamily="2" charset="2"/>
              <a:buChar char="ü"/>
            </a:pPr>
            <a:endParaRPr lang="pt-B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Se utiliza o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only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para dizer ao navegador que o arquivo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css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informado só será carregado em navegadores que suportam media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queries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.</a:t>
            </a:r>
          </a:p>
          <a:p>
            <a:pPr marL="457200" lvl="1" indent="0" algn="just">
              <a:buNone/>
            </a:pP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#</a:t>
            </a: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 Usabilidade / Acessibilidade</a:t>
            </a:r>
            <a:b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</a:b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*Media </a:t>
            </a:r>
            <a:r>
              <a:rPr kumimoji="0" lang="pt-B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Queries</a:t>
            </a: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96200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asterstudioweb.com/blog/wp-content/uploads/2012/08/design_responsiv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76720" y="2109802"/>
            <a:ext cx="5024436" cy="3252180"/>
          </a:xfrm>
          <a:prstGeom prst="rect">
            <a:avLst/>
          </a:prstGeom>
          <a:noFill/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1600200"/>
            <a:ext cx="4257676" cy="4829195"/>
          </a:xfrm>
        </p:spPr>
        <p:txBody>
          <a:bodyPr>
            <a:normAutofit/>
          </a:bodyPr>
          <a:lstStyle/>
          <a:p>
            <a:pPr algn="just"/>
            <a:r>
              <a:rPr lang="pt-B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Principais resoluções utilizadas:</a:t>
            </a:r>
          </a:p>
          <a:p>
            <a:pPr algn="just"/>
            <a:endParaRPr lang="pt-BR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algn="just"/>
            <a:r>
              <a:rPr lang="pt-BR" sz="1800" b="1" dirty="0" smtClean="0">
                <a:solidFill>
                  <a:srgbClr val="C00000"/>
                </a:solidFill>
                <a:latin typeface="Century Gothic" pitchFamily="34" charset="0"/>
              </a:rPr>
              <a:t>​320 pixels 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-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Smartphones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no modo retrato.</a:t>
            </a:r>
          </a:p>
          <a:p>
            <a:pPr algn="just"/>
            <a:r>
              <a:rPr lang="pt-BR" sz="1800" b="1" dirty="0" smtClean="0">
                <a:solidFill>
                  <a:srgbClr val="C00000"/>
                </a:solidFill>
                <a:latin typeface="Century Gothic" pitchFamily="34" charset="0"/>
              </a:rPr>
              <a:t>480 pixels 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-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Smartphones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no modo paisagem.</a:t>
            </a:r>
          </a:p>
          <a:p>
            <a:pPr algn="just"/>
            <a:r>
              <a:rPr lang="pt-BR" sz="1800" b="1" dirty="0" smtClean="0">
                <a:solidFill>
                  <a:srgbClr val="C00000"/>
                </a:solidFill>
                <a:latin typeface="Century Gothic" pitchFamily="34" charset="0"/>
              </a:rPr>
              <a:t>600 pixels 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-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Tablets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pequenos. Ex: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Amazon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Kindle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(600×800)</a:t>
            </a:r>
          </a:p>
          <a:p>
            <a:pPr algn="just"/>
            <a:r>
              <a:rPr lang="pt-BR" sz="1800" b="1" dirty="0" smtClean="0">
                <a:solidFill>
                  <a:srgbClr val="C00000"/>
                </a:solidFill>
                <a:latin typeface="Century Gothic" pitchFamily="34" charset="0"/>
              </a:rPr>
              <a:t>​768 pixels 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-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Tablets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maiores em modo retrato. Ex: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iPad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(768×1024)</a:t>
            </a:r>
          </a:p>
          <a:p>
            <a:pPr algn="just"/>
            <a:r>
              <a:rPr lang="pt-BR" sz="1800" b="1" dirty="0" smtClean="0">
                <a:solidFill>
                  <a:srgbClr val="C00000"/>
                </a:solidFill>
                <a:latin typeface="Century Gothic" pitchFamily="34" charset="0"/>
              </a:rPr>
              <a:t>1024 pixels 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-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Tablets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maiores em modo paisagem, monitores antigos.</a:t>
            </a:r>
          </a:p>
          <a:p>
            <a:pPr algn="just"/>
            <a:r>
              <a:rPr lang="pt-BR" sz="1800" b="1" dirty="0" smtClean="0">
                <a:solidFill>
                  <a:srgbClr val="C00000"/>
                </a:solidFill>
                <a:latin typeface="Century Gothic" pitchFamily="34" charset="0"/>
              </a:rPr>
              <a:t>​1200 pixels 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- Monitores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wide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.</a:t>
            </a:r>
          </a:p>
          <a:p>
            <a:pPr marL="457200" lvl="1" indent="0" algn="just">
              <a:buNone/>
            </a:pP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29</a:t>
            </a:fld>
            <a:endParaRPr lang="pt-BR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#</a:t>
            </a: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 Usabilidade / Acessibilidade</a:t>
            </a:r>
            <a:b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</a:b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*Media </a:t>
            </a:r>
            <a:r>
              <a:rPr kumimoji="0" lang="pt-B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Queries</a:t>
            </a: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96200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t-BR" b="1" dirty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Construindo Layouts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Tableless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/>
            </a:r>
            <a:b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</a:br>
            <a:r>
              <a:rPr lang="pt-BR" sz="3600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sz="3600" dirty="0" smtClean="0">
                <a:solidFill>
                  <a:srgbClr val="C00000"/>
                </a:solidFill>
                <a:latin typeface="Century Gothic" pitchFamily="34" charset="0"/>
              </a:rPr>
              <a:t>1º Passo</a:t>
            </a:r>
            <a:endParaRPr lang="pt-BR" sz="3600" dirty="0">
              <a:solidFill>
                <a:srgbClr val="C0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1559" y="1691516"/>
            <a:ext cx="378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  <a:latin typeface="Century Gothic" pitchFamily="34" charset="0"/>
              </a:rPr>
              <a:t>&gt;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Escolha os “blocos” do layout.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2050" name="Picture 2" descr="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190824"/>
            <a:ext cx="6192688" cy="429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4236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8638" y="1600200"/>
            <a:ext cx="8115328" cy="4829195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Exemplos:</a:t>
            </a:r>
          </a:p>
          <a:p>
            <a:pPr marL="457200" lvl="1" indent="0" algn="just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Um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iPhone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em modo retrato, por exemplo, possui 320px de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width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. Se você desenvolver um CSS para o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smartphone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da Apple basta utilizar o seguinte Media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Querie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:</a:t>
            </a:r>
          </a:p>
          <a:p>
            <a:pPr marL="457200" lvl="1" indent="0" algn="just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r>
              <a:rPr lang="en-US" sz="2000" dirty="0" smtClean="0">
                <a:solidFill>
                  <a:srgbClr val="20602C"/>
                </a:solidFill>
                <a:latin typeface="Century Gothic" pitchFamily="34" charset="0"/>
              </a:rPr>
              <a:t>/* Smartphone </a:t>
            </a:r>
            <a:r>
              <a:rPr lang="en-US" sz="2000" dirty="0" err="1" smtClean="0">
                <a:solidFill>
                  <a:srgbClr val="20602C"/>
                </a:solidFill>
                <a:latin typeface="Century Gothic" pitchFamily="34" charset="0"/>
              </a:rPr>
              <a:t>em</a:t>
            </a:r>
            <a:r>
              <a:rPr lang="en-US" sz="2000" dirty="0" smtClean="0">
                <a:solidFill>
                  <a:srgbClr val="20602C"/>
                </a:solidFill>
                <a:latin typeface="Century Gothic" pitchFamily="34" charset="0"/>
              </a:rPr>
              <a:t> </a:t>
            </a:r>
            <a:r>
              <a:rPr lang="en-US" sz="2000" dirty="0" err="1" smtClean="0">
                <a:solidFill>
                  <a:srgbClr val="20602C"/>
                </a:solidFill>
                <a:latin typeface="Century Gothic" pitchFamily="34" charset="0"/>
              </a:rPr>
              <a:t>modo</a:t>
            </a:r>
            <a:r>
              <a:rPr lang="en-US" sz="2000" dirty="0" smtClean="0">
                <a:solidFill>
                  <a:srgbClr val="20602C"/>
                </a:solidFill>
                <a:latin typeface="Century Gothic" pitchFamily="34" charset="0"/>
              </a:rPr>
              <a:t> </a:t>
            </a:r>
            <a:r>
              <a:rPr lang="en-US" sz="2000" dirty="0" err="1" smtClean="0">
                <a:solidFill>
                  <a:srgbClr val="20602C"/>
                </a:solidFill>
                <a:latin typeface="Century Gothic" pitchFamily="34" charset="0"/>
              </a:rPr>
              <a:t>retrato</a:t>
            </a:r>
            <a:r>
              <a:rPr lang="en-US" sz="2000" dirty="0" smtClean="0">
                <a:solidFill>
                  <a:srgbClr val="20602C"/>
                </a:solidFill>
                <a:latin typeface="Century Gothic" pitchFamily="34" charset="0"/>
              </a:rPr>
              <a:t> */</a:t>
            </a:r>
          </a:p>
          <a:p>
            <a:pPr marL="457200" lvl="1" indent="0" algn="just"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@media only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screen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and (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max-width : 320px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) {</a:t>
            </a:r>
          </a:p>
          <a:p>
            <a:pPr marL="457200" lvl="1" indent="0" algn="just"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     </a:t>
            </a:r>
            <a:r>
              <a:rPr lang="en-US" sz="2000" dirty="0" smtClean="0">
                <a:solidFill>
                  <a:srgbClr val="C00000"/>
                </a:solidFill>
                <a:latin typeface="Century Gothic" pitchFamily="34" charset="0"/>
              </a:rPr>
              <a:t>/* </a:t>
            </a:r>
            <a:r>
              <a:rPr lang="en-US" sz="2000" dirty="0" err="1" smtClean="0">
                <a:solidFill>
                  <a:srgbClr val="C00000"/>
                </a:solidFill>
                <a:latin typeface="Century Gothic" pitchFamily="34" charset="0"/>
              </a:rPr>
              <a:t>estilos</a:t>
            </a:r>
            <a:r>
              <a:rPr lang="en-US" sz="2000" dirty="0" smtClean="0">
                <a:solidFill>
                  <a:srgbClr val="C00000"/>
                </a:solidFill>
                <a:latin typeface="Century Gothic" pitchFamily="34" charset="0"/>
              </a:rPr>
              <a:t> */</a:t>
            </a:r>
          </a:p>
          <a:p>
            <a:pPr marL="457200" lvl="1" indent="0" algn="just"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}</a:t>
            </a: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30</a:t>
            </a:fld>
            <a:endParaRPr lang="pt-BR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#</a:t>
            </a: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 Usabilidade / Acessibilidade</a:t>
            </a:r>
            <a:b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</a:b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*Media </a:t>
            </a:r>
            <a:r>
              <a:rPr kumimoji="0" lang="pt-B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Queries</a:t>
            </a: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96200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8638" y="1600200"/>
            <a:ext cx="8115328" cy="4829195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Exemplos:</a:t>
            </a:r>
          </a:p>
          <a:p>
            <a:pPr marL="457200" lvl="1" indent="0" algn="just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Ipad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,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independete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da orientação:</a:t>
            </a:r>
          </a:p>
          <a:p>
            <a:pPr marL="457200" lvl="1" indent="0" algn="just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r>
              <a:rPr lang="en-US" sz="2000" dirty="0" smtClean="0">
                <a:solidFill>
                  <a:srgbClr val="20602C"/>
                </a:solidFill>
                <a:latin typeface="Century Gothic" pitchFamily="34" charset="0"/>
              </a:rPr>
              <a:t>/* </a:t>
            </a:r>
            <a:r>
              <a:rPr lang="en-US" sz="2000" dirty="0" err="1" smtClean="0">
                <a:solidFill>
                  <a:srgbClr val="20602C"/>
                </a:solidFill>
                <a:latin typeface="Century Gothic" pitchFamily="34" charset="0"/>
              </a:rPr>
              <a:t>iPads</a:t>
            </a:r>
            <a:r>
              <a:rPr lang="en-US" sz="2000" dirty="0" smtClean="0">
                <a:solidFill>
                  <a:srgbClr val="20602C"/>
                </a:solidFill>
                <a:latin typeface="Century Gothic" pitchFamily="34" charset="0"/>
              </a:rPr>
              <a:t> (</a:t>
            </a:r>
            <a:r>
              <a:rPr lang="en-US" sz="2000" dirty="0" err="1" smtClean="0">
                <a:solidFill>
                  <a:srgbClr val="20602C"/>
                </a:solidFill>
                <a:latin typeface="Century Gothic" pitchFamily="34" charset="0"/>
              </a:rPr>
              <a:t>restrato</a:t>
            </a:r>
            <a:r>
              <a:rPr lang="en-US" sz="2000" dirty="0" smtClean="0">
                <a:solidFill>
                  <a:srgbClr val="20602C"/>
                </a:solidFill>
                <a:latin typeface="Century Gothic" pitchFamily="34" charset="0"/>
              </a:rPr>
              <a:t> e </a:t>
            </a:r>
            <a:r>
              <a:rPr lang="en-US" sz="2000" dirty="0" err="1" smtClean="0">
                <a:solidFill>
                  <a:srgbClr val="20602C"/>
                </a:solidFill>
                <a:latin typeface="Century Gothic" pitchFamily="34" charset="0"/>
              </a:rPr>
              <a:t>paisagem</a:t>
            </a:r>
            <a:r>
              <a:rPr lang="en-US" sz="2000" dirty="0" smtClean="0">
                <a:solidFill>
                  <a:srgbClr val="20602C"/>
                </a:solidFill>
                <a:latin typeface="Century Gothic" pitchFamily="34" charset="0"/>
              </a:rPr>
              <a:t>) */</a:t>
            </a:r>
          </a:p>
          <a:p>
            <a:pPr marL="457200" lvl="1" indent="0" algn="just"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@media only </a:t>
            </a:r>
            <a:r>
              <a:rPr lang="en-US" sz="2000" b="1" dirty="0" smtClean="0">
                <a:solidFill>
                  <a:schemeClr val="tx2"/>
                </a:solidFill>
                <a:latin typeface="Century Gothic" pitchFamily="34" charset="0"/>
              </a:rPr>
              <a:t>screen</a:t>
            </a:r>
          </a:p>
          <a:p>
            <a:pPr marL="457200" lvl="1" indent="0" algn="just"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and (</a:t>
            </a:r>
            <a:r>
              <a:rPr lang="en-US" sz="2000" b="1" dirty="0" smtClean="0">
                <a:solidFill>
                  <a:schemeClr val="tx2"/>
                </a:solidFill>
                <a:latin typeface="Century Gothic" pitchFamily="34" charset="0"/>
              </a:rPr>
              <a:t>min-device-width : 768px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)</a:t>
            </a:r>
          </a:p>
          <a:p>
            <a:pPr marL="457200" lvl="1" indent="0" algn="just"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and (</a:t>
            </a:r>
            <a:r>
              <a:rPr lang="en-US" sz="2000" b="1" dirty="0" smtClean="0">
                <a:solidFill>
                  <a:schemeClr val="tx2"/>
                </a:solidFill>
                <a:latin typeface="Century Gothic" pitchFamily="34" charset="0"/>
              </a:rPr>
              <a:t>max-device-width : 1024px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) {</a:t>
            </a:r>
          </a:p>
          <a:p>
            <a:pPr marL="457200" lvl="1" indent="0" algn="just"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     /*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estilos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*/</a:t>
            </a:r>
          </a:p>
          <a:p>
            <a:pPr marL="457200" lvl="1" indent="0" algn="just"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}</a:t>
            </a: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31</a:t>
            </a:fld>
            <a:endParaRPr lang="pt-BR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#</a:t>
            </a: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 Usabilidade / Acessibilidade</a:t>
            </a:r>
            <a:b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</a:b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*Media </a:t>
            </a:r>
            <a:r>
              <a:rPr kumimoji="0" lang="pt-B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Queries</a:t>
            </a: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96200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http://4.bp.blogspot.com/-uBrZYpcokLk/T7v02JYS3vI/AAAAAAAAALQ/3S8O9f3AVkw/s1600/bonecoDuvid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4051" y="0"/>
            <a:ext cx="4879949" cy="6858000"/>
          </a:xfrm>
          <a:prstGeom prst="rect">
            <a:avLst/>
          </a:prstGeom>
          <a:noFill/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32</a:t>
            </a:fld>
            <a:endParaRPr lang="pt-BR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71472" y="2214554"/>
            <a:ext cx="43577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#</a:t>
            </a: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 Mas afinal,</a:t>
            </a:r>
            <a:b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</a:b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funciona em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todos os browsers?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96200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33</a:t>
            </a:fld>
            <a:endParaRPr lang="pt-BR" dirty="0"/>
          </a:p>
        </p:txBody>
      </p:sp>
      <p:pic>
        <p:nvPicPr>
          <p:cNvPr id="18434" name="Picture 2" descr="http://www.midiatismo.com.br/wp-content/uploads/2012/11/meme-testando-navegador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500042"/>
            <a:ext cx="6667500" cy="571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46380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34</a:t>
            </a:fld>
            <a:endParaRPr lang="pt-BR" dirty="0"/>
          </a:p>
        </p:txBody>
      </p:sp>
      <p:pic>
        <p:nvPicPr>
          <p:cNvPr id="62466" name="Picture 2" descr="http://cdn.mundodastribos.com/318833-mulher-duvida-inibid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52"/>
            <a:ext cx="8429620" cy="5619747"/>
          </a:xfrm>
          <a:prstGeom prst="rect">
            <a:avLst/>
          </a:prstGeom>
          <a:noFill/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357158" y="5786454"/>
            <a:ext cx="8786842" cy="714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Gothic" pitchFamily="34" charset="0"/>
                <a:ea typeface="+mj-ea"/>
                <a:cs typeface="+mj-cs"/>
              </a:rPr>
              <a:t>Calma, para tudo tem-se um jeito...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846380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8638" y="1600200"/>
            <a:ext cx="8115328" cy="4829195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pt-B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Font typeface="Wingdings" pitchFamily="2" charset="2"/>
              <a:buChar char="Ø"/>
            </a:pPr>
            <a:r>
              <a:rPr lang="pt-BR" sz="4000" dirty="0" smtClean="0">
                <a:solidFill>
                  <a:srgbClr val="C00000"/>
                </a:solidFill>
                <a:latin typeface="Century Gothic" pitchFamily="34" charset="0"/>
              </a:rPr>
              <a:t>css3-</a:t>
            </a:r>
            <a:r>
              <a:rPr lang="pt-BR" sz="4000" dirty="0" err="1" smtClean="0">
                <a:solidFill>
                  <a:srgbClr val="C00000"/>
                </a:solidFill>
                <a:latin typeface="Century Gothic" pitchFamily="34" charset="0"/>
              </a:rPr>
              <a:t>mediaqueries-js</a:t>
            </a:r>
            <a:r>
              <a:rPr lang="pt-BR" sz="4000" dirty="0" smtClean="0">
                <a:solidFill>
                  <a:srgbClr val="C00000"/>
                </a:solidFill>
                <a:latin typeface="Century Gothic" pitchFamily="34" charset="0"/>
              </a:rPr>
              <a:t> ()</a:t>
            </a:r>
          </a:p>
          <a:p>
            <a:pPr marL="457200" lvl="1" indent="0" algn="just">
              <a:buNone/>
            </a:pPr>
            <a:endParaRPr lang="pt-BR" sz="4000" dirty="0" smtClean="0">
              <a:solidFill>
                <a:srgbClr val="C00000"/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r>
              <a:rPr lang="pt-BR" dirty="0" smtClean="0">
                <a:solidFill>
                  <a:srgbClr val="C00000"/>
                </a:solidFill>
                <a:latin typeface="Century Gothic" pitchFamily="34" charset="0"/>
              </a:rPr>
              <a:t>Download em:</a:t>
            </a:r>
          </a:p>
          <a:p>
            <a:pPr marL="457200" lvl="1" indent="0" algn="just">
              <a:buNone/>
            </a:pPr>
            <a:r>
              <a:rPr lang="pt-BR" dirty="0" smtClean="0">
                <a:solidFill>
                  <a:srgbClr val="C00000"/>
                </a:solidFill>
                <a:latin typeface="Century Gothic" pitchFamily="34" charset="0"/>
              </a:rPr>
              <a:t>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http://code.google.com/p/css3-mediaqueries-js/</a:t>
            </a:r>
            <a:endParaRPr lang="pt-BR" dirty="0" smtClean="0">
              <a:solidFill>
                <a:schemeClr val="tx2">
                  <a:lumMod val="50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35</a:t>
            </a:fld>
            <a:endParaRPr lang="pt-BR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#</a:t>
            </a: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 Usabilidade / Acessibilidade</a:t>
            </a:r>
            <a:b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</a:b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*Media </a:t>
            </a:r>
            <a:r>
              <a:rPr kumimoji="0" lang="pt-B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Queries</a:t>
            </a: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96200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8638" y="1600200"/>
            <a:ext cx="8115328" cy="4829195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Testando seu site em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dispositiovos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mobile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:</a:t>
            </a:r>
          </a:p>
          <a:p>
            <a:pPr marL="457200" lvl="1" indent="0" algn="just">
              <a:buNone/>
            </a:pPr>
            <a:endParaRPr lang="pt-B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Font typeface="Wingdings" pitchFamily="2" charset="2"/>
              <a:buChar char="Ø"/>
            </a:pPr>
            <a:r>
              <a:rPr lang="pt-BR" sz="4000" b="1" dirty="0" err="1" smtClean="0">
                <a:solidFill>
                  <a:srgbClr val="C00000"/>
                </a:solidFill>
                <a:latin typeface="Century Gothic" pitchFamily="34" charset="0"/>
              </a:rPr>
              <a:t>GoMo</a:t>
            </a:r>
            <a:endParaRPr lang="pt-BR" sz="4000" b="1" dirty="0" smtClean="0">
              <a:solidFill>
                <a:srgbClr val="C00000"/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endParaRPr lang="pt-BR" sz="4000" dirty="0" smtClean="0">
              <a:solidFill>
                <a:srgbClr val="C00000"/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endParaRPr lang="pt-BR" sz="4000" dirty="0" smtClean="0">
              <a:solidFill>
                <a:srgbClr val="C00000"/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endParaRPr lang="pt-BR" sz="4000" dirty="0" smtClean="0">
              <a:solidFill>
                <a:srgbClr val="C00000"/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r>
              <a:rPr lang="pt-BR" dirty="0" smtClean="0">
                <a:solidFill>
                  <a:srgbClr val="C00000"/>
                </a:solidFill>
                <a:latin typeface="Century Gothic" pitchFamily="34" charset="0"/>
              </a:rPr>
              <a:t>Disponível em:</a:t>
            </a:r>
          </a:p>
          <a:p>
            <a:pPr marL="457200" lvl="1" indent="0" algn="just">
              <a:buNone/>
            </a:pPr>
            <a:r>
              <a:rPr lang="pt-BR" dirty="0" smtClean="0">
                <a:solidFill>
                  <a:srgbClr val="C00000"/>
                </a:solidFill>
                <a:latin typeface="Century Gothic" pitchFamily="34" charset="0"/>
              </a:rPr>
              <a:t>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http://www.howtogomo.com</a:t>
            </a: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marL="457200" lvl="1" indent="0" algn="just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36</a:t>
            </a:fld>
            <a:endParaRPr lang="pt-BR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#</a:t>
            </a: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 Usabilidade / Acessibilidade</a:t>
            </a:r>
            <a:b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</a:b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*Media </a:t>
            </a:r>
            <a:r>
              <a:rPr kumimoji="0" lang="pt-B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Queries</a:t>
            </a: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2505759"/>
            <a:ext cx="5110155" cy="2637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796200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37</a:t>
            </a:fld>
            <a:endParaRPr lang="pt-BR" dirty="0"/>
          </a:p>
        </p:txBody>
      </p:sp>
      <p:pic>
        <p:nvPicPr>
          <p:cNvPr id="4098" name="Picture 2" descr="http://soumasish.com/wp-content/uploads/2013/02/HTML5+CSS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72" y="620688"/>
            <a:ext cx="85725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9346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38</a:t>
            </a:fld>
            <a:endParaRPr lang="pt-BR" dirty="0"/>
          </a:p>
        </p:txBody>
      </p:sp>
      <p:pic>
        <p:nvPicPr>
          <p:cNvPr id="19458" name="Picture 2" descr="http://criarsitessgratis.com/wp-content/uploads/2012/08/css3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8" y="1428736"/>
            <a:ext cx="2714642" cy="380793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 smtClean="0">
                <a:solidFill>
                  <a:srgbClr val="6DFB0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#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Principais novidades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Gradiente em textos e elementos; 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Bordas arredondadas;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Sombras em texto e elementos;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Manipulação de opacidade;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Controle de rotação;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Controle de perspectiva;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Animação;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Estruturação independente da posição no código HTML;</a:t>
            </a:r>
            <a:endParaRPr lang="pt-B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39</a:t>
            </a:fld>
            <a:endParaRPr lang="pt-BR" dirty="0"/>
          </a:p>
        </p:txBody>
      </p:sp>
      <p:pic>
        <p:nvPicPr>
          <p:cNvPr id="20484" name="Picture 4" descr="https://encrypted-tbn3.gstatic.com/images?q=tbn:ANd9GcRUCD6lBJs-GCiDXyoS-_pazs3vzRJkcxgKFNJuRYAqHMc8vZxLz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785926"/>
            <a:ext cx="3076575" cy="14859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t-BR" b="1" dirty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Construindo Layouts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Tableless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/>
            </a:r>
            <a:b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</a:br>
            <a:r>
              <a:rPr lang="pt-BR" sz="3600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sz="3600" dirty="0" smtClean="0">
                <a:solidFill>
                  <a:srgbClr val="C00000"/>
                </a:solidFill>
                <a:latin typeface="Century Gothic" pitchFamily="34" charset="0"/>
              </a:rPr>
              <a:t>2º Passo</a:t>
            </a:r>
            <a:endParaRPr lang="pt-BR" sz="3600" dirty="0">
              <a:solidFill>
                <a:srgbClr val="C0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1559" y="1691516"/>
            <a:ext cx="7992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  <a:latin typeface="Century Gothic" pitchFamily="34" charset="0"/>
              </a:rPr>
              <a:t>&gt;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Nomear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os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blocos. Se o bloco for único, utilize</a:t>
            </a:r>
            <a:r>
              <a:rPr lang="pt-BR" dirty="0" smtClean="0">
                <a:solidFill>
                  <a:srgbClr val="C00000"/>
                </a:solidFill>
                <a:latin typeface="Century Gothic" pitchFamily="34" charset="0"/>
              </a:rPr>
              <a:t> ID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no lugar de </a:t>
            </a:r>
            <a:r>
              <a:rPr lang="pt-BR" dirty="0" smtClean="0">
                <a:solidFill>
                  <a:srgbClr val="C00000"/>
                </a:solidFill>
                <a:latin typeface="Century Gothic" pitchFamily="34" charset="0"/>
              </a:rPr>
              <a:t>CLASSE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, pois caso ocorra conflito de regras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css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, o seletor ID tem prioridade sobro o seletor CLASSE.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3074" name="Picture 2" descr="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374" y="2708920"/>
            <a:ext cx="5497236" cy="392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6453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 descr="http://4.bp.blogspot.com/_e0KX3S1G7ww/TTUDdYf71rI/AAAAAAAAAjI/cEElfEiTF-c/s400/tcha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75160" cy="68580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282" y="928670"/>
            <a:ext cx="3786214" cy="1143000"/>
          </a:xfrm>
        </p:spPr>
        <p:txBody>
          <a:bodyPr>
            <a:noAutofit/>
          </a:bodyPr>
          <a:lstStyle/>
          <a:p>
            <a:pPr algn="l"/>
            <a:r>
              <a:rPr lang="pt-BR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#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Adeus </a:t>
            </a:r>
            <a:b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</a:b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  Photoshop!</a:t>
            </a:r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40</a:t>
            </a:fld>
            <a:endParaRPr lang="pt-BR" dirty="0"/>
          </a:p>
        </p:txBody>
      </p:sp>
      <p:pic>
        <p:nvPicPr>
          <p:cNvPr id="6" name="Picture 2" descr="http://criarsitessgratis.com/wp-content/uploads/2012/08/css3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5412433"/>
            <a:ext cx="928693" cy="130271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 smtClean="0">
                <a:solidFill>
                  <a:srgbClr val="6DFB0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#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Gradientes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14366" y="1474805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div {</a:t>
            </a:r>
          </a:p>
          <a:p>
            <a:pPr>
              <a:buNone/>
            </a:pPr>
            <a:r>
              <a:rPr lang="pt-BR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   </a:t>
            </a:r>
            <a:r>
              <a:rPr lang="pt-BR" sz="19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width</a:t>
            </a:r>
            <a:r>
              <a:rPr lang="pt-BR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:200px;</a:t>
            </a:r>
          </a:p>
          <a:p>
            <a:pPr>
              <a:buNone/>
            </a:pPr>
            <a:r>
              <a:rPr lang="pt-BR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   </a:t>
            </a:r>
            <a:r>
              <a:rPr lang="pt-BR" sz="19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height</a:t>
            </a:r>
            <a:r>
              <a:rPr lang="pt-BR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:200px;</a:t>
            </a:r>
          </a:p>
          <a:p>
            <a:pPr>
              <a:buNone/>
            </a:pPr>
            <a:r>
              <a:rPr lang="pt-BR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   </a:t>
            </a:r>
            <a:r>
              <a:rPr lang="pt-BR" sz="19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background-color</a:t>
            </a:r>
            <a:r>
              <a:rPr lang="pt-BR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: #FFF; </a:t>
            </a:r>
          </a:p>
          <a:p>
            <a:pPr>
              <a:buNone/>
            </a:pPr>
            <a:endParaRPr lang="pt-BR" sz="19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>
              <a:buNone/>
            </a:pPr>
            <a:r>
              <a:rPr lang="pt-BR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   /* imagem caso o browser não aceite a </a:t>
            </a:r>
            <a:r>
              <a:rPr lang="pt-BR" sz="19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feature</a:t>
            </a:r>
            <a:r>
              <a:rPr lang="pt-BR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*/</a:t>
            </a:r>
          </a:p>
          <a:p>
            <a:pPr>
              <a:buNone/>
            </a:pPr>
            <a:r>
              <a:rPr lang="pt-BR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   </a:t>
            </a:r>
            <a:r>
              <a:rPr lang="pt-BR" sz="2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background-image</a:t>
            </a:r>
            <a:r>
              <a:rPr lang="pt-BR" sz="2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: url(</a:t>
            </a:r>
            <a:r>
              <a:rPr lang="pt-BR" sz="2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images</a:t>
            </a:r>
            <a:r>
              <a:rPr lang="pt-BR" sz="2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/gradiente.png); </a:t>
            </a:r>
          </a:p>
          <a:p>
            <a:pPr>
              <a:buNone/>
            </a:pPr>
            <a:r>
              <a:rPr lang="pt-BR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   /* Firefox 3.6+ */</a:t>
            </a:r>
          </a:p>
          <a:p>
            <a:pPr>
              <a:buNone/>
            </a:pPr>
            <a:r>
              <a:rPr lang="pt-BR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   </a:t>
            </a:r>
            <a:r>
              <a:rPr lang="pt-BR" sz="2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background-image</a:t>
            </a:r>
            <a:r>
              <a:rPr lang="pt-BR" sz="2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: -</a:t>
            </a:r>
            <a:r>
              <a:rPr lang="pt-BR" sz="2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moz-linear-gradient</a:t>
            </a:r>
            <a:r>
              <a:rPr lang="pt-BR" sz="2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(</a:t>
            </a:r>
            <a:r>
              <a:rPr lang="pt-BR" sz="2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green</a:t>
            </a:r>
            <a:r>
              <a:rPr lang="pt-BR" sz="2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, </a:t>
            </a:r>
            <a:r>
              <a:rPr lang="pt-BR" sz="2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red</a:t>
            </a:r>
            <a:r>
              <a:rPr lang="pt-BR" sz="2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);</a:t>
            </a:r>
          </a:p>
          <a:p>
            <a:pPr>
              <a:buNone/>
            </a:pPr>
            <a:r>
              <a:rPr lang="pt-BR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   /* </a:t>
            </a:r>
            <a:r>
              <a:rPr lang="pt-BR" sz="19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Safari</a:t>
            </a:r>
            <a:r>
              <a:rPr lang="pt-BR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5.1+, </a:t>
            </a:r>
            <a:r>
              <a:rPr lang="pt-BR" sz="19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Chrome</a:t>
            </a:r>
            <a:r>
              <a:rPr lang="pt-BR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10+ */</a:t>
            </a:r>
          </a:p>
          <a:p>
            <a:pPr>
              <a:buNone/>
            </a:pPr>
            <a:r>
              <a:rPr lang="pt-BR" sz="2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   </a:t>
            </a:r>
            <a:r>
              <a:rPr lang="pt-BR" sz="2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background-image</a:t>
            </a:r>
            <a:r>
              <a:rPr lang="pt-BR" sz="2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: -</a:t>
            </a:r>
            <a:r>
              <a:rPr lang="pt-BR" sz="2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webkit-linear-gradient</a:t>
            </a:r>
            <a:r>
              <a:rPr lang="pt-BR" sz="2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(</a:t>
            </a:r>
            <a:r>
              <a:rPr lang="pt-BR" sz="2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green</a:t>
            </a:r>
            <a:r>
              <a:rPr lang="pt-BR" sz="2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, </a:t>
            </a:r>
            <a:r>
              <a:rPr lang="pt-BR" sz="2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red</a:t>
            </a:r>
            <a:r>
              <a:rPr lang="pt-BR" sz="2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); </a:t>
            </a:r>
          </a:p>
          <a:p>
            <a:pPr>
              <a:buNone/>
            </a:pPr>
            <a:r>
              <a:rPr lang="pt-BR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   /* Opera 11.10+ */</a:t>
            </a:r>
          </a:p>
          <a:p>
            <a:pPr>
              <a:buNone/>
            </a:pPr>
            <a:r>
              <a:rPr lang="pt-BR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   </a:t>
            </a:r>
            <a:r>
              <a:rPr lang="pt-BR" sz="2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background-image</a:t>
            </a:r>
            <a:r>
              <a:rPr lang="pt-BR" sz="2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: -</a:t>
            </a:r>
            <a:r>
              <a:rPr lang="pt-BR" sz="2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o-linear-gradient</a:t>
            </a:r>
            <a:r>
              <a:rPr lang="pt-BR" sz="2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(</a:t>
            </a:r>
            <a:r>
              <a:rPr lang="pt-BR" sz="2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green</a:t>
            </a:r>
            <a:r>
              <a:rPr lang="pt-BR" sz="2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, </a:t>
            </a:r>
            <a:r>
              <a:rPr lang="pt-BR" sz="2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red</a:t>
            </a:r>
            <a:r>
              <a:rPr lang="pt-BR" sz="2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);</a:t>
            </a:r>
          </a:p>
          <a:p>
            <a:pPr>
              <a:buNone/>
            </a:pPr>
            <a:r>
              <a:rPr lang="pt-BR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41</a:t>
            </a:fld>
            <a:endParaRPr lang="pt-B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39386" y="1500174"/>
            <a:ext cx="1491864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 descr="http://1.bp.blogspot.com/-u6162cQjkas/UQbBvcyAHuI/AAAAAAAAAlI/_W05TICpi6I/s1600/BLOG-DAM-IMG_002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-11295"/>
            <a:ext cx="6858016" cy="6869296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1142984"/>
            <a:ext cx="4357718" cy="1143000"/>
          </a:xfrm>
        </p:spPr>
        <p:txBody>
          <a:bodyPr>
            <a:noAutofit/>
          </a:bodyPr>
          <a:lstStyle/>
          <a:p>
            <a:pPr algn="l"/>
            <a:r>
              <a:rPr lang="pt-BR" sz="4800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rPr>
              <a:t>Menos </a:t>
            </a:r>
            <a:b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rPr>
            </a:br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rPr>
              <a:t>   Java Script...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42</a:t>
            </a:fld>
            <a:endParaRPr lang="pt-BR" dirty="0"/>
          </a:p>
        </p:txBody>
      </p:sp>
      <p:pic>
        <p:nvPicPr>
          <p:cNvPr id="11" name="Picture 2" descr="http://criarsitessgratis.com/wp-content/uploads/2012/08/css3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1" y="5198118"/>
            <a:ext cx="928693" cy="130271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 smtClean="0">
                <a:solidFill>
                  <a:srgbClr val="6DFB0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#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Transições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3614734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Transition</a:t>
            </a:r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:</a:t>
            </a:r>
          </a:p>
          <a:p>
            <a:pPr>
              <a:buNone/>
            </a:pPr>
            <a:endParaRPr lang="pt-BR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 {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   color: white;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   background: gray;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   </a:t>
            </a:r>
            <a:r>
              <a:rPr lang="en-US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-</a:t>
            </a:r>
            <a:r>
              <a:rPr lang="en-US" sz="20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webkit</a:t>
            </a:r>
            <a:r>
              <a:rPr lang="en-US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-transition: 0.5s;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}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a:hover {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   color: black;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   background: red;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   </a:t>
            </a:r>
            <a:r>
              <a:rPr lang="en-US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-</a:t>
            </a:r>
            <a:r>
              <a:rPr lang="en-US" sz="20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webkit</a:t>
            </a:r>
            <a:r>
              <a:rPr lang="en-US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-transition: 0.5s;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}</a:t>
            </a:r>
            <a:endParaRPr lang="pt-B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43</a:t>
            </a:fld>
            <a:endParaRPr lang="pt-BR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357686" y="1785926"/>
            <a:ext cx="4143404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Gothic" pitchFamily="34" charset="0"/>
                <a:ea typeface="+mn-ea"/>
                <a:cs typeface="+mn-cs"/>
              </a:rPr>
              <a:t>	Proporciona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Gothic" pitchFamily="34" charset="0"/>
                <a:ea typeface="+mn-ea"/>
                <a:cs typeface="+mn-cs"/>
              </a:rPr>
              <a:t> uma transição mais suave durante  a mudança de um estado para outro.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 smtClean="0">
                <a:solidFill>
                  <a:srgbClr val="6DFB0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#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Bordas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15262" cy="454344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Bordas Arredondadas:</a:t>
            </a:r>
          </a:p>
          <a:p>
            <a:pPr>
              <a:buNone/>
            </a:pPr>
            <a:endParaRPr lang="pt-BR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div {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	height: 50px;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	width: 100px;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	background: black;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	border: 5px solid yellow;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	</a:t>
            </a:r>
            <a:r>
              <a:rPr 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border-radius: 20px;</a:t>
            </a:r>
            <a:endParaRPr lang="en-US" sz="20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}</a:t>
            </a: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44</a:t>
            </a:fld>
            <a:endParaRPr lang="pt-BR" dirty="0"/>
          </a:p>
        </p:txBody>
      </p:sp>
      <p:pic>
        <p:nvPicPr>
          <p:cNvPr id="5" name="Imagem 4" descr="Sem título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66" y="3000372"/>
            <a:ext cx="3154732" cy="165393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 smtClean="0">
                <a:solidFill>
                  <a:srgbClr val="6DFB0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#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Sombras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15262" cy="454344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Caixas:</a:t>
            </a:r>
          </a:p>
          <a:p>
            <a:pPr>
              <a:buNone/>
            </a:pPr>
            <a:endParaRPr lang="pt-BR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div {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	height: 50px;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	width: 100px;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	background: black;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	border: 5px solid yellow;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border-radius: 20px;</a:t>
            </a:r>
          </a:p>
          <a:p>
            <a:pPr>
              <a:buNone/>
            </a:pP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	</a:t>
            </a:r>
            <a:r>
              <a:rPr 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box-shadow: 0px </a:t>
            </a:r>
            <a:r>
              <a:rPr lang="en-US" sz="24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0px</a:t>
            </a:r>
            <a:r>
              <a:rPr 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10px #000;</a:t>
            </a:r>
            <a:endParaRPr lang="en-US" sz="20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}</a:t>
            </a: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45</a:t>
            </a:fld>
            <a:endParaRPr lang="pt-BR" dirty="0"/>
          </a:p>
        </p:txBody>
      </p:sp>
      <p:pic>
        <p:nvPicPr>
          <p:cNvPr id="2050" name="Picture 2" descr="http://bluefaqs.com/wp-content/uploads/2010/03/Box-Shadow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372491"/>
            <a:ext cx="3807358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 smtClean="0">
                <a:solidFill>
                  <a:srgbClr val="6DFB0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#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Sombras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15262" cy="454344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Texto:</a:t>
            </a:r>
          </a:p>
          <a:p>
            <a:pPr>
              <a:buNone/>
            </a:pPr>
            <a:endParaRPr lang="pt-BR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 {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	font-size: 50px;</a:t>
            </a:r>
          </a:p>
          <a:p>
            <a:pPr>
              <a:buNone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color: #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fff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;</a:t>
            </a:r>
          </a:p>
          <a:p>
            <a:pPr>
              <a:buNone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font-family: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arial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, sans-serif;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	</a:t>
            </a:r>
            <a:r>
              <a:rPr lang="en-US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Text-shadow: 0px </a:t>
            </a:r>
            <a:r>
              <a:rPr lang="en-US" sz="20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0px</a:t>
            </a:r>
            <a:r>
              <a:rPr lang="en-US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10px #000;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}</a:t>
            </a: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46</a:t>
            </a:fld>
            <a:endParaRPr lang="pt-BR" dirty="0"/>
          </a:p>
        </p:txBody>
      </p:sp>
      <p:pic>
        <p:nvPicPr>
          <p:cNvPr id="1026" name="Picture 2" descr="http://pgwebdesign.net/wp-content/uploads/2010/08/3D-css-shadow-tex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84784"/>
            <a:ext cx="3744416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3195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47</a:t>
            </a:fld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506" name="Picture 2" descr="http://www.w3.org/html/logo/downloads/HTML5_Logo_51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76438" y="1142984"/>
            <a:ext cx="4267264" cy="426726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#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Validando Formulários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>
                <a:latin typeface="Century Gothic" pitchFamily="34" charset="0"/>
              </a:rPr>
              <a:t>Em HTML5 existem atributos que validam o formulário no momento em que o usuário submeter os dados, como o </a:t>
            </a:r>
            <a:r>
              <a:rPr lang="pt-BR" sz="2800" b="1" dirty="0" err="1" smtClean="0">
                <a:latin typeface="Century Gothic" pitchFamily="34" charset="0"/>
              </a:rPr>
              <a:t>min</a:t>
            </a:r>
            <a:r>
              <a:rPr lang="pt-BR" sz="2800" b="1" dirty="0" smtClean="0">
                <a:latin typeface="Century Gothic" pitchFamily="34" charset="0"/>
              </a:rPr>
              <a:t>, </a:t>
            </a:r>
            <a:r>
              <a:rPr lang="pt-BR" sz="2800" b="1" dirty="0" err="1" smtClean="0">
                <a:latin typeface="Century Gothic" pitchFamily="34" charset="0"/>
              </a:rPr>
              <a:t>max</a:t>
            </a:r>
            <a:r>
              <a:rPr lang="pt-BR" sz="2800" b="1" dirty="0" smtClean="0">
                <a:latin typeface="Century Gothic" pitchFamily="34" charset="0"/>
              </a:rPr>
              <a:t>, </a:t>
            </a:r>
            <a:r>
              <a:rPr lang="pt-BR" sz="2800" b="1" dirty="0" err="1" smtClean="0">
                <a:latin typeface="Century Gothic" pitchFamily="34" charset="0"/>
              </a:rPr>
              <a:t>pattern</a:t>
            </a:r>
            <a:r>
              <a:rPr lang="pt-BR" sz="2800" b="1" dirty="0" smtClean="0">
                <a:latin typeface="Century Gothic" pitchFamily="34" charset="0"/>
              </a:rPr>
              <a:t>, </a:t>
            </a:r>
            <a:r>
              <a:rPr lang="pt-BR" sz="2800" b="1" dirty="0" err="1" smtClean="0">
                <a:latin typeface="Century Gothic" pitchFamily="34" charset="0"/>
              </a:rPr>
              <a:t>step</a:t>
            </a:r>
            <a:r>
              <a:rPr lang="pt-BR" sz="2800" b="1" dirty="0" smtClean="0">
                <a:latin typeface="Century Gothic" pitchFamily="34" charset="0"/>
              </a:rPr>
              <a:t>, </a:t>
            </a:r>
            <a:r>
              <a:rPr lang="pt-BR" sz="2800" b="1" dirty="0" err="1" smtClean="0">
                <a:latin typeface="Century Gothic" pitchFamily="34" charset="0"/>
              </a:rPr>
              <a:t>required</a:t>
            </a:r>
            <a:r>
              <a:rPr lang="pt-BR" sz="2800" b="1" dirty="0" smtClean="0">
                <a:latin typeface="Century Gothic" pitchFamily="34" charset="0"/>
              </a:rPr>
              <a:t>, </a:t>
            </a:r>
            <a:r>
              <a:rPr lang="pt-BR" sz="2800" b="1" dirty="0" err="1" smtClean="0">
                <a:latin typeface="Century Gothic" pitchFamily="34" charset="0"/>
              </a:rPr>
              <a:t>type</a:t>
            </a:r>
            <a:r>
              <a:rPr lang="pt-BR" sz="2800" b="1" dirty="0" smtClean="0">
                <a:latin typeface="Century Gothic" pitchFamily="34" charset="0"/>
              </a:rPr>
              <a:t> e </a:t>
            </a:r>
            <a:r>
              <a:rPr lang="pt-BR" sz="2800" b="1" dirty="0" err="1" smtClean="0">
                <a:latin typeface="Century Gothic" pitchFamily="34" charset="0"/>
              </a:rPr>
              <a:t>maxlenhgt</a:t>
            </a:r>
            <a:r>
              <a:rPr lang="pt-BR" sz="2800" b="1" dirty="0" smtClean="0">
                <a:latin typeface="Century Gothic" pitchFamily="34" charset="0"/>
              </a:rPr>
              <a:t>.</a:t>
            </a:r>
          </a:p>
          <a:p>
            <a:endParaRPr lang="pt-BR" sz="2800" b="1" dirty="0" smtClean="0">
              <a:latin typeface="Century Gothic" pitchFamily="34" charset="0"/>
            </a:endParaRPr>
          </a:p>
          <a:p>
            <a:r>
              <a:rPr lang="pt-BR" sz="2800" b="1" dirty="0" smtClean="0">
                <a:latin typeface="Century Gothic" pitchFamily="34" charset="0"/>
              </a:rPr>
              <a:t>Compatível apenas com navegadores novos.</a:t>
            </a:r>
            <a:endParaRPr lang="pt-BR" sz="2800" dirty="0"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48</a:t>
            </a:fld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7158" y="4071942"/>
            <a:ext cx="8286808" cy="1928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285736"/>
            <a:ext cx="8229600" cy="1143000"/>
          </a:xfrm>
        </p:spPr>
        <p:txBody>
          <a:bodyPr/>
          <a:lstStyle/>
          <a:p>
            <a:pPr algn="r"/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#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Required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latin typeface="Century Gothic" pitchFamily="34" charset="0"/>
              </a:rPr>
              <a:t>Mostra que o campo é de preenchimento obrigatório.</a:t>
            </a:r>
          </a:p>
          <a:p>
            <a:endParaRPr lang="pt-BR" dirty="0" smtClean="0">
              <a:latin typeface="Century Gothic" pitchFamily="34" charset="0"/>
            </a:endParaRPr>
          </a:p>
          <a:p>
            <a:r>
              <a:rPr lang="pt-BR" dirty="0" smtClean="0">
                <a:latin typeface="Century Gothic" pitchFamily="34" charset="0"/>
              </a:rPr>
              <a:t>Ex.:</a:t>
            </a:r>
          </a:p>
          <a:p>
            <a:endParaRPr lang="pt-BR" dirty="0" smtClean="0"/>
          </a:p>
          <a:p>
            <a:pPr>
              <a:buNone/>
            </a:pP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2800" dirty="0" err="1" smtClean="0">
                <a:latin typeface="Courier New" pitchFamily="49" charset="0"/>
                <a:cs typeface="Courier New" pitchFamily="49" charset="0"/>
              </a:rPr>
              <a:t>form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&lt;input type="text"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required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value="" /&gt;</a:t>
            </a: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&lt;input type="submit" value="Submit" /&gt;</a:t>
            </a:r>
          </a:p>
          <a:p>
            <a:pPr>
              <a:buNone/>
            </a:pP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sz="2800" dirty="0" err="1" smtClean="0">
                <a:latin typeface="Courier New" pitchFamily="49" charset="0"/>
                <a:cs typeface="Courier New" pitchFamily="49" charset="0"/>
              </a:rPr>
              <a:t>form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pt-BR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49</a:t>
            </a:fld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683568" y="4581128"/>
            <a:ext cx="7992889" cy="20882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611559" y="2564904"/>
            <a:ext cx="7992889" cy="1080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t-BR" b="1" dirty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Construindo Layouts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Tableless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/>
            </a:r>
            <a:b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</a:br>
            <a:r>
              <a:rPr lang="pt-BR" sz="3600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sz="3600" dirty="0" smtClean="0">
                <a:solidFill>
                  <a:srgbClr val="C00000"/>
                </a:solidFill>
                <a:latin typeface="Century Gothic" pitchFamily="34" charset="0"/>
              </a:rPr>
              <a:t>3º Passo</a:t>
            </a:r>
            <a:endParaRPr lang="pt-BR" sz="3600" dirty="0">
              <a:solidFill>
                <a:srgbClr val="C0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1559" y="1691516"/>
            <a:ext cx="799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  <a:latin typeface="Century Gothic" pitchFamily="34" charset="0"/>
              </a:rPr>
              <a:t>&gt;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Criar a marcação.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11559" y="2132856"/>
            <a:ext cx="76328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Comece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a declaração de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DOCTYPE:</a:t>
            </a:r>
          </a:p>
          <a:p>
            <a:pPr fontAlgn="base"/>
            <a:endParaRPr lang="pt-BR" dirty="0" smtClean="0"/>
          </a:p>
          <a:p>
            <a:pPr fontAlgn="base"/>
            <a:r>
              <a:rPr lang="pt-BR" dirty="0" smtClean="0">
                <a:latin typeface="Courier New" pitchFamily="49" charset="0"/>
                <a:cs typeface="Courier New" pitchFamily="49" charset="0"/>
              </a:rPr>
              <a:t>&lt;!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DOCTYPE HTML PUBLIC "-//W3C//DTD HTML 4.01//EN"  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fontAlgn="base"/>
            <a:r>
              <a:rPr lang="pt-BR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pt-BR" dirty="0" smtClean="0">
                <a:latin typeface="Courier New" pitchFamily="49" charset="0"/>
                <a:cs typeface="Courier New" pitchFamily="49" charset="0"/>
                <a:hlinkClick r:id="rId2"/>
              </a:rPr>
              <a:t>http://www.w3.org/TR/html4/strict.dtd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"&gt;  </a:t>
            </a:r>
          </a:p>
          <a:p>
            <a:pPr fontAlgn="base"/>
            <a:r>
              <a:rPr lang="pt-BR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html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83568" y="3789040"/>
            <a:ext cx="8074947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Prossiga com a seção </a:t>
            </a:r>
            <a:r>
              <a:rPr lang="pt-BR" dirty="0" err="1">
                <a:solidFill>
                  <a:srgbClr val="C00000"/>
                </a:solidFill>
                <a:latin typeface="Century Gothic" pitchFamily="34" charset="0"/>
              </a:rPr>
              <a:t>head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 do documento, incluindo a codificação de caracteres, link para folhas de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estilo: </a:t>
            </a:r>
          </a:p>
          <a:p>
            <a:pPr fontAlgn="base">
              <a:lnSpc>
                <a:spcPct val="250000"/>
              </a:lnSpc>
            </a:pPr>
            <a:r>
              <a:rPr lang="pt-BR" dirty="0" smtClean="0">
                <a:latin typeface="Century Gothic" pitchFamily="34" charset="0"/>
              </a:rPr>
              <a:t>&lt;</a:t>
            </a:r>
            <a:r>
              <a:rPr lang="pt-BR" dirty="0" err="1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head</a:t>
            </a:r>
            <a:r>
              <a:rPr lang="pt-BR" dirty="0">
                <a:latin typeface="Century Gothic" pitchFamily="34" charset="0"/>
              </a:rPr>
              <a:t>&gt;   </a:t>
            </a:r>
          </a:p>
          <a:p>
            <a:pPr fontAlgn="base">
              <a:lnSpc>
                <a:spcPct val="150000"/>
              </a:lnSpc>
            </a:pPr>
            <a:r>
              <a:rPr lang="pt-BR" dirty="0" smtClean="0">
                <a:latin typeface="Century Gothic" pitchFamily="34" charset="0"/>
              </a:rPr>
              <a:t>&lt;</a:t>
            </a:r>
            <a:r>
              <a:rPr lang="pt-BR" dirty="0" smtClean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meta</a:t>
            </a:r>
            <a:r>
              <a:rPr lang="pt-BR" dirty="0">
                <a:latin typeface="Century Gothic" pitchFamily="34" charset="0"/>
              </a:rPr>
              <a:t> </a:t>
            </a:r>
            <a:r>
              <a:rPr lang="pt-BR" dirty="0" err="1">
                <a:latin typeface="Century Gothic" pitchFamily="34" charset="0"/>
              </a:rPr>
              <a:t>http-equiv</a:t>
            </a:r>
            <a:r>
              <a:rPr lang="pt-BR" dirty="0">
                <a:latin typeface="Century Gothic" pitchFamily="34" charset="0"/>
              </a:rPr>
              <a:t>="</a:t>
            </a:r>
            <a:r>
              <a:rPr lang="pt-BR" dirty="0" err="1">
                <a:solidFill>
                  <a:srgbClr val="0000FF"/>
                </a:solidFill>
                <a:latin typeface="Century Gothic" pitchFamily="34" charset="0"/>
              </a:rPr>
              <a:t>content-type</a:t>
            </a:r>
            <a:r>
              <a:rPr lang="pt-BR" dirty="0">
                <a:latin typeface="Century Gothic" pitchFamily="34" charset="0"/>
              </a:rPr>
              <a:t>" </a:t>
            </a:r>
            <a:r>
              <a:rPr lang="pt-BR" dirty="0" err="1">
                <a:latin typeface="Century Gothic" pitchFamily="34" charset="0"/>
              </a:rPr>
              <a:t>content</a:t>
            </a:r>
            <a:r>
              <a:rPr lang="pt-BR" dirty="0">
                <a:latin typeface="Century Gothic" pitchFamily="34" charset="0"/>
              </a:rPr>
              <a:t>="</a:t>
            </a:r>
            <a:r>
              <a:rPr lang="pt-BR" dirty="0" err="1">
                <a:solidFill>
                  <a:srgbClr val="0000FF"/>
                </a:solidFill>
                <a:latin typeface="Century Gothic" pitchFamily="34" charset="0"/>
              </a:rPr>
              <a:t>text</a:t>
            </a:r>
            <a:r>
              <a:rPr lang="pt-BR" dirty="0">
                <a:solidFill>
                  <a:srgbClr val="0000FF"/>
                </a:solidFill>
                <a:latin typeface="Century Gothic" pitchFamily="34" charset="0"/>
              </a:rPr>
              <a:t>/</a:t>
            </a:r>
            <a:r>
              <a:rPr lang="pt-BR" dirty="0" err="1">
                <a:solidFill>
                  <a:srgbClr val="0000FF"/>
                </a:solidFill>
                <a:latin typeface="Century Gothic" pitchFamily="34" charset="0"/>
              </a:rPr>
              <a:t>html</a:t>
            </a:r>
            <a:r>
              <a:rPr lang="pt-BR" dirty="0">
                <a:latin typeface="Century Gothic" pitchFamily="34" charset="0"/>
              </a:rPr>
              <a:t>; </a:t>
            </a:r>
            <a:r>
              <a:rPr lang="pt-BR" dirty="0" err="1">
                <a:solidFill>
                  <a:srgbClr val="0000FF"/>
                </a:solidFill>
                <a:latin typeface="Century Gothic" pitchFamily="34" charset="0"/>
              </a:rPr>
              <a:t>charset</a:t>
            </a:r>
            <a:r>
              <a:rPr lang="pt-BR" dirty="0">
                <a:solidFill>
                  <a:srgbClr val="0000FF"/>
                </a:solidFill>
                <a:latin typeface="Century Gothic" pitchFamily="34" charset="0"/>
              </a:rPr>
              <a:t>=utf-8</a:t>
            </a:r>
            <a:r>
              <a:rPr lang="pt-BR" dirty="0">
                <a:latin typeface="Century Gothic" pitchFamily="34" charset="0"/>
              </a:rPr>
              <a:t>"&gt;  </a:t>
            </a:r>
          </a:p>
          <a:p>
            <a:pPr fontAlgn="base">
              <a:lnSpc>
                <a:spcPct val="150000"/>
              </a:lnSpc>
            </a:pPr>
            <a:r>
              <a:rPr lang="pt-BR" dirty="0" smtClean="0">
                <a:latin typeface="Century Gothic" pitchFamily="34" charset="0"/>
              </a:rPr>
              <a:t>&lt;</a:t>
            </a:r>
            <a:r>
              <a:rPr lang="pt-BR" dirty="0" err="1" smtClean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title</a:t>
            </a:r>
            <a:r>
              <a:rPr lang="pt-BR" dirty="0" smtClean="0">
                <a:latin typeface="Century Gothic" pitchFamily="34" charset="0"/>
              </a:rPr>
              <a:t>&gt;Page </a:t>
            </a:r>
            <a:r>
              <a:rPr lang="pt-BR" dirty="0" err="1">
                <a:latin typeface="Century Gothic" pitchFamily="34" charset="0"/>
              </a:rPr>
              <a:t>title</a:t>
            </a:r>
            <a:r>
              <a:rPr lang="pt-BR" dirty="0">
                <a:latin typeface="Century Gothic" pitchFamily="34" charset="0"/>
              </a:rPr>
              <a:t>&lt;/</a:t>
            </a:r>
            <a:r>
              <a:rPr lang="pt-BR" dirty="0" err="1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title</a:t>
            </a:r>
            <a:r>
              <a:rPr lang="pt-BR" dirty="0">
                <a:latin typeface="Century Gothic" pitchFamily="34" charset="0"/>
              </a:rPr>
              <a:t>&gt;  </a:t>
            </a:r>
          </a:p>
          <a:p>
            <a:pPr fontAlgn="base">
              <a:lnSpc>
                <a:spcPct val="150000"/>
              </a:lnSpc>
            </a:pPr>
            <a:r>
              <a:rPr lang="pt-BR" dirty="0" smtClean="0">
                <a:latin typeface="Century Gothic" pitchFamily="34" charset="0"/>
              </a:rPr>
              <a:t>&lt;</a:t>
            </a:r>
            <a:r>
              <a:rPr lang="pt-BR" dirty="0" smtClean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link</a:t>
            </a:r>
            <a:r>
              <a:rPr lang="pt-BR" dirty="0">
                <a:latin typeface="Century Gothic" pitchFamily="34" charset="0"/>
              </a:rPr>
              <a:t> </a:t>
            </a:r>
            <a:r>
              <a:rPr lang="pt-BR" dirty="0" err="1">
                <a:latin typeface="Century Gothic" pitchFamily="34" charset="0"/>
              </a:rPr>
              <a:t>rel</a:t>
            </a:r>
            <a:r>
              <a:rPr lang="pt-BR" dirty="0">
                <a:latin typeface="Century Gothic" pitchFamily="34" charset="0"/>
              </a:rPr>
              <a:t>="</a:t>
            </a:r>
            <a:r>
              <a:rPr lang="pt-BR" dirty="0" err="1">
                <a:solidFill>
                  <a:srgbClr val="0000FF"/>
                </a:solidFill>
                <a:latin typeface="Century Gothic" pitchFamily="34" charset="0"/>
              </a:rPr>
              <a:t>stylesheet</a:t>
            </a:r>
            <a:r>
              <a:rPr lang="pt-BR" dirty="0">
                <a:latin typeface="Century Gothic" pitchFamily="34" charset="0"/>
              </a:rPr>
              <a:t>" </a:t>
            </a:r>
            <a:r>
              <a:rPr lang="pt-BR" dirty="0" err="1">
                <a:latin typeface="Century Gothic" pitchFamily="34" charset="0"/>
              </a:rPr>
              <a:t>href</a:t>
            </a:r>
            <a:r>
              <a:rPr lang="pt-BR" dirty="0">
                <a:latin typeface="Century Gothic" pitchFamily="34" charset="0"/>
              </a:rPr>
              <a:t>="</a:t>
            </a:r>
            <a:r>
              <a:rPr lang="pt-BR" dirty="0">
                <a:solidFill>
                  <a:srgbClr val="0000FF"/>
                </a:solidFill>
                <a:latin typeface="Century Gothic" pitchFamily="34" charset="0"/>
              </a:rPr>
              <a:t>style.css</a:t>
            </a:r>
            <a:r>
              <a:rPr lang="pt-BR" dirty="0">
                <a:latin typeface="Century Gothic" pitchFamily="34" charset="0"/>
              </a:rPr>
              <a:t>" </a:t>
            </a:r>
            <a:r>
              <a:rPr lang="pt-BR" dirty="0" err="1">
                <a:latin typeface="Century Gothic" pitchFamily="34" charset="0"/>
              </a:rPr>
              <a:t>type</a:t>
            </a:r>
            <a:r>
              <a:rPr lang="pt-BR" dirty="0">
                <a:latin typeface="Century Gothic" pitchFamily="34" charset="0"/>
              </a:rPr>
              <a:t>="</a:t>
            </a:r>
            <a:r>
              <a:rPr lang="pt-BR" dirty="0" err="1">
                <a:solidFill>
                  <a:srgbClr val="0000FF"/>
                </a:solidFill>
                <a:latin typeface="Century Gothic" pitchFamily="34" charset="0"/>
              </a:rPr>
              <a:t>text</a:t>
            </a:r>
            <a:r>
              <a:rPr lang="pt-BR" dirty="0">
                <a:solidFill>
                  <a:srgbClr val="0000FF"/>
                </a:solidFill>
                <a:latin typeface="Century Gothic" pitchFamily="34" charset="0"/>
              </a:rPr>
              <a:t>/</a:t>
            </a:r>
            <a:r>
              <a:rPr lang="pt-BR" dirty="0" err="1">
                <a:solidFill>
                  <a:srgbClr val="0000FF"/>
                </a:solidFill>
                <a:latin typeface="Century Gothic" pitchFamily="34" charset="0"/>
              </a:rPr>
              <a:t>css</a:t>
            </a:r>
            <a:r>
              <a:rPr lang="pt-BR" dirty="0">
                <a:latin typeface="Century Gothic" pitchFamily="34" charset="0"/>
              </a:rPr>
              <a:t>" media="</a:t>
            </a:r>
            <a:r>
              <a:rPr lang="pt-BR" dirty="0" err="1">
                <a:solidFill>
                  <a:srgbClr val="0000FF"/>
                </a:solidFill>
                <a:latin typeface="Century Gothic" pitchFamily="34" charset="0"/>
              </a:rPr>
              <a:t>screen</a:t>
            </a:r>
            <a:r>
              <a:rPr lang="pt-BR" dirty="0">
                <a:latin typeface="Century Gothic" pitchFamily="34" charset="0"/>
              </a:rPr>
              <a:t>"&gt; </a:t>
            </a:r>
          </a:p>
          <a:p>
            <a:pPr fontAlgn="base">
              <a:lnSpc>
                <a:spcPct val="150000"/>
              </a:lnSpc>
            </a:pPr>
            <a:r>
              <a:rPr lang="pt-BR" dirty="0" smtClean="0">
                <a:latin typeface="Century Gothic" pitchFamily="34" charset="0"/>
              </a:rPr>
              <a:t>&lt;/</a:t>
            </a:r>
            <a:r>
              <a:rPr lang="pt-BR" dirty="0" err="1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head</a:t>
            </a:r>
            <a:r>
              <a:rPr lang="pt-BR" dirty="0">
                <a:latin typeface="Century Gothic" pitchFamily="34" charset="0"/>
              </a:rPr>
              <a:t>&gt;</a:t>
            </a: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115616" y="14127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66422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#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Required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50</a:t>
            </a:fld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571612"/>
            <a:ext cx="6758014" cy="42670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7158" y="4071942"/>
            <a:ext cx="8286808" cy="1000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#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Pattern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Century Gothic" pitchFamily="34" charset="0"/>
              </a:rPr>
              <a:t>Determinamos o padrão de preenchimento do campo por meio de uma expressão regular.</a:t>
            </a:r>
          </a:p>
          <a:p>
            <a:r>
              <a:rPr lang="pt-BR" dirty="0" smtClean="0">
                <a:latin typeface="Century Gothic" pitchFamily="34" charset="0"/>
              </a:rPr>
              <a:t>Ex.:</a:t>
            </a:r>
          </a:p>
          <a:p>
            <a:endParaRPr lang="pt-BR" dirty="0" smtClean="0"/>
          </a:p>
          <a:p>
            <a:pPr>
              <a:buNone/>
            </a:pP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pt-BR" sz="2800" b="1" dirty="0" err="1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="[0-9]{3}[A-Z]{3}" 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/&gt;</a:t>
            </a:r>
            <a:endParaRPr lang="pt-BR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51</a:t>
            </a:fld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7158" y="4071942"/>
            <a:ext cx="8286808" cy="1000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#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Min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e Max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Century Gothic" pitchFamily="34" charset="0"/>
              </a:rPr>
              <a:t>Determinamos os valores mínimos e máximos para os campos.</a:t>
            </a:r>
          </a:p>
          <a:p>
            <a:endParaRPr lang="pt-BR" dirty="0" smtClean="0">
              <a:latin typeface="Century Gothic" pitchFamily="34" charset="0"/>
            </a:endParaRPr>
          </a:p>
          <a:p>
            <a:r>
              <a:rPr lang="pt-BR" dirty="0" smtClean="0">
                <a:latin typeface="Century Gothic" pitchFamily="34" charset="0"/>
              </a:rPr>
              <a:t>Ex.:</a:t>
            </a:r>
          </a:p>
          <a:p>
            <a:endParaRPr lang="pt-BR" dirty="0" smtClean="0"/>
          </a:p>
          <a:p>
            <a:pPr>
              <a:buNone/>
            </a:pP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pt-BR" sz="28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pt-BR" sz="2800" dirty="0" err="1" smtClean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pt-BR" sz="2800" b="1" dirty="0" err="1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="10" 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/&gt;</a:t>
            </a:r>
            <a:endParaRPr lang="pt-BR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52</a:t>
            </a:fld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7158" y="3571876"/>
            <a:ext cx="8286808" cy="2643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#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Min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e Max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>
                <a:latin typeface="Century Gothic" pitchFamily="34" charset="0"/>
              </a:rPr>
              <a:t>Determinamos os valores mínimos e máximos para os campos.</a:t>
            </a:r>
          </a:p>
          <a:p>
            <a:r>
              <a:rPr lang="pt-BR" dirty="0" smtClean="0">
                <a:latin typeface="Century Gothic" pitchFamily="34" charset="0"/>
              </a:rPr>
              <a:t>Ex.:</a:t>
            </a:r>
          </a:p>
          <a:p>
            <a:endParaRPr lang="pt-BR" dirty="0" smtClean="0"/>
          </a:p>
          <a:p>
            <a:pPr>
              <a:buNone/>
            </a:pP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pt-BR" sz="28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pt-BR" sz="2800" dirty="0" err="1" smtClean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pt-BR" sz="2800" b="1" dirty="0" err="1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="10" 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>
              <a:buNone/>
            </a:pP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700" dirty="0" smtClean="0"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pt-BR" sz="27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pt-BR" sz="27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pt-BR" sz="2700" dirty="0" err="1" smtClean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pt-BR" sz="27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pt-BR" sz="2700" b="1" dirty="0" err="1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pt-BR" sz="2700" b="1" dirty="0" smtClean="0">
                <a:latin typeface="Courier New" pitchFamily="49" charset="0"/>
                <a:cs typeface="Courier New" pitchFamily="49" charset="0"/>
              </a:rPr>
              <a:t>="9" </a:t>
            </a:r>
            <a:r>
              <a:rPr lang="pt-BR" sz="2700" b="1" dirty="0" err="1" smtClean="0">
                <a:latin typeface="Courier New" pitchFamily="49" charset="0"/>
                <a:cs typeface="Courier New" pitchFamily="49" charset="0"/>
              </a:rPr>
              <a:t>min</a:t>
            </a:r>
            <a:r>
              <a:rPr lang="pt-BR" sz="2700" b="1" dirty="0" smtClean="0">
                <a:latin typeface="Courier New" pitchFamily="49" charset="0"/>
                <a:cs typeface="Courier New" pitchFamily="49" charset="0"/>
              </a:rPr>
              <a:t>="1”</a:t>
            </a:r>
            <a:r>
              <a:rPr lang="pt-BR" sz="27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>
              <a:buNone/>
            </a:pPr>
            <a:endParaRPr lang="pt-BR" sz="27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b-NO" sz="2800" dirty="0" smtClean="0">
                <a:latin typeface="Courier New" pitchFamily="49" charset="0"/>
                <a:cs typeface="Courier New" pitchFamily="49" charset="0"/>
              </a:rPr>
              <a:t>&lt;input type="date" </a:t>
            </a:r>
            <a:r>
              <a:rPr lang="nb-NO" sz="2800" b="1" dirty="0" smtClean="0">
                <a:latin typeface="Courier New" pitchFamily="49" charset="0"/>
                <a:cs typeface="Courier New" pitchFamily="49" charset="0"/>
              </a:rPr>
              <a:t>min="1979-12-31" </a:t>
            </a:r>
            <a:r>
              <a:rPr lang="nb-NO" sz="2800" dirty="0" smtClean="0">
                <a:latin typeface="Courier New" pitchFamily="49" charset="0"/>
                <a:cs typeface="Courier New" pitchFamily="49" charset="0"/>
              </a:rPr>
              <a:t>/&gt;</a:t>
            </a:r>
            <a:endParaRPr lang="pt-BR" sz="2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53</a:t>
            </a:fld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7158" y="3571876"/>
            <a:ext cx="8286808" cy="714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#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Step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Century Gothic" pitchFamily="34" charset="0"/>
              </a:rPr>
              <a:t>Determina um intervalo de números e uma determinada </a:t>
            </a:r>
            <a:r>
              <a:rPr lang="pt-BR" dirty="0" err="1" smtClean="0">
                <a:latin typeface="Century Gothic" pitchFamily="34" charset="0"/>
              </a:rPr>
              <a:t>sequência</a:t>
            </a:r>
            <a:r>
              <a:rPr lang="pt-BR" dirty="0" smtClean="0">
                <a:latin typeface="Century Gothic" pitchFamily="34" charset="0"/>
              </a:rPr>
              <a:t>.</a:t>
            </a:r>
          </a:p>
          <a:p>
            <a:r>
              <a:rPr lang="pt-BR" dirty="0" smtClean="0">
                <a:latin typeface="Century Gothic" pitchFamily="34" charset="0"/>
              </a:rPr>
              <a:t>Ex.:</a:t>
            </a:r>
          </a:p>
          <a:p>
            <a:endParaRPr lang="pt-BR" sz="2200" dirty="0" smtClean="0"/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&lt;input type=number min="0" max="10“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step="0.5"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pt-BR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54</a:t>
            </a:fld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7158" y="3071810"/>
            <a:ext cx="8286808" cy="1214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#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Personalizando a mensagem de erro.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Century Gothic" pitchFamily="34" charset="0"/>
              </a:rPr>
              <a:t>Para isso se utiliza o atributo </a:t>
            </a:r>
            <a:r>
              <a:rPr lang="pt-BR" b="1" dirty="0" err="1" smtClean="0">
                <a:latin typeface="Century Gothic" pitchFamily="34" charset="0"/>
              </a:rPr>
              <a:t>title</a:t>
            </a:r>
            <a:r>
              <a:rPr lang="pt-BR" b="1" dirty="0" smtClean="0">
                <a:latin typeface="Century Gothic" pitchFamily="34" charset="0"/>
              </a:rPr>
              <a:t>.</a:t>
            </a:r>
            <a:endParaRPr lang="pt-BR" dirty="0" smtClean="0">
              <a:latin typeface="Century Gothic" pitchFamily="34" charset="0"/>
            </a:endParaRPr>
          </a:p>
          <a:p>
            <a:r>
              <a:rPr lang="pt-BR" dirty="0" smtClean="0">
                <a:latin typeface="Century Gothic" pitchFamily="34" charset="0"/>
              </a:rPr>
              <a:t>Ex.:</a:t>
            </a:r>
          </a:p>
          <a:p>
            <a:endParaRPr lang="pt-BR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min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="1"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="10"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title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="Preencha o campo corretamente!”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>
              <a:buNone/>
            </a:pP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t-BR" sz="2400" dirty="0" smtClean="0">
              <a:latin typeface="Century Gothic" pitchFamily="34" charset="0"/>
              <a:cs typeface="Courier New" pitchFamily="49" charset="0"/>
            </a:endParaRPr>
          </a:p>
          <a:p>
            <a:pPr>
              <a:buNone/>
            </a:pPr>
            <a:r>
              <a:rPr lang="pt-BR" sz="2400" dirty="0" smtClean="0">
                <a:latin typeface="Century Gothic" pitchFamily="34" charset="0"/>
                <a:cs typeface="Courier New" pitchFamily="49" charset="0"/>
              </a:rPr>
              <a:t>*Não substitui a mensagem padrão, aparece junto com ela.</a:t>
            </a:r>
            <a:endParaRPr lang="pt-BR" sz="2200" dirty="0">
              <a:latin typeface="Century Gothic" pitchFamily="34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55</a:t>
            </a:fld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7158" y="5000636"/>
            <a:ext cx="8286808" cy="1214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#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As pseudo-classes :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valid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e :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invalid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Century Gothic" pitchFamily="34" charset="0"/>
              </a:rPr>
              <a:t>Estilizam o formulário que foi preenchido de forma válida (:</a:t>
            </a:r>
            <a:r>
              <a:rPr lang="pt-BR" dirty="0" err="1" smtClean="0">
                <a:latin typeface="Century Gothic" pitchFamily="34" charset="0"/>
              </a:rPr>
              <a:t>valid</a:t>
            </a:r>
            <a:r>
              <a:rPr lang="pt-BR" dirty="0" smtClean="0">
                <a:latin typeface="Century Gothic" pitchFamily="34" charset="0"/>
              </a:rPr>
              <a:t>) e os que estão preenchidos de forma errada (:</a:t>
            </a:r>
            <a:r>
              <a:rPr lang="pt-BR" dirty="0" err="1" smtClean="0">
                <a:latin typeface="Century Gothic" pitchFamily="34" charset="0"/>
              </a:rPr>
              <a:t>invalid</a:t>
            </a:r>
            <a:r>
              <a:rPr lang="pt-BR" dirty="0" smtClean="0">
                <a:latin typeface="Century Gothic" pitchFamily="34" charset="0"/>
              </a:rPr>
              <a:t>).</a:t>
            </a:r>
          </a:p>
          <a:p>
            <a:endParaRPr lang="pt-BR" dirty="0" smtClean="0">
              <a:latin typeface="Century Gothic" pitchFamily="34" charset="0"/>
            </a:endParaRPr>
          </a:p>
          <a:p>
            <a:r>
              <a:rPr lang="pt-BR" dirty="0" smtClean="0">
                <a:latin typeface="Century Gothic" pitchFamily="34" charset="0"/>
              </a:rPr>
              <a:t>Ex.:</a:t>
            </a:r>
          </a:p>
          <a:p>
            <a:pPr>
              <a:buNone/>
            </a:pPr>
            <a:endParaRPr lang="pt-BR" dirty="0" smtClean="0">
              <a:latin typeface="Century Gothic" pitchFamily="34" charset="0"/>
            </a:endParaRP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input: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invalid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border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: 1px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solid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red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; 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56</a:t>
            </a:fld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dirty="0" smtClean="0">
                <a:latin typeface="Century Gothic" pitchFamily="34" charset="0"/>
              </a:rPr>
              <a:t> Referências</a:t>
            </a:r>
            <a:endParaRPr lang="pt-BR" dirty="0">
              <a:latin typeface="Century Gothic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pt-BR" sz="1400" dirty="0" smtClean="0"/>
              <a:t>MAUJOR. </a:t>
            </a:r>
            <a:r>
              <a:rPr lang="pt-BR" sz="1400" b="1" dirty="0" smtClean="0"/>
              <a:t>Layout CSS passo a passo</a:t>
            </a:r>
            <a:r>
              <a:rPr lang="pt-BR" sz="1400" dirty="0" smtClean="0"/>
              <a:t>. Disponível </a:t>
            </a:r>
            <a:r>
              <a:rPr lang="pt-BR" sz="1400" dirty="0"/>
              <a:t>em </a:t>
            </a:r>
            <a:r>
              <a:rPr lang="pt-BR" sz="1400" dirty="0" smtClean="0"/>
              <a:t>&lt;</a:t>
            </a:r>
            <a:r>
              <a:rPr lang="pt-BR" sz="1400" dirty="0" smtClean="0">
                <a:hlinkClick r:id="rId2"/>
              </a:rPr>
              <a:t>http</a:t>
            </a:r>
            <a:r>
              <a:rPr lang="pt-BR" sz="1400" dirty="0">
                <a:hlinkClick r:id="rId2"/>
              </a:rPr>
              <a:t>://</a:t>
            </a:r>
            <a:r>
              <a:rPr lang="pt-BR" sz="1400" dirty="0" smtClean="0">
                <a:hlinkClick r:id="rId2"/>
              </a:rPr>
              <a:t>www.maujor.com/tutorial/layout-css-passo-a-passo.php</a:t>
            </a:r>
            <a:r>
              <a:rPr lang="pt-BR" sz="1400" dirty="0" smtClean="0"/>
              <a:t>&gt; Acesso em março de 2013.</a:t>
            </a:r>
          </a:p>
          <a:p>
            <a:pPr>
              <a:buFont typeface="Wingdings" pitchFamily="2" charset="2"/>
              <a:buChar char="q"/>
            </a:pPr>
            <a:r>
              <a:rPr lang="pt-BR" sz="1400" dirty="0" smtClean="0"/>
              <a:t>SCHIRM, Lucas. </a:t>
            </a:r>
            <a:r>
              <a:rPr lang="pt-BR" sz="1400" b="1" dirty="0"/>
              <a:t>Como utilizar um CSS diferente para cada </a:t>
            </a:r>
            <a:r>
              <a:rPr lang="pt-BR" sz="1400" b="1" dirty="0" smtClean="0"/>
              <a:t>navegador. </a:t>
            </a:r>
            <a:r>
              <a:rPr lang="pt-BR" sz="1400" dirty="0" smtClean="0"/>
              <a:t>Disponível em </a:t>
            </a:r>
            <a:r>
              <a:rPr lang="pt-BR" sz="1400" b="1" dirty="0" smtClean="0"/>
              <a:t>&lt;</a:t>
            </a:r>
            <a:r>
              <a:rPr lang="pt-BR" sz="1400" b="1" dirty="0" smtClean="0">
                <a:hlinkClick r:id="rId3"/>
              </a:rPr>
              <a:t>http</a:t>
            </a:r>
            <a:r>
              <a:rPr lang="pt-BR" sz="1400" b="1" dirty="0">
                <a:hlinkClick r:id="rId3"/>
              </a:rPr>
              <a:t>://www.ogenial.com.br/blog/css-diferentes-navegador</a:t>
            </a:r>
            <a:r>
              <a:rPr lang="pt-BR" sz="1400" b="1" dirty="0" smtClean="0">
                <a:hlinkClick r:id="rId3"/>
              </a:rPr>
              <a:t>/</a:t>
            </a:r>
            <a:r>
              <a:rPr lang="pt-BR" sz="1400" b="1" dirty="0" smtClean="0"/>
              <a:t>&gt; </a:t>
            </a:r>
            <a:r>
              <a:rPr lang="pt-BR" sz="1400" dirty="0"/>
              <a:t>Acesso em março de 2013</a:t>
            </a:r>
            <a:r>
              <a:rPr lang="pt-BR" sz="1400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pt-BR" sz="1400" dirty="0" smtClean="0"/>
              <a:t>GUERRATO, </a:t>
            </a:r>
            <a:r>
              <a:rPr lang="pt-BR" sz="1400" dirty="0"/>
              <a:t>Dani </a:t>
            </a:r>
            <a:r>
              <a:rPr lang="pt-BR" sz="1400" dirty="0" smtClean="0"/>
              <a:t>. </a:t>
            </a:r>
            <a:r>
              <a:rPr lang="pt-BR" sz="1400" b="1" dirty="0" smtClean="0"/>
              <a:t>Design </a:t>
            </a:r>
            <a:r>
              <a:rPr lang="pt-BR" sz="1400" b="1" dirty="0"/>
              <a:t>Responsivo III – Media Queries e </a:t>
            </a:r>
            <a:r>
              <a:rPr lang="pt-BR" sz="1400" b="1" dirty="0" smtClean="0"/>
              <a:t>Compatibilidade. </a:t>
            </a:r>
            <a:r>
              <a:rPr lang="pt-BR" sz="1400" dirty="0"/>
              <a:t>Disponível em </a:t>
            </a:r>
            <a:r>
              <a:rPr lang="pt-BR" sz="1400" dirty="0" smtClean="0"/>
              <a:t>&lt;http</a:t>
            </a:r>
            <a:r>
              <a:rPr lang="pt-BR" sz="1400" dirty="0"/>
              <a:t>://blog.popupdesign.com.br/design-responsivo-iii-media-queries-e-compatibilidade</a:t>
            </a:r>
            <a:r>
              <a:rPr lang="pt-BR" sz="1400" dirty="0" smtClean="0"/>
              <a:t>/&gt; </a:t>
            </a:r>
            <a:r>
              <a:rPr lang="pt-BR" sz="1400" dirty="0"/>
              <a:t>Acesso em março de 2013</a:t>
            </a:r>
            <a:r>
              <a:rPr lang="pt-BR" sz="1400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pt-BR" sz="1400" dirty="0" smtClean="0"/>
              <a:t>W3C.</a:t>
            </a:r>
            <a:r>
              <a:rPr lang="pt-BR" sz="1400" b="1" dirty="0" smtClean="0"/>
              <a:t> CSS. Curso W3C Escritório Brasil.</a:t>
            </a:r>
            <a:endParaRPr lang="pt-BR" sz="1400" dirty="0" smtClean="0"/>
          </a:p>
          <a:p>
            <a:pPr>
              <a:buFont typeface="Wingdings" pitchFamily="2" charset="2"/>
              <a:buChar char="q"/>
            </a:pPr>
            <a:r>
              <a:rPr lang="pt-BR" sz="1400" dirty="0" smtClean="0"/>
              <a:t>ALTERMANN, Dennis</a:t>
            </a:r>
            <a:r>
              <a:rPr lang="pt-BR" sz="1400" b="1" dirty="0" smtClean="0"/>
              <a:t>. Design Responsivo: Entenda o que é a técnica e como ela funciona. </a:t>
            </a:r>
            <a:r>
              <a:rPr lang="pt-BR" sz="1400" dirty="0" smtClean="0"/>
              <a:t>Disponível em &lt; </a:t>
            </a:r>
            <a:r>
              <a:rPr lang="pt-BR" sz="1400" dirty="0" smtClean="0">
                <a:hlinkClick r:id="rId4"/>
              </a:rPr>
              <a:t>http://midiatismo.com.br/o-mobile/design-responsivo-entenda-o-que-e-a-tecnica-e-como-ela-funciona</a:t>
            </a:r>
            <a:r>
              <a:rPr lang="pt-BR" sz="1400" dirty="0" smtClean="0"/>
              <a:t> &gt; Acesso em março de 2013.</a:t>
            </a:r>
          </a:p>
          <a:p>
            <a:pPr>
              <a:buFont typeface="Wingdings" pitchFamily="2" charset="2"/>
              <a:buChar char="q"/>
            </a:pPr>
            <a:r>
              <a:rPr lang="en-US" sz="1400" dirty="0" smtClean="0"/>
              <a:t>ALBAN, </a:t>
            </a:r>
            <a:r>
              <a:rPr lang="en-US" sz="1400" dirty="0" err="1" smtClean="0"/>
              <a:t>Afonso</a:t>
            </a:r>
            <a:r>
              <a:rPr lang="en-US" sz="1400" dirty="0" smtClean="0"/>
              <a:t>.</a:t>
            </a:r>
            <a:r>
              <a:rPr lang="en-US" sz="1400" b="1" dirty="0" smtClean="0"/>
              <a:t> </a:t>
            </a:r>
            <a:r>
              <a:rPr lang="pt-BR" sz="1400" b="1" dirty="0" smtClean="0"/>
              <a:t>Ampliando a usabilidade de interfaces web para idosos em dispositivos móveis: uma proposta utilizando design responsivo.</a:t>
            </a:r>
            <a:r>
              <a:rPr lang="pt-BR" sz="1400" dirty="0" smtClean="0"/>
              <a:t> Passo Fundo: </a:t>
            </a:r>
            <a:r>
              <a:rPr lang="pt-BR" sz="1400" i="1" dirty="0" smtClean="0"/>
              <a:t>CINTED-UFRGS</a:t>
            </a:r>
            <a:r>
              <a:rPr lang="pt-BR" sz="1400" dirty="0" smtClean="0"/>
              <a:t>, 2012.</a:t>
            </a:r>
          </a:p>
          <a:p>
            <a:pPr>
              <a:buFont typeface="Wingdings" pitchFamily="2" charset="2"/>
              <a:buChar char="q"/>
            </a:pPr>
            <a:r>
              <a:rPr lang="pt-BR" sz="1400" dirty="0" smtClean="0"/>
              <a:t>EIS, Diego.  </a:t>
            </a:r>
            <a:r>
              <a:rPr lang="pt-BR" sz="1400" b="1" dirty="0" smtClean="0"/>
              <a:t>Introdução sobre Media </a:t>
            </a:r>
            <a:r>
              <a:rPr lang="pt-BR" sz="1400" b="1" dirty="0" err="1" smtClean="0"/>
              <a:t>Queries</a:t>
            </a:r>
            <a:r>
              <a:rPr lang="pt-BR" sz="1400" b="1" dirty="0" smtClean="0"/>
              <a:t>. </a:t>
            </a:r>
            <a:r>
              <a:rPr lang="pt-BR" sz="1400" dirty="0" smtClean="0"/>
              <a:t>Disponível em &lt; tableless.com.</a:t>
            </a:r>
            <a:r>
              <a:rPr lang="pt-BR" sz="1400" dirty="0" err="1" smtClean="0"/>
              <a:t>br</a:t>
            </a:r>
            <a:r>
              <a:rPr lang="pt-BR" sz="1400" dirty="0" smtClean="0"/>
              <a:t>/</a:t>
            </a:r>
            <a:r>
              <a:rPr lang="pt-BR" sz="1400" dirty="0" err="1" smtClean="0"/>
              <a:t>introducao-sobre-media-queries</a:t>
            </a:r>
            <a:r>
              <a:rPr lang="pt-BR" sz="1400" dirty="0" smtClean="0"/>
              <a:t>/#.</a:t>
            </a:r>
            <a:r>
              <a:rPr lang="pt-BR" sz="1400" dirty="0" err="1" smtClean="0"/>
              <a:t>UUyTgxykqwA</a:t>
            </a:r>
            <a:r>
              <a:rPr lang="pt-BR" sz="1400" dirty="0" smtClean="0"/>
              <a:t> &gt; Acesso em março de 2013.</a:t>
            </a:r>
          </a:p>
          <a:p>
            <a:pPr>
              <a:buFont typeface="Wingdings" pitchFamily="2" charset="2"/>
              <a:buChar char="q"/>
            </a:pPr>
            <a:r>
              <a:rPr lang="pt-BR" sz="1400" dirty="0" smtClean="0"/>
              <a:t>W3C. </a:t>
            </a:r>
            <a:r>
              <a:rPr lang="pt-BR" sz="1400" b="1" dirty="0" smtClean="0"/>
              <a:t>Técnicas CSS para acessibilidade a conteúdo web - Diretrizes 1.0. </a:t>
            </a:r>
            <a:r>
              <a:rPr lang="pt-BR" sz="1400" dirty="0" smtClean="0"/>
              <a:t>Disponível em &lt; http://www.w3.org/TR/2000/NOTE-WCAG10-CSS-TECHS-20001106/</a:t>
            </a:r>
            <a:r>
              <a:rPr lang="pt-BR" sz="1400" b="1" dirty="0" smtClean="0"/>
              <a:t> &gt; </a:t>
            </a:r>
            <a:r>
              <a:rPr lang="pt-BR" sz="1400" dirty="0" smtClean="0"/>
              <a:t>Acesso em março de 2013.</a:t>
            </a:r>
          </a:p>
          <a:p>
            <a:endParaRPr lang="pt-BR" sz="1400" b="1" dirty="0" smtClean="0"/>
          </a:p>
          <a:p>
            <a:endParaRPr lang="pt-BR" sz="1400" b="1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57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50570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683568" y="2276872"/>
            <a:ext cx="7992889" cy="42484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t-BR" b="1" dirty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Construindo Layouts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Tableless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/>
            </a:r>
            <a:b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</a:br>
            <a:r>
              <a:rPr lang="pt-BR" sz="3600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sz="3600" dirty="0" smtClean="0">
                <a:solidFill>
                  <a:srgbClr val="C00000"/>
                </a:solidFill>
                <a:latin typeface="Century Gothic" pitchFamily="34" charset="0"/>
              </a:rPr>
              <a:t>4º Passo</a:t>
            </a:r>
            <a:endParaRPr lang="pt-BR" sz="3600" dirty="0">
              <a:solidFill>
                <a:srgbClr val="C0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1559" y="1691516"/>
            <a:ext cx="799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  <a:latin typeface="Century Gothic" pitchFamily="34" charset="0"/>
              </a:rPr>
              <a:t>&gt;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Crie as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divs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para estruturar o seu layout, logo após a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tag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&lt;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body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&gt;: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27584" y="2204864"/>
            <a:ext cx="669674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>
                <a:solidFill>
                  <a:srgbClr val="006699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t-BR" sz="800" dirty="0">
              <a:latin typeface="Courier New" pitchFamily="49" charset="0"/>
              <a:cs typeface="Courier New" pitchFamily="49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 smtClean="0">
                <a:solidFill>
                  <a:srgbClr val="006699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"container"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t-BR" sz="800" dirty="0">
              <a:latin typeface="Courier New" pitchFamily="49" charset="0"/>
              <a:cs typeface="Courier New" pitchFamily="49" charset="0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 smtClean="0">
                <a:solidFill>
                  <a:srgbClr val="006699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"header"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pt-BR" dirty="0" err="1">
                <a:solidFill>
                  <a:srgbClr val="006699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t-BR" sz="800" dirty="0">
              <a:latin typeface="Courier New" pitchFamily="49" charset="0"/>
              <a:cs typeface="Courier New" pitchFamily="49" charset="0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 smtClean="0">
                <a:solidFill>
                  <a:srgbClr val="006699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mainnav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pt-BR" dirty="0" err="1">
                <a:solidFill>
                  <a:srgbClr val="006699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t-BR" sz="800" dirty="0">
              <a:latin typeface="Courier New" pitchFamily="49" charset="0"/>
              <a:cs typeface="Courier New" pitchFamily="49" charset="0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 smtClean="0">
                <a:solidFill>
                  <a:srgbClr val="006699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"menu"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pt-BR" dirty="0" err="1">
                <a:solidFill>
                  <a:srgbClr val="006699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t-BR" sz="800" dirty="0">
              <a:latin typeface="Courier New" pitchFamily="49" charset="0"/>
              <a:cs typeface="Courier New" pitchFamily="49" charset="0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 smtClean="0">
                <a:solidFill>
                  <a:srgbClr val="006699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contents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pt-BR" dirty="0" err="1">
                <a:solidFill>
                  <a:srgbClr val="006699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t-BR" sz="800" dirty="0">
              <a:latin typeface="Courier New" pitchFamily="49" charset="0"/>
              <a:cs typeface="Courier New" pitchFamily="49" charset="0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 smtClean="0">
                <a:solidFill>
                  <a:srgbClr val="006699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footer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pt-BR" dirty="0" err="1">
                <a:solidFill>
                  <a:srgbClr val="006699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t-BR" sz="800" dirty="0">
              <a:latin typeface="Courier New" pitchFamily="49" charset="0"/>
              <a:cs typeface="Courier New" pitchFamily="49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dirty="0">
                <a:solidFill>
                  <a:srgbClr val="006699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t-BR" sz="800" dirty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dirty="0" err="1">
                <a:solidFill>
                  <a:srgbClr val="006699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t-BR" sz="800" dirty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dirty="0" err="1">
                <a:solidFill>
                  <a:srgbClr val="006699"/>
                </a:solidFill>
                <a:latin typeface="Courier New" pitchFamily="49" charset="0"/>
                <a:cs typeface="Courier New" pitchFamily="49" charset="0"/>
              </a:rPr>
              <a:t>html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7322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95536" y="2204864"/>
            <a:ext cx="8640960" cy="45365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t-BR" b="1" dirty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Construindo Layouts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Tableless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/>
            </a:r>
            <a:b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</a:br>
            <a:r>
              <a:rPr lang="pt-BR" sz="3600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sz="3600" dirty="0" smtClean="0">
                <a:solidFill>
                  <a:srgbClr val="C00000"/>
                </a:solidFill>
                <a:latin typeface="Century Gothic" pitchFamily="34" charset="0"/>
              </a:rPr>
              <a:t>5º Passo</a:t>
            </a:r>
            <a:endParaRPr lang="pt-BR" sz="3600" dirty="0">
              <a:solidFill>
                <a:srgbClr val="C0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1559" y="1691516"/>
            <a:ext cx="799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  <a:latin typeface="Century Gothic" pitchFamily="34" charset="0"/>
              </a:rPr>
              <a:t>&gt;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Posicionar os blocos: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67544" y="2204864"/>
            <a:ext cx="849694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body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  {    </a:t>
            </a:r>
          </a:p>
          <a:p>
            <a:pPr fontAlgn="base"/>
            <a:r>
              <a:rPr lang="pt-BR" sz="1600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margin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;  </a:t>
            </a:r>
            <a:r>
              <a:rPr lang="pt-BR" sz="1600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padding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    </a:t>
            </a:r>
            <a:r>
              <a:rPr lang="pt-BR" sz="1600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background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BR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ddd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 </a:t>
            </a:r>
          </a:p>
          <a:p>
            <a:pPr fontAlgn="base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   </a:t>
            </a:r>
          </a:p>
          <a:p>
            <a:pPr fontAlgn="base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container  {  </a:t>
            </a:r>
          </a:p>
          <a:p>
            <a:pPr fontAlgn="base"/>
            <a:r>
              <a:rPr lang="pt-BR" sz="1600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margin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pt-B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 1em auto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  </a:t>
            </a:r>
            <a:r>
              <a:rPr lang="pt-BR" sz="1600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pt-B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 650px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  </a:t>
            </a:r>
            <a:r>
              <a:rPr lang="pt-BR" sz="1600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background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BR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fff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 </a:t>
            </a:r>
          </a:p>
          <a:p>
            <a:pPr fontAlgn="base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   </a:t>
            </a:r>
          </a:p>
          <a:p>
            <a:pPr fontAlgn="base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header {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background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: </a:t>
            </a:r>
            <a:r>
              <a:rPr lang="pt-B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#CF3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;} </a:t>
            </a:r>
          </a:p>
          <a:p>
            <a:pPr fontAlgn="base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mainnav {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background: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#9F3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 }   </a:t>
            </a:r>
          </a:p>
          <a:p>
            <a:pPr fontAlgn="base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menu  {   </a:t>
            </a:r>
          </a:p>
          <a:p>
            <a:pPr fontAlgn="base"/>
            <a:r>
              <a:rPr lang="pt-BR" sz="1600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 </a:t>
            </a:r>
            <a:r>
              <a:rPr lang="pt-BR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right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  </a:t>
            </a:r>
            <a:r>
              <a:rPr lang="pt-BR" sz="1600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165px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  </a:t>
            </a:r>
            <a:r>
              <a:rPr lang="pt-BR" sz="1600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background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pt-B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 #6F9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 </a:t>
            </a:r>
          </a:p>
          <a:p>
            <a:pPr fontAlgn="base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   </a:t>
            </a:r>
          </a:p>
          <a:p>
            <a:pPr fontAlgn="base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contents  {   </a:t>
            </a:r>
          </a:p>
          <a:p>
            <a:pPr fontAlgn="base"/>
            <a:r>
              <a:rPr lang="pt-BR" sz="1600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   </a:t>
            </a:r>
            <a:r>
              <a:rPr lang="pt-BR" sz="1600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440px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  </a:t>
            </a:r>
            <a:r>
              <a:rPr lang="pt-BR" sz="1600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background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pt-B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 #9FC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 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1600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margin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pt-B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 0 0 0 20px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 </a:t>
            </a:r>
          </a:p>
          <a:p>
            <a:pPr fontAlgn="base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   </a:t>
            </a:r>
          </a:p>
          <a:p>
            <a:pPr fontAlgn="base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footer  {     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pt-BR" sz="1600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clear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both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 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  </a:t>
            </a:r>
            <a:r>
              <a:rPr lang="pt-BR" sz="1600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background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pt-B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 #FF9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 </a:t>
            </a:r>
          </a:p>
          <a:p>
            <a:pPr fontAlgn="base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lnSpc>
                <a:spcPct val="150000"/>
              </a:lnSpc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1360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t-BR" b="1" dirty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Construindo Layouts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Tableless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/>
            </a:r>
            <a:b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</a:br>
            <a:r>
              <a:rPr lang="pt-BR" sz="3600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sz="3600" dirty="0" smtClean="0">
                <a:solidFill>
                  <a:srgbClr val="C00000"/>
                </a:solidFill>
                <a:latin typeface="Century Gothic" pitchFamily="34" charset="0"/>
              </a:rPr>
              <a:t>6º Passo</a:t>
            </a:r>
            <a:endParaRPr lang="pt-BR" sz="3600" dirty="0">
              <a:solidFill>
                <a:srgbClr val="C0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1559" y="1691516"/>
            <a:ext cx="799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  <a:latin typeface="Century Gothic" pitchFamily="34" charset="0"/>
              </a:rPr>
              <a:t>&gt;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Adicione conteúdo aos blocos.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228184" y="5770385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rgbClr val="C00000"/>
                </a:solidFill>
                <a:latin typeface="Century Gothic" pitchFamily="34" charset="0"/>
              </a:rPr>
              <a:t>e...</a:t>
            </a:r>
            <a:endParaRPr lang="pt-BR" sz="32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7171" name="Picture 3" descr="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3996444" cy="416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2038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t-BR" b="1" dirty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Construindo Layouts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Tableless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/>
            </a:r>
            <a:b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</a:br>
            <a:r>
              <a:rPr lang="pt-BR" sz="3600" b="1" dirty="0" smtClean="0">
                <a:solidFill>
                  <a:srgbClr val="C00000"/>
                </a:solidFill>
                <a:latin typeface="Century Gothic" pitchFamily="34" charset="0"/>
              </a:rPr>
              <a:t>#</a:t>
            </a:r>
            <a:r>
              <a:rPr lang="pt-BR" sz="3600" dirty="0" smtClean="0">
                <a:solidFill>
                  <a:srgbClr val="C00000"/>
                </a:solidFill>
                <a:latin typeface="Century Gothic" pitchFamily="34" charset="0"/>
              </a:rPr>
              <a:t>Menu </a:t>
            </a:r>
            <a:r>
              <a:rPr lang="pt-BR" sz="3600" dirty="0" err="1" smtClean="0">
                <a:solidFill>
                  <a:srgbClr val="C00000"/>
                </a:solidFill>
                <a:latin typeface="Century Gothic" pitchFamily="34" charset="0"/>
              </a:rPr>
              <a:t>Dropdown</a:t>
            </a:r>
            <a:endParaRPr lang="pt-BR" sz="3600" dirty="0">
              <a:solidFill>
                <a:srgbClr val="C0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634F-A740-4B9A-AA55-DAE8AB2DF31D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1559" y="1691516"/>
            <a:ext cx="799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  <a:latin typeface="Century Gothic" pitchFamily="34" charset="0"/>
              </a:rPr>
              <a:t>&gt;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 Lógica básica: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83568" y="2492896"/>
            <a:ext cx="8062464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&lt;li</a:t>
            </a:r>
            <a:r>
              <a:rPr lang="pt-BR" sz="2400" b="1" dirty="0" smtClean="0"/>
              <a:t>&gt;</a:t>
            </a:r>
          </a:p>
          <a:p>
            <a:r>
              <a:rPr lang="pt-BR" sz="2400" dirty="0" smtClean="0">
                <a:solidFill>
                  <a:srgbClr val="C00000"/>
                </a:solidFill>
              </a:rPr>
              <a:t>#</a:t>
            </a:r>
            <a:r>
              <a:rPr lang="pt-BR" sz="2400" dirty="0"/>
              <a:t> 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Posiciona relativamente (</a:t>
            </a:r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position:relative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e flutua à esquerda (</a:t>
            </a:r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float:left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400" b="1" dirty="0"/>
              <a:t>&lt;li&gt; &lt;</a:t>
            </a:r>
            <a:r>
              <a:rPr lang="pt-BR" sz="2400" b="1" dirty="0" err="1"/>
              <a:t>ul</a:t>
            </a:r>
            <a:r>
              <a:rPr lang="pt-BR" sz="2400" b="1" dirty="0" smtClean="0"/>
              <a:t>&gt;</a:t>
            </a:r>
          </a:p>
          <a:p>
            <a:pPr fontAlgn="base"/>
            <a:r>
              <a:rPr lang="pt-BR" sz="2400" dirty="0" smtClean="0">
                <a:solidFill>
                  <a:srgbClr val="C00000"/>
                </a:solidFill>
              </a:rPr>
              <a:t>#</a:t>
            </a:r>
            <a:r>
              <a:rPr lang="pt-BR" sz="2400" dirty="0"/>
              <a:t> 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Esconda (</a:t>
            </a:r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display:none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e posicione absolutamente (</a:t>
            </a:r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position:absolute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fontAlgn="base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quando o mouse passar sobre o</a:t>
            </a:r>
          </a:p>
          <a:p>
            <a:endParaRPr lang="pt-BR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400" b="1" dirty="0"/>
              <a:t>&lt;li&gt;</a:t>
            </a:r>
          </a:p>
          <a:p>
            <a:r>
              <a:rPr lang="pt-BR" sz="2400" dirty="0">
                <a:solidFill>
                  <a:srgbClr val="C00000"/>
                </a:solidFill>
              </a:rPr>
              <a:t>#</a:t>
            </a:r>
            <a:r>
              <a:rPr lang="pt-BR" sz="2400" dirty="0"/>
              <a:t> 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</a:t>
            </a:r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submenu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é mostrado (</a:t>
            </a:r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display:block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3771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1640</Words>
  <Application>Microsoft Office PowerPoint</Application>
  <PresentationFormat>Apresentação na tela (4:3)</PresentationFormat>
  <Paragraphs>481</Paragraphs>
  <Slides>57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57</vt:i4>
      </vt:variant>
    </vt:vector>
  </HeadingPairs>
  <TitlesOfParts>
    <vt:vector size="58" baseType="lpstr">
      <vt:lpstr>Tema do Office</vt:lpstr>
      <vt:lpstr>Responsivo e  Adaptativo </vt:lpstr>
      <vt:lpstr># Construindo Layouts Tableless</vt:lpstr>
      <vt:lpstr># Construindo Layouts Tableless #1º Passo</vt:lpstr>
      <vt:lpstr># Construindo Layouts Tableless #2º Passo</vt:lpstr>
      <vt:lpstr># Construindo Layouts Tableless #3º Passo</vt:lpstr>
      <vt:lpstr># Construindo Layouts Tableless #4º Passo</vt:lpstr>
      <vt:lpstr># Construindo Layouts Tableless #5º Passo</vt:lpstr>
      <vt:lpstr># Construindo Layouts Tableless #6º Passo</vt:lpstr>
      <vt:lpstr># Construindo Layouts Tableless #Menu Dropdown</vt:lpstr>
      <vt:lpstr># Construindo Layouts Tableless #Menu Dropdown</vt:lpstr>
      <vt:lpstr># Construindo Layouts Tableless #Menu Dropdown</vt:lpstr>
      <vt:lpstr># Construindo Layouts Tableless #Menu Dropdown</vt:lpstr>
      <vt:lpstr>Apresentação do PowerPoint</vt:lpstr>
      <vt:lpstr># O que é Web Design Responsivo?</vt:lpstr>
      <vt:lpstr>Apresentação do PowerPoint</vt:lpstr>
      <vt:lpstr>Apresentação do PowerPoint</vt:lpstr>
      <vt:lpstr># Usabilidade / Acessibilidade</vt:lpstr>
      <vt:lpstr># Usabilidade / Acessibilidade * CSS alternativo para navegadores antigos</vt:lpstr>
      <vt:lpstr># Usabilidade / Acessibilidade * CSS alternativo para navegadores antigos</vt:lpstr>
      <vt:lpstr># Usabilidade / Acessibilidade * CSS alternativo para navegadores antigos</vt:lpstr>
      <vt:lpstr># Usabilidade / Acessibilidade * CSS alternativo para navegadores antigos</vt:lpstr>
      <vt:lpstr># Usabilidade / Acessibilidade *Media Queries</vt:lpstr>
      <vt:lpstr># Usabilidade / Acessibilidade *Media Queries</vt:lpstr>
      <vt:lpstr># Media Queries</vt:lpstr>
      <vt:lpstr># Usabilidade / Acessibilidade *Media Queries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# Principais novidades</vt:lpstr>
      <vt:lpstr># Adeus     Photoshop!</vt:lpstr>
      <vt:lpstr># Gradientes</vt:lpstr>
      <vt:lpstr># Menos     Java Script...</vt:lpstr>
      <vt:lpstr># Transições</vt:lpstr>
      <vt:lpstr># Bordas</vt:lpstr>
      <vt:lpstr># Sombras</vt:lpstr>
      <vt:lpstr># Sombras</vt:lpstr>
      <vt:lpstr>Apresentação do PowerPoint</vt:lpstr>
      <vt:lpstr># Validando Formulários</vt:lpstr>
      <vt:lpstr># Required</vt:lpstr>
      <vt:lpstr># Required</vt:lpstr>
      <vt:lpstr># Pattern</vt:lpstr>
      <vt:lpstr># Min e Max</vt:lpstr>
      <vt:lpstr># Min e Max</vt:lpstr>
      <vt:lpstr># Step</vt:lpstr>
      <vt:lpstr># Personalizando a mensagem de erro.</vt:lpstr>
      <vt:lpstr># As pseudo-classes :valid e :invalid</vt:lpstr>
      <vt:lpstr># 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Responsivo e Adaptativo </dc:title>
  <dc:creator>User</dc:creator>
  <cp:lastModifiedBy>Windows User</cp:lastModifiedBy>
  <cp:revision>87</cp:revision>
  <dcterms:created xsi:type="dcterms:W3CDTF">2013-03-19T13:22:09Z</dcterms:created>
  <dcterms:modified xsi:type="dcterms:W3CDTF">2016-04-03T18:38:13Z</dcterms:modified>
</cp:coreProperties>
</file>