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3/31/2018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3/31/2018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3/31/2018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3/31/2018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3/31/2018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3/31/2018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3/31/2018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3/31/2018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3/31/2018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3/31/2018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3/31/2018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3/31/2018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‹nº›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9906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ROCEDIMENTOS</a:t>
            </a:r>
          </a:p>
          <a:p>
            <a:pPr>
              <a:lnSpc>
                <a:spcPts val="2815"/>
              </a:lnSpc>
            </a:pPr>
            <a:endParaRPr lang="en-CA" sz="244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383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Em Visualg, os procedimentos diferem das funções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apenas por não retornarem valor nenhum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4638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A sintaxe utilizada na criação de procedimentos é:</a:t>
            </a:r>
          </a:p>
          <a:p>
            <a:pPr>
              <a:lnSpc>
                <a:spcPts val="2760"/>
              </a:lnSpc>
            </a:pPr>
            <a:endParaRPr lang="en-CA" sz="238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700" y="3441700"/>
            <a:ext cx="88773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20" b="1" spc="-10" smtClean="0">
                <a:solidFill>
                  <a:srgbClr val="000000"/>
                </a:solidFill>
                <a:latin typeface="Courier New"/>
                <a:cs typeface="Courier New"/>
              </a:rPr>
              <a:t>procedimento </a:t>
            </a:r>
            <a:r>
              <a:rPr lang="en-CA" sz="1709" spc="-10" smtClean="0">
                <a:solidFill>
                  <a:srgbClr val="000000"/>
                </a:solidFill>
                <a:latin typeface="Courier New"/>
                <a:cs typeface="Courier New"/>
              </a:rPr>
              <a:t>&lt;nome do procedimento&gt; (&lt;parâmetros&gt;)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720" b="1" spc="-10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4000500"/>
            <a:ext cx="7962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 smtClean="0">
                <a:solidFill>
                  <a:srgbClr val="000000"/>
                </a:solidFill>
                <a:latin typeface="Courier New"/>
                <a:cs typeface="Courier New"/>
              </a:rPr>
              <a:t>&lt;declaração das variáveis locais&gt;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700" y="4267200"/>
            <a:ext cx="887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20" b="1" spc="-10" smtClean="0">
                <a:solidFill>
                  <a:srgbClr val="000000"/>
                </a:solidFill>
                <a:latin typeface="Courier New"/>
                <a:cs typeface="Courier New"/>
              </a:rPr>
              <a:t>inicio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1100" y="4546600"/>
            <a:ext cx="7962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12" spc="-10" smtClean="0">
                <a:solidFill>
                  <a:srgbClr val="000000"/>
                </a:solidFill>
                <a:latin typeface="Courier New"/>
                <a:cs typeface="Courier New"/>
              </a:rPr>
              <a:t>&lt;lista de comandos&gt;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" y="4826000"/>
            <a:ext cx="887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20" b="1" spc="-10" smtClean="0">
                <a:solidFill>
                  <a:srgbClr val="000000"/>
                </a:solidFill>
                <a:latin typeface="Courier New"/>
                <a:cs typeface="Courier New"/>
              </a:rPr>
              <a:t>fimprocedimento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"/>
          <p:cNvSpPr txBox="1"/>
          <p:nvPr/>
        </p:nvSpPr>
        <p:spPr>
          <a:xfrm>
            <a:off x="546100" y="9906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XERCÍCIOS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ROCEDIMENTOS</a:t>
            </a:r>
          </a:p>
          <a:p>
            <a:pPr>
              <a:lnSpc>
                <a:spcPts val="2815"/>
              </a:lnSpc>
            </a:pPr>
            <a:endParaRPr lang="en-CA" sz="247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01800"/>
            <a:ext cx="228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5" smtClean="0">
                <a:solidFill>
                  <a:srgbClr val="7ED13A"/>
                </a:solidFill>
                <a:latin typeface="Century Schoolbook"/>
                <a:cs typeface="Century Schoolbook"/>
              </a:rPr>
              <a:t>1.</a:t>
            </a:r>
          </a:p>
          <a:p>
            <a:pPr>
              <a:lnSpc>
                <a:spcPts val="1265"/>
              </a:lnSpc>
            </a:pPr>
            <a:endParaRPr lang="en-CA" sz="111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514600"/>
            <a:ext cx="228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5" smtClean="0">
                <a:solidFill>
                  <a:srgbClr val="7ED13A"/>
                </a:solidFill>
                <a:latin typeface="Century Schoolbook"/>
                <a:cs typeface="Century Schoolbook"/>
              </a:rPr>
              <a:t>2.</a:t>
            </a:r>
          </a:p>
          <a:p>
            <a:pPr>
              <a:lnSpc>
                <a:spcPts val="1265"/>
              </a:lnSpc>
            </a:pPr>
            <a:endParaRPr lang="en-CA" sz="111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3632200"/>
            <a:ext cx="228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7ED13A"/>
                </a:solidFill>
                <a:latin typeface="Century Schoolbook"/>
                <a:cs typeface="Century Schoolbook"/>
              </a:rPr>
              <a:t>3.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1651000"/>
            <a:ext cx="8140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Century Schoolbook"/>
                <a:cs typeface="Century Schoolbook"/>
              </a:rPr>
              <a:t>Escreva um procedimento que receba 3 valores reais X, Y e Z e que verifique se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1892300"/>
            <a:ext cx="8140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8" smtClean="0">
                <a:solidFill>
                  <a:srgbClr val="000000"/>
                </a:solidFill>
                <a:latin typeface="Century Schoolbook"/>
                <a:cs typeface="Century Schoolbook"/>
              </a:rPr>
              <a:t>esses valores podem ser os comprimentos dos lados de um triângulo e, neste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2108200"/>
            <a:ext cx="81407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entury Schoolbook"/>
                <a:cs typeface="Century Schoolbook"/>
              </a:rPr>
              <a:t>caso, escrever qual o tipo de triângulo esses valores formam.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entury Schoolbook"/>
                <a:cs typeface="Century Schoolbook"/>
              </a:rPr>
              <a:t>Escreva um procedimento que receba um número inteiro positivo por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entury Schoolbook"/>
                <a:cs typeface="Century Schoolbook"/>
              </a:rPr>
              <a:t>parâmetro e escreva os divisores desse número.</a:t>
            </a:r>
          </a:p>
          <a:p>
            <a:pPr>
              <a:lnSpc>
                <a:spcPts val="2145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3022600"/>
            <a:ext cx="8140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Century Schoolbook Negrito ItBold Italic"/>
                <a:cs typeface="Century Schoolbook Negrito ItBold Italic"/>
              </a:rPr>
              <a:t>Crie um procedimento que, dado um número N por parâmetro, desenhe os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9000" y="3263900"/>
            <a:ext cx="8140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98" smtClean="0">
                <a:solidFill>
                  <a:srgbClr val="000000"/>
                </a:solidFill>
                <a:latin typeface="Century Schoolbook Negrito ItBold Italic"/>
                <a:cs typeface="Century Schoolbook Negrito ItBold Italic"/>
              </a:rPr>
              <a:t>seguintes padrões na tela:</a:t>
            </a:r>
          </a:p>
          <a:p>
            <a:pPr>
              <a:lnSpc>
                <a:spcPts val="1840"/>
              </a:lnSpc>
            </a:pPr>
            <a:endParaRPr lang="en-CA" sz="159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03700" y="3632200"/>
            <a:ext cx="48260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7ED13A"/>
                </a:solidFill>
                <a:latin typeface="Century Schoolbook"/>
                <a:cs typeface="Century Schoolbook"/>
              </a:rPr>
              <a:t>4.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6000" y="3797300"/>
            <a:ext cx="1854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2381" b="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000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16000" y="4216400"/>
            <a:ext cx="1854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495300" algn="l"/>
              </a:tabLst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	*</a:t>
            </a:r>
          </a:p>
          <a:p>
            <a:pPr>
              <a:lnSpc>
                <a:spcPts val="2875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16000" y="4724400"/>
            <a:ext cx="1854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977900" algn="l"/>
              </a:tabLst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	*</a:t>
            </a:r>
          </a:p>
          <a:p>
            <a:pPr>
              <a:lnSpc>
                <a:spcPts val="2875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16000" y="5232400"/>
            <a:ext cx="1854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473200" algn="l"/>
              </a:tabLst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	*</a:t>
            </a:r>
          </a:p>
          <a:p>
            <a:pPr>
              <a:lnSpc>
                <a:spcPts val="2875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16000" y="5740400"/>
            <a:ext cx="1854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495300" algn="l"/>
                <a:tab pos="977900" algn="l"/>
                <a:tab pos="1473200" algn="l"/>
              </a:tabLst>
            </a:pPr>
            <a:r>
              <a:rPr lang="en-CA" sz="2373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	*	*	*</a:t>
            </a:r>
          </a:p>
          <a:p>
            <a:pPr>
              <a:lnSpc>
                <a:spcPts val="2875"/>
              </a:lnSpc>
            </a:pPr>
            <a:endParaRPr lang="en-CA" sz="249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622800" y="3708400"/>
            <a:ext cx="36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371" smtClean="0">
                <a:solidFill>
                  <a:srgbClr val="000000"/>
                </a:solidFill>
                <a:latin typeface="Century Schoolbook"/>
                <a:cs typeface="Century Schoolbook"/>
              </a:rPr>
              <a:t>1</a:t>
            </a:r>
          </a:p>
          <a:p>
            <a:pPr>
              <a:lnSpc>
                <a:spcPts val="2250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622800" y="4140200"/>
            <a:ext cx="36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71" smtClean="0">
                <a:solidFill>
                  <a:srgbClr val="000000"/>
                </a:solidFill>
                <a:latin typeface="Century Schoolbook"/>
                <a:cs typeface="Century Schoolbook"/>
              </a:rPr>
              <a:t>2</a:t>
            </a:r>
          </a:p>
          <a:p>
            <a:pPr>
              <a:lnSpc>
                <a:spcPts val="2875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622800" y="4648200"/>
            <a:ext cx="36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71" smtClean="0">
                <a:solidFill>
                  <a:srgbClr val="000000"/>
                </a:solidFill>
                <a:latin typeface="Century Schoolbook"/>
                <a:cs typeface="Century Schoolbook"/>
              </a:rPr>
              <a:t>3</a:t>
            </a:r>
          </a:p>
          <a:p>
            <a:pPr>
              <a:lnSpc>
                <a:spcPts val="2875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622800" y="5156200"/>
            <a:ext cx="36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71" smtClean="0">
                <a:solidFill>
                  <a:srgbClr val="000000"/>
                </a:solidFill>
                <a:latin typeface="Century Schoolbook"/>
                <a:cs typeface="Century Schoolbook"/>
              </a:rPr>
              <a:t>4</a:t>
            </a:r>
          </a:p>
          <a:p>
            <a:pPr>
              <a:lnSpc>
                <a:spcPts val="2875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622800" y="5664200"/>
            <a:ext cx="36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71" smtClean="0">
                <a:solidFill>
                  <a:srgbClr val="000000"/>
                </a:solidFill>
                <a:latin typeface="Century Schoolbook"/>
                <a:cs typeface="Century Schoolbook"/>
              </a:rPr>
              <a:t>5</a:t>
            </a:r>
          </a:p>
          <a:p>
            <a:pPr>
              <a:lnSpc>
                <a:spcPts val="2875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971800" y="5829300"/>
            <a:ext cx="201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2373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000"/>
              </a:lnSpc>
            </a:pPr>
            <a:endParaRPr lang="en-CA" sz="2498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05400" y="3708400"/>
            <a:ext cx="3924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495300" algn="l"/>
                <a:tab pos="977900" algn="l"/>
                <a:tab pos="1473200" algn="l"/>
              </a:tabLst>
            </a:pPr>
            <a:r>
              <a:rPr lang="en-CA" sz="2371" smtClean="0">
                <a:solidFill>
                  <a:srgbClr val="000000"/>
                </a:solidFill>
                <a:latin typeface="Century Schoolbook"/>
                <a:cs typeface="Century Schoolbook"/>
              </a:rPr>
              <a:t>2	3	4	5</a:t>
            </a:r>
          </a:p>
          <a:p>
            <a:pPr>
              <a:lnSpc>
                <a:spcPts val="2250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578600" y="4140200"/>
            <a:ext cx="2451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71" smtClean="0">
                <a:solidFill>
                  <a:srgbClr val="000000"/>
                </a:solidFill>
                <a:latin typeface="Century Schoolbook"/>
                <a:cs typeface="Century Schoolbook"/>
              </a:rPr>
              <a:t>4</a:t>
            </a:r>
          </a:p>
          <a:p>
            <a:pPr>
              <a:lnSpc>
                <a:spcPts val="2875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578600" y="4648200"/>
            <a:ext cx="2451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71" smtClean="0">
                <a:solidFill>
                  <a:srgbClr val="000000"/>
                </a:solidFill>
                <a:latin typeface="Century Schoolbook"/>
                <a:cs typeface="Century Schoolbook"/>
              </a:rPr>
              <a:t>3</a:t>
            </a:r>
          </a:p>
          <a:p>
            <a:pPr>
              <a:lnSpc>
                <a:spcPts val="2875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578600" y="5156200"/>
            <a:ext cx="2451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71" smtClean="0">
                <a:solidFill>
                  <a:srgbClr val="000000"/>
                </a:solidFill>
                <a:latin typeface="Century Schoolbook"/>
                <a:cs typeface="Century Schoolbook"/>
              </a:rPr>
              <a:t>2</a:t>
            </a:r>
          </a:p>
          <a:p>
            <a:pPr>
              <a:lnSpc>
                <a:spcPts val="2875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105400" y="5664200"/>
            <a:ext cx="3924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495300" algn="l"/>
                <a:tab pos="977900" algn="l"/>
                <a:tab pos="1473200" algn="l"/>
              </a:tabLst>
            </a:pPr>
            <a:r>
              <a:rPr lang="en-CA" sz="2371" smtClean="0">
                <a:solidFill>
                  <a:srgbClr val="000000"/>
                </a:solidFill>
                <a:latin typeface="Century Schoolbook"/>
                <a:cs typeface="Century Schoolbook"/>
              </a:rPr>
              <a:t>4	3	2	1</a:t>
            </a:r>
          </a:p>
          <a:p>
            <a:pPr>
              <a:lnSpc>
                <a:spcPts val="2875"/>
              </a:lnSpc>
            </a:pPr>
            <a:endParaRPr lang="en-CA" sz="249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ASSAGEM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DE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ARÂMETROS</a:t>
            </a:r>
          </a:p>
          <a:p>
            <a:pPr>
              <a:lnSpc>
                <a:spcPts val="2875"/>
              </a:lnSpc>
            </a:pPr>
            <a:endParaRPr lang="en-CA" sz="2509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383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Parâmetros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são canais por onde os dados são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transferidos pelo algoritmo chamador a um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3876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subalgoritmo.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400" y="2806700"/>
            <a:ext cx="822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266700" algn="l"/>
              </a:tabLst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21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Parâmetros Formais</a:t>
            </a: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 são os nomes simbólicos usados na</a:t>
            </a:r>
            <a:r>
              <a:rPr lang="en-CA" sz="21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2" smtClean="0">
                <a:solidFill>
                  <a:srgbClr val="000000"/>
                </a:solidFill>
                <a:latin typeface="Times New Roman"/>
              </a:rPr>
            </a:br>
            <a:r>
              <a:rPr lang="en-CA" sz="2102" smtClean="0">
                <a:solidFill>
                  <a:srgbClr val="000000"/>
                </a:solidFill>
                <a:latin typeface="Century Schoolbook"/>
                <a:cs typeface="Century Schoolbook"/>
              </a:rPr>
              <a:t>	definição dos parâmetros de um subalgoritmo.</a:t>
            </a:r>
          </a:p>
          <a:p>
            <a:pPr>
              <a:lnSpc>
                <a:spcPts val="2500"/>
              </a:lnSpc>
            </a:pPr>
            <a:endParaRPr lang="en-CA" sz="21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146800" y="3784600"/>
            <a:ext cx="2997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Parâmetros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11900" y="4000500"/>
            <a:ext cx="2832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lang="en-CA" sz="1413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Formais</a:t>
            </a:r>
          </a:p>
          <a:p>
            <a:pPr>
              <a:lnSpc>
                <a:spcPts val="159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14400" y="4279900"/>
            <a:ext cx="822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266700" algn="l"/>
              </a:tabLst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  </a:t>
            </a:r>
            <a:r>
              <a:rPr lang="en-CA" sz="21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Parâmetros Reais</a:t>
            </a: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 são aqueles que substituem os</a:t>
            </a:r>
            <a:r>
              <a:rPr lang="en-CA" sz="21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2" smtClean="0">
                <a:solidFill>
                  <a:srgbClr val="000000"/>
                </a:solidFill>
                <a:latin typeface="Times New Roman"/>
              </a:rPr>
            </a:br>
            <a:r>
              <a:rPr lang="en-CA" sz="2102" smtClean="0">
                <a:solidFill>
                  <a:srgbClr val="000000"/>
                </a:solidFill>
                <a:latin typeface="Century Schoolbook"/>
                <a:cs typeface="Century Schoolbook"/>
              </a:rPr>
              <a:t>	parâmetros formais quando da chamada de um</a:t>
            </a:r>
          </a:p>
          <a:p>
            <a:pPr>
              <a:lnSpc>
                <a:spcPts val="2500"/>
              </a:lnSpc>
            </a:pPr>
            <a:endParaRPr lang="en-CA" sz="210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1100" y="4927600"/>
            <a:ext cx="7962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subalgoritmo.</a:t>
            </a:r>
          </a:p>
          <a:p>
            <a:pPr>
              <a:lnSpc>
                <a:spcPts val="2415"/>
              </a:lnSpc>
            </a:pPr>
            <a:endParaRPr lang="en-CA" sz="21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575300" y="6210300"/>
            <a:ext cx="356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Parâmetros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854700" y="6426200"/>
            <a:ext cx="3289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Reais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444500"/>
            <a:ext cx="85979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3002" smtClean="0">
                <a:solidFill>
                  <a:srgbClr val="4E5B6E"/>
                </a:solidFill>
                <a:latin typeface="Century Schoolbook"/>
                <a:cs typeface="Century Schoolbook"/>
              </a:rPr>
              <a:t>M</a:t>
            </a:r>
            <a:r>
              <a:rPr lang="en-CA" sz="2402" smtClean="0">
                <a:solidFill>
                  <a:srgbClr val="4E5B6E"/>
                </a:solidFill>
                <a:latin typeface="Century Schoolbook"/>
                <a:cs typeface="Century Schoolbook"/>
              </a:rPr>
              <a:t>ECANISMOS</a:t>
            </a:r>
            <a:r>
              <a:rPr lang="en-CA" sz="3002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2" smtClean="0">
                <a:solidFill>
                  <a:srgbClr val="4E5B6E"/>
                </a:solidFill>
                <a:latin typeface="Century Schoolbook"/>
                <a:cs typeface="Century Schoolbook"/>
              </a:rPr>
              <a:t>DE</a:t>
            </a:r>
            <a:r>
              <a:rPr lang="en-CA" sz="3002" smtClean="0">
                <a:solidFill>
                  <a:srgbClr val="4E5B6E"/>
                </a:solidFill>
                <a:latin typeface="Century Schoolbook"/>
                <a:cs typeface="Century Schoolbook"/>
              </a:rPr>
              <a:t> P</a:t>
            </a:r>
            <a:r>
              <a:rPr lang="en-CA" sz="2402" smtClean="0">
                <a:solidFill>
                  <a:srgbClr val="4E5B6E"/>
                </a:solidFill>
                <a:latin typeface="Century Schoolbook"/>
                <a:cs typeface="Century Schoolbook"/>
              </a:rPr>
              <a:t>ASSAGEM</a:t>
            </a:r>
            <a:r>
              <a:rPr lang="en-CA" sz="3002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2" smtClean="0">
                <a:solidFill>
                  <a:srgbClr val="4E5B6E"/>
                </a:solidFill>
                <a:latin typeface="Century Schoolbook"/>
                <a:cs typeface="Century Schoolbook"/>
              </a:rPr>
              <a:t>DE</a:t>
            </a:r>
            <a:r>
              <a:rPr lang="en-CA" sz="246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60" smtClean="0">
                <a:solidFill>
                  <a:srgbClr val="000000"/>
                </a:solidFill>
                <a:latin typeface="Times New Roman"/>
              </a:rPr>
            </a:b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ARÂMETROS</a:t>
            </a:r>
          </a:p>
          <a:p>
            <a:pPr>
              <a:lnSpc>
                <a:spcPts val="3600"/>
              </a:lnSpc>
            </a:pPr>
            <a:endParaRPr lang="en-CA" sz="246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383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A substituição dos parâmetros formais pelos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parâmetros reais no ato da invocação de um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362200"/>
            <a:ext cx="8331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subalgoritmo é denominada 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de passagem de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parâmetros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31877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2" smtClean="0">
                <a:solidFill>
                  <a:srgbClr val="000000"/>
                </a:solidFill>
                <a:latin typeface="Century Schoolbook"/>
                <a:cs typeface="Century Schoolbook"/>
              </a:rPr>
              <a:t> Pode se dar por dois mecanismos distintos:</a:t>
            </a:r>
          </a:p>
          <a:p>
            <a:pPr>
              <a:lnSpc>
                <a:spcPts val="2760"/>
              </a:lnSpc>
            </a:pPr>
            <a:endParaRPr lang="en-CA" sz="238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3619500"/>
            <a:ext cx="822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 Passagem por valor (ou por cópia)</a:t>
            </a:r>
          </a:p>
          <a:p>
            <a:pPr>
              <a:lnSpc>
                <a:spcPts val="2415"/>
              </a:lnSpc>
            </a:pPr>
            <a:endParaRPr lang="en-CA" sz="208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" y="4000500"/>
            <a:ext cx="822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 Passagem por referência</a:t>
            </a:r>
          </a:p>
          <a:p>
            <a:pPr>
              <a:lnSpc>
                <a:spcPts val="2415"/>
              </a:lnSpc>
            </a:pPr>
            <a:endParaRPr lang="en-CA" sz="208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ASSAGEM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POR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ALOR</a:t>
            </a:r>
          </a:p>
          <a:p>
            <a:pPr>
              <a:lnSpc>
                <a:spcPts val="2930"/>
              </a:lnSpc>
            </a:pPr>
            <a:endParaRPr lang="en-CA" sz="253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383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Na passagem por valor, é criada uma cópia dos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parâmetros reais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4638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As modificações efetuadas no parâmetro formal não</a:t>
            </a:r>
          </a:p>
          <a:p>
            <a:pPr>
              <a:lnSpc>
                <a:spcPts val="2760"/>
              </a:lnSpc>
            </a:pPr>
            <a:endParaRPr lang="en-CA" sz="238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8194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afetam o parâmetro real, pois trabalha-se apenas com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1877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 smtClean="0">
                <a:solidFill>
                  <a:srgbClr val="000000"/>
                </a:solidFill>
                <a:latin typeface="Century Schoolbook"/>
                <a:cs typeface="Century Schoolbook"/>
              </a:rPr>
              <a:t>uma cópia.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ASSAGEM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POR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ALOR</a:t>
            </a:r>
          </a:p>
          <a:p>
            <a:pPr>
              <a:lnSpc>
                <a:spcPts val="2930"/>
              </a:lnSpc>
            </a:pPr>
            <a:endParaRPr lang="en-CA" sz="253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24500" y="1752600"/>
            <a:ext cx="361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2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RESULTADO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0" y="3276600"/>
            <a:ext cx="26670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Mesmo alterando os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valores de </a:t>
            </a: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a </a:t>
            </a: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e </a:t>
            </a: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b</a:t>
            </a: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, os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05600" y="3835400"/>
            <a:ext cx="243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valores de </a:t>
            </a: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x</a:t>
            </a: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 e </a:t>
            </a: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y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75400" y="4114800"/>
            <a:ext cx="2768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continuam os mesmos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540500" y="4381500"/>
            <a:ext cx="26035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após a chamada do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	subalgoritmo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ASSAGEM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POR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R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EFERÊNCIA</a:t>
            </a:r>
          </a:p>
          <a:p>
            <a:pPr>
              <a:lnSpc>
                <a:spcPts val="2875"/>
              </a:lnSpc>
            </a:pPr>
            <a:endParaRPr lang="en-CA" sz="25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383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O espaço de memória ocupado pelos parâmetros reais é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compartilhado pelos parâmetros formais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3876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correspondentes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8067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As modificações efetuadas nos parâmetros formais</a:t>
            </a:r>
            <a:r>
              <a:rPr lang="en-CA" sz="24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2" smtClean="0">
                <a:solidFill>
                  <a:srgbClr val="000000"/>
                </a:solidFill>
                <a:latin typeface="Times New Roman"/>
              </a:rPr>
            </a:br>
            <a:r>
              <a:rPr lang="en-CA" sz="2402" smtClean="0">
                <a:solidFill>
                  <a:srgbClr val="000000"/>
                </a:solidFill>
                <a:latin typeface="Century Schoolbook"/>
                <a:cs typeface="Century Schoolbook"/>
              </a:rPr>
              <a:t>também afetarão os parâmetros reais</a:t>
            </a:r>
          </a:p>
          <a:p>
            <a:pPr>
              <a:lnSpc>
                <a:spcPts val="29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40640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Na linguagem do Visualg, utiliza-se a palavra 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var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antes</a:t>
            </a:r>
            <a:r>
              <a:rPr lang="en-CA" sz="24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2" smtClean="0">
                <a:solidFill>
                  <a:srgbClr val="000000"/>
                </a:solidFill>
                <a:latin typeface="Times New Roman"/>
              </a:rPr>
            </a:br>
            <a:r>
              <a:rPr lang="en-CA" sz="2402" smtClean="0">
                <a:solidFill>
                  <a:srgbClr val="000000"/>
                </a:solidFill>
                <a:latin typeface="Century Schoolbook"/>
                <a:cs typeface="Century Schoolbook"/>
              </a:rPr>
              <a:t>do nome do parâmetro na declaração da função para</a:t>
            </a:r>
          </a:p>
          <a:p>
            <a:pPr>
              <a:lnSpc>
                <a:spcPts val="29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48006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informar que a passagem será por 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referência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546100" y="927100"/>
            <a:ext cx="5359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ASSAGEM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POR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R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EFERÊNCIA</a:t>
            </a:r>
          </a:p>
          <a:p>
            <a:pPr>
              <a:lnSpc>
                <a:spcPts val="3450"/>
              </a:lnSpc>
            </a:pPr>
            <a:endParaRPr lang="en-CA" sz="25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07100" y="1206500"/>
            <a:ext cx="302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A palavra </a:t>
            </a:r>
            <a:r>
              <a:rPr lang="en-CA" sz="1812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var</a:t>
            </a: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 antes dos</a:t>
            </a:r>
          </a:p>
          <a:p>
            <a:pPr>
              <a:lnSpc>
                <a:spcPts val="144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24600" y="1422400"/>
            <a:ext cx="281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parâmetros indica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94400" y="1689100"/>
            <a:ext cx="3149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passagem por referência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ASSAGEM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POR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R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EFERÊNCIA</a:t>
            </a:r>
          </a:p>
          <a:p>
            <a:pPr>
              <a:lnSpc>
                <a:spcPts val="2875"/>
              </a:lnSpc>
            </a:pPr>
            <a:endParaRPr lang="en-CA" sz="25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24500" y="1752600"/>
            <a:ext cx="361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2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RESULTADO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502400" y="3556000"/>
            <a:ext cx="2641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Agora, ao alterar os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valores de </a:t>
            </a: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a </a:t>
            </a: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e </a:t>
            </a: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b</a:t>
            </a: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, os</a:t>
            </a:r>
            <a:r>
              <a:rPr lang="en-CA" sz="1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2" smtClean="0">
                <a:solidFill>
                  <a:srgbClr val="000000"/>
                </a:solidFill>
                <a:latin typeface="Times New Roman"/>
              </a:rPr>
            </a:b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valores de </a:t>
            </a:r>
            <a:r>
              <a:rPr lang="en-CA" sz="1812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x</a:t>
            </a: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 e </a:t>
            </a:r>
            <a:r>
              <a:rPr lang="en-CA" sz="1812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y </a:t>
            </a: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são</a:t>
            </a:r>
          </a:p>
          <a:p>
            <a:pPr>
              <a:lnSpc>
                <a:spcPts val="215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578600" y="4394200"/>
            <a:ext cx="2565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também alterados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ASSAGEM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POR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R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EFERÊNCIA</a:t>
            </a:r>
          </a:p>
          <a:p>
            <a:pPr>
              <a:lnSpc>
                <a:spcPts val="2875"/>
              </a:lnSpc>
            </a:pPr>
            <a:endParaRPr lang="en-CA" sz="25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1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: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 procedimento que receba dois</a:t>
            </a:r>
          </a:p>
          <a:p>
            <a:pPr>
              <a:lnSpc>
                <a:spcPts val="2760"/>
              </a:lnSpc>
            </a:pPr>
            <a:endParaRPr lang="en-CA" sz="238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006600"/>
            <a:ext cx="8331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valores inteiros por parâmetro e realize a troca desses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valores.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ASSAGEM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POR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R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EFERÊNCIA</a:t>
            </a:r>
          </a:p>
          <a:p>
            <a:pPr>
              <a:lnSpc>
                <a:spcPts val="2875"/>
              </a:lnSpc>
            </a:pPr>
            <a:endParaRPr lang="en-CA" sz="25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383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Um mesmo subalgoritmo pode ter parâmetros que são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passados por valor e outros que são passados por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3876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referência: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" y="3213100"/>
            <a:ext cx="86995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Os parâmetros </a:t>
            </a: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a </a:t>
            </a: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e </a:t>
            </a: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b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são passados por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5300" y="3771900"/>
            <a:ext cx="864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valor e o parâmetro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62000" y="4038600"/>
            <a:ext cx="8382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valorMedia</a:t>
            </a: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 é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4305300"/>
            <a:ext cx="82550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passado por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referência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46100" y="9906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ROCEDIMENTOS</a:t>
            </a:r>
          </a:p>
          <a:p>
            <a:pPr>
              <a:lnSpc>
                <a:spcPts val="2815"/>
              </a:lnSpc>
            </a:pPr>
            <a:endParaRPr lang="en-CA" sz="244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1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: Crie um procedimento que receba um</a:t>
            </a:r>
          </a:p>
          <a:p>
            <a:pPr>
              <a:lnSpc>
                <a:spcPts val="2760"/>
              </a:lnSpc>
            </a:pPr>
            <a:endParaRPr lang="en-CA" sz="23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0193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valor como parâmetro e escreva o dobro desse número.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2895600"/>
            <a:ext cx="248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Não possui tipo de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34200" y="31750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retorno e não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05600" y="3429000"/>
            <a:ext cx="2438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98373">
              <a:lnSpc>
                <a:spcPts val="22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retorna nada.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Apenas executa o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que está na seção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59600" y="4279900"/>
            <a:ext cx="2184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de comandos</a:t>
            </a:r>
          </a:p>
          <a:p>
            <a:pPr>
              <a:lnSpc>
                <a:spcPts val="198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546100" y="9906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XERCÍCIOS</a:t>
            </a:r>
          </a:p>
          <a:p>
            <a:pPr>
              <a:lnSpc>
                <a:spcPts val="2815"/>
              </a:lnSpc>
            </a:pPr>
            <a:endParaRPr lang="en-CA" sz="246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14500"/>
            <a:ext cx="342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60" smtClean="0">
                <a:solidFill>
                  <a:srgbClr val="7ED13A"/>
                </a:solidFill>
                <a:latin typeface="Century Schoolbook"/>
                <a:cs typeface="Century Schoolbook"/>
              </a:rPr>
              <a:t>1.</a:t>
            </a:r>
          </a:p>
          <a:p>
            <a:pPr>
              <a:lnSpc>
                <a:spcPts val="1435"/>
              </a:lnSpc>
            </a:pPr>
            <a:endParaRPr lang="en-CA" sz="126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959100"/>
            <a:ext cx="342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60" smtClean="0">
                <a:solidFill>
                  <a:srgbClr val="7ED13A"/>
                </a:solidFill>
                <a:latin typeface="Century Schoolbook"/>
                <a:cs typeface="Century Schoolbook"/>
              </a:rPr>
              <a:t>2.</a:t>
            </a:r>
          </a:p>
          <a:p>
            <a:pPr>
              <a:lnSpc>
                <a:spcPts val="1435"/>
              </a:lnSpc>
            </a:pPr>
            <a:endParaRPr lang="en-CA" sz="126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4762500"/>
            <a:ext cx="342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62" smtClean="0">
                <a:solidFill>
                  <a:srgbClr val="7ED13A"/>
                </a:solidFill>
                <a:latin typeface="Century Schoolbook"/>
                <a:cs typeface="Century Schoolbook"/>
              </a:rPr>
              <a:t>3.</a:t>
            </a:r>
          </a:p>
          <a:p>
            <a:pPr>
              <a:lnSpc>
                <a:spcPts val="1435"/>
              </a:lnSpc>
            </a:pPr>
            <a:endParaRPr lang="en-CA" sz="126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1651000"/>
            <a:ext cx="8026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 procedimento que receba dois valores por referência e ordene-os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1917700"/>
            <a:ext cx="8026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em ordem crescente. Crie um algoritmo principal para chamar o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2197100"/>
            <a:ext cx="8026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procedimento e exibir os valores após a ordenação.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3300" y="2895600"/>
            <a:ext cx="8026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 procedimento para resolver uma equação de segundo grau. O</a:t>
            </a:r>
            <a:r>
              <a:rPr lang="en-CA" sz="18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2" smtClean="0">
                <a:solidFill>
                  <a:srgbClr val="000000"/>
                </a:solidFill>
                <a:latin typeface="Times New Roman"/>
              </a:rPr>
            </a:b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procedimento deve receber 5 parâmetros: os coeficientes </a:t>
            </a:r>
            <a:r>
              <a:rPr lang="en-CA" sz="1812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a</a:t>
            </a: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, </a:t>
            </a:r>
            <a:r>
              <a:rPr lang="en-CA" sz="1812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b</a:t>
            </a: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 e </a:t>
            </a:r>
            <a:r>
              <a:rPr lang="en-CA" sz="1812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c</a:t>
            </a: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 da</a:t>
            </a:r>
          </a:p>
          <a:p>
            <a:pPr>
              <a:lnSpc>
                <a:spcPts val="215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3300" y="3441700"/>
            <a:ext cx="8026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equação (por valor), e </a:t>
            </a: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raiz1 </a:t>
            </a: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e </a:t>
            </a: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raiz2</a:t>
            </a: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 (por referência). Crie um algoritmo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principal que leia os coeficientes da equação e chame o procedimento.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Em seguida, mostre o resultado das raízes.</a:t>
            </a:r>
          </a:p>
          <a:p>
            <a:pPr>
              <a:lnSpc>
                <a:spcPts val="216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3300" y="4699000"/>
            <a:ext cx="8026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 procedimento que receba uma frase por parâmetro e remova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3300" y="4965700"/>
            <a:ext cx="8026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todos os caracteres de espaços da frase. Ex: a frase “O livro está em cima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da mesa” deverá ficar como: “Olivroestáemcimadamesa”.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383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As variáveis locais são visíveis apenas dentro dos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subalgoritmo que as criou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8829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Já as variáveis globais são visíveis tanto no algoritmo</a:t>
            </a:r>
            <a:r>
              <a:rPr lang="en-CA" sz="24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2" smtClean="0">
                <a:solidFill>
                  <a:srgbClr val="000000"/>
                </a:solidFill>
                <a:latin typeface="Times New Roman"/>
              </a:rPr>
            </a:br>
            <a:r>
              <a:rPr lang="en-CA" sz="2402" smtClean="0">
                <a:solidFill>
                  <a:srgbClr val="000000"/>
                </a:solidFill>
                <a:latin typeface="Century Schoolbook"/>
                <a:cs typeface="Century Schoolbook"/>
              </a:rPr>
              <a:t>principal como nos subalgoritmos</a:t>
            </a:r>
          </a:p>
          <a:p>
            <a:pPr>
              <a:lnSpc>
                <a:spcPts val="290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400" y="3683000"/>
            <a:ext cx="822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266700" algn="l"/>
              </a:tabLst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 Por esse motivo, é importante que as funções/procedimentos</a:t>
            </a:r>
            <a:r>
              <a:rPr lang="en-CA" sz="21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	sejam declarados na seção </a:t>
            </a:r>
            <a:r>
              <a:rPr lang="en-CA" sz="21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var </a:t>
            </a: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após a declaração das</a:t>
            </a:r>
          </a:p>
          <a:p>
            <a:pPr>
              <a:lnSpc>
                <a:spcPts val="2500"/>
              </a:lnSpc>
            </a:pPr>
            <a:endParaRPr lang="en-CA" sz="21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4330700"/>
            <a:ext cx="7962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variáveis globais</a:t>
            </a:r>
          </a:p>
          <a:p>
            <a:pPr>
              <a:lnSpc>
                <a:spcPts val="2415"/>
              </a:lnSpc>
            </a:pPr>
            <a:endParaRPr lang="en-CA" sz="21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" y="51562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É importante não criar variáveis locais e globais com o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mesmo nome para evitar ambiguidades.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1:</a:t>
            </a:r>
          </a:p>
          <a:p>
            <a:pPr>
              <a:lnSpc>
                <a:spcPts val="2760"/>
              </a:lnSpc>
            </a:pPr>
            <a:endParaRPr lang="en-CA" sz="233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1:</a:t>
            </a:r>
          </a:p>
          <a:p>
            <a:pPr>
              <a:lnSpc>
                <a:spcPts val="2760"/>
              </a:lnSpc>
            </a:pPr>
            <a:endParaRPr lang="en-CA" sz="233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184900" y="2108200"/>
            <a:ext cx="2959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Variável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86500" y="2324100"/>
            <a:ext cx="2857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Global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2578100"/>
            <a:ext cx="8255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A variável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8000" y="2844800"/>
            <a:ext cx="8636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resultado</a:t>
            </a: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 é uma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3124200"/>
            <a:ext cx="5422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variável global.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2600" y="3390900"/>
            <a:ext cx="556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Pode ser utilizada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3900" y="3657600"/>
            <a:ext cx="53213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dentro de um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subalgoritmo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2200" y="5486400"/>
            <a:ext cx="49530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Algoritm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47800" y="5702300"/>
            <a:ext cx="4597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o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66800" y="5918200"/>
            <a:ext cx="4978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Principal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159500" y="3263900"/>
            <a:ext cx="1511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Variável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299200" y="3467100"/>
            <a:ext cx="1371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13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Local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785100" y="3594100"/>
            <a:ext cx="12827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413" b="1" smtClean="0">
                <a:solidFill>
                  <a:srgbClr val="7ED13A"/>
                </a:solidFill>
                <a:latin typeface="Century Schoolbook"/>
                <a:cs typeface="Century Schoolbook"/>
              </a:rPr>
              <a:t>Subalgoritmo</a:t>
            </a:r>
          </a:p>
          <a:p>
            <a:pPr>
              <a:lnSpc>
                <a:spcPts val="112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526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82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2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1:</a:t>
            </a:r>
          </a:p>
          <a:p>
            <a:pPr>
              <a:lnSpc>
                <a:spcPts val="2760"/>
              </a:lnSpc>
            </a:pPr>
            <a:endParaRPr lang="en-CA" sz="234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" y="2184400"/>
            <a:ext cx="822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 Já a utilização de variáveis locais dentro do algoritmo</a:t>
            </a:r>
          </a:p>
          <a:p>
            <a:pPr>
              <a:lnSpc>
                <a:spcPts val="2415"/>
              </a:lnSpc>
            </a:pPr>
            <a:endParaRPr lang="en-CA" sz="209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2489200"/>
            <a:ext cx="7962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principal não é permitida. A execução de um algoritmo como</a:t>
            </a:r>
            <a:r>
              <a:rPr lang="en-CA" sz="21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o mostrado abaixo causará um </a:t>
            </a:r>
            <a:r>
              <a:rPr lang="en-CA" sz="21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erro</a:t>
            </a: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:</a:t>
            </a:r>
          </a:p>
          <a:p>
            <a:pPr>
              <a:lnSpc>
                <a:spcPts val="2500"/>
              </a:lnSpc>
            </a:pPr>
            <a:endParaRPr lang="en-CA" sz="21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37300" y="4610100"/>
            <a:ext cx="280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A variável </a:t>
            </a: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calculo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73800" y="4889500"/>
            <a:ext cx="2870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é uma variável local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99200" y="5156200"/>
            <a:ext cx="28448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0688">
              <a:lnSpc>
                <a:spcPts val="215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do procedimento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soma</a:t>
            </a: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 e </a:t>
            </a:r>
            <a:r>
              <a:rPr lang="en-CA" sz="18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NÃO</a:t>
            </a: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 pode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ser utilizada dentro</a:t>
            </a:r>
          </a:p>
          <a:p>
            <a:pPr>
              <a:lnSpc>
                <a:spcPts val="215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80200" y="5981700"/>
            <a:ext cx="2463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do algoritmo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70700" y="6261100"/>
            <a:ext cx="2273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principal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383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O Visualg ainda não permite a passagem de Vetores 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Matrizes como parâmetros de subalgoritmos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4384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 Para criar subalgoritmos que precisam de vetores 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matrizes,  utilize variáveis globais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37084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1: 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 procedimento para preencher um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vetor de posições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1:</a:t>
            </a:r>
          </a:p>
          <a:p>
            <a:pPr>
              <a:lnSpc>
                <a:spcPts val="2760"/>
              </a:lnSpc>
            </a:pPr>
            <a:endParaRPr lang="en-CA" sz="233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2: 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 procedimento para exibir o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conteúdo de um vetor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3: 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 procedimento para imprimir o</a:t>
            </a:r>
          </a:p>
          <a:p>
            <a:pPr>
              <a:lnSpc>
                <a:spcPts val="2760"/>
              </a:lnSpc>
            </a:pPr>
            <a:endParaRPr lang="en-CA" sz="238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006600"/>
            <a:ext cx="83312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conteúdo de um vetor de 10 posições. Esse procedimento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deve receber um parâmetro do tipo caractere que indica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se o conteúdo deve ser exibido na ordem correta ou na</a:t>
            </a:r>
          </a:p>
          <a:p>
            <a:pPr>
              <a:lnSpc>
                <a:spcPts val="28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31115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 smtClean="0">
                <a:solidFill>
                  <a:srgbClr val="000000"/>
                </a:solidFill>
                <a:latin typeface="Century Schoolbook"/>
                <a:cs typeface="Century Schoolbook"/>
              </a:rPr>
              <a:t>ordem inversa (“C” para correta e “I” para inversa)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6100" y="444500"/>
            <a:ext cx="85979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3002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2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2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2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253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33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3600"/>
              </a:lnSpc>
            </a:pPr>
            <a:endParaRPr lang="en-CA" sz="253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3:</a:t>
            </a:r>
          </a:p>
          <a:p>
            <a:pPr>
              <a:lnSpc>
                <a:spcPts val="2760"/>
              </a:lnSpc>
            </a:pPr>
            <a:endParaRPr lang="en-CA" sz="233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9906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ROCEDIMENTOS</a:t>
            </a:r>
          </a:p>
          <a:p>
            <a:pPr>
              <a:lnSpc>
                <a:spcPts val="2815"/>
              </a:lnSpc>
            </a:pPr>
            <a:endParaRPr lang="en-CA" sz="244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383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1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: Crie um procedimento que receba um valor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como parâmetro e escreva o dobro desse número.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45300" y="4191000"/>
            <a:ext cx="229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É feita apenas a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61200" y="4457700"/>
            <a:ext cx="208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chamada do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05600" y="4737100"/>
            <a:ext cx="2438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procedimento, sem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05600" y="5003800"/>
            <a:ext cx="2438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5907"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precisar atribuir a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nenhuma variável.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383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4: 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uma função para inserir um elemento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em um vetor.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438400"/>
            <a:ext cx="8331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 variável global do tipo vetor de inteiro de 10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posições e uma variável global para indicar quantas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31877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 smtClean="0">
                <a:solidFill>
                  <a:srgbClr val="000000"/>
                </a:solidFill>
                <a:latin typeface="Century Schoolbook"/>
                <a:cs typeface="Century Schoolbook"/>
              </a:rPr>
              <a:t>posições preenchidas o vetor possui.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543300"/>
            <a:ext cx="8331200" cy="157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65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A função de inserção deve receber por parâmetro o valor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a ser inserido no vetor.  Se o vetor já estiver cheio, 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função deve retornar um valor lógico (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falso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) para</a:t>
            </a:r>
            <a:r>
              <a:rPr lang="en-CA" sz="240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2" smtClean="0">
                <a:solidFill>
                  <a:srgbClr val="000000"/>
                </a:solidFill>
                <a:latin typeface="Times New Roman"/>
              </a:rPr>
            </a:br>
            <a:r>
              <a:rPr lang="en-CA" sz="2402" smtClean="0">
                <a:solidFill>
                  <a:srgbClr val="000000"/>
                </a:solidFill>
                <a:latin typeface="Century Schoolbook"/>
                <a:cs typeface="Century Schoolbook"/>
              </a:rPr>
              <a:t>informar que não foi possível inserir um valor no vetor.</a:t>
            </a:r>
          </a:p>
          <a:p>
            <a:pPr>
              <a:lnSpc>
                <a:spcPts val="2865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50165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Caso contrário, deve retornar verdadeiro.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4: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.</a:t>
            </a:r>
          </a:p>
          <a:p>
            <a:pPr>
              <a:lnSpc>
                <a:spcPts val="2760"/>
              </a:lnSpc>
            </a:pPr>
            <a:endParaRPr lang="en-CA" sz="234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5: 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Ao algoritmo anterior, acrescente o</a:t>
            </a:r>
          </a:p>
          <a:p>
            <a:pPr>
              <a:lnSpc>
                <a:spcPts val="2760"/>
              </a:lnSpc>
            </a:pPr>
            <a:endParaRPr lang="en-CA" sz="23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006600"/>
            <a:ext cx="83312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procedimento para imprimir o conteúdo do vetor. Note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que a função deve mostrar apenas as posições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preenchidas do vetor. Mesmo  sendo um vetor de 10</a:t>
            </a:r>
          </a:p>
          <a:p>
            <a:pPr>
              <a:lnSpc>
                <a:spcPts val="28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31115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 smtClean="0">
                <a:solidFill>
                  <a:srgbClr val="000000"/>
                </a:solidFill>
                <a:latin typeface="Century Schoolbook"/>
                <a:cs typeface="Century Schoolbook"/>
              </a:rPr>
              <a:t>elementos, se apenas 1 tiver sido inserido, a função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467100"/>
            <a:ext cx="8331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deve mostrar apenas esse elemento.elemento em um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vetor.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5:</a:t>
            </a:r>
          </a:p>
          <a:p>
            <a:pPr>
              <a:lnSpc>
                <a:spcPts val="2760"/>
              </a:lnSpc>
            </a:pPr>
            <a:endParaRPr lang="en-CA" sz="233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383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6: 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Ao algoritmo anterior, acrescente a função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para remover um elemento em um vetor.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438400"/>
            <a:ext cx="8331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 variável global do tipo vetor de inteiro de 10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posições e uma variável global para indicar quantas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31877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 smtClean="0">
                <a:solidFill>
                  <a:srgbClr val="000000"/>
                </a:solidFill>
                <a:latin typeface="Century Schoolbook"/>
                <a:cs typeface="Century Schoolbook"/>
              </a:rPr>
              <a:t>posições preenchidas o vetor possui.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543300"/>
            <a:ext cx="83312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A função de remoção deve receber por parâmetro 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posição do elemento a ser removido. Se a posição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informada não possui nenhum valor, retornar o valor</a:t>
            </a:r>
          </a:p>
          <a:p>
            <a:pPr>
              <a:lnSpc>
                <a:spcPts val="28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46482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 smtClean="0">
                <a:solidFill>
                  <a:srgbClr val="000000"/>
                </a:solidFill>
                <a:latin typeface="Century Schoolbook"/>
                <a:cs typeface="Century Schoolbook"/>
              </a:rPr>
              <a:t>falso. Caso a remoção seja bem sucedida, retornar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50165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verdadeiro.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60500" y="5461000"/>
            <a:ext cx="7683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 Negrito ItBold Italic"/>
                <a:cs typeface="Century Schoolbook Negrito ItBold Italic"/>
              </a:rPr>
              <a:t>Obs: Note que, ao remover um valor do vetor, todos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2800" y="58293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2" smtClean="0">
                <a:solidFill>
                  <a:srgbClr val="000000"/>
                </a:solidFill>
                <a:latin typeface="Century Schoolbook Negrito ItBold Italic"/>
                <a:cs typeface="Century Schoolbook Negrito ItBold Italic"/>
              </a:rPr>
              <a:t>os valores após o valor removido devem ser deslocados</a:t>
            </a:r>
          </a:p>
          <a:p>
            <a:pPr>
              <a:lnSpc>
                <a:spcPts val="2760"/>
              </a:lnSpc>
            </a:pPr>
            <a:endParaRPr lang="en-CA" sz="24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12800" y="61976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 Negrito ItBold Italic"/>
                <a:cs typeface="Century Schoolbook Negrito ItBold Italic"/>
              </a:rPr>
              <a:t>em uma posição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6:</a:t>
            </a:r>
          </a:p>
          <a:p>
            <a:pPr>
              <a:lnSpc>
                <a:spcPts val="2760"/>
              </a:lnSpc>
            </a:pPr>
            <a:endParaRPr lang="en-CA" sz="233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6100" y="9779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V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ARIÁVEIS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L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OCAIS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 G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LOBAIS</a:t>
            </a:r>
          </a:p>
          <a:p>
            <a:pPr>
              <a:lnSpc>
                <a:spcPts val="2930"/>
              </a:lnSpc>
            </a:pPr>
            <a:endParaRPr lang="en-CA" sz="25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7: 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 algoritmo principal para testar as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funções/procedimentos criadas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9906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XERCÍCIOS</a:t>
            </a:r>
          </a:p>
          <a:p>
            <a:pPr>
              <a:lnSpc>
                <a:spcPts val="2815"/>
              </a:lnSpc>
            </a:pPr>
            <a:endParaRPr lang="en-CA" sz="246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14500"/>
            <a:ext cx="342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60" smtClean="0">
                <a:solidFill>
                  <a:srgbClr val="7ED13A"/>
                </a:solidFill>
                <a:latin typeface="Century Schoolbook"/>
                <a:cs typeface="Century Schoolbook"/>
              </a:rPr>
              <a:t>1.</a:t>
            </a:r>
          </a:p>
          <a:p>
            <a:pPr>
              <a:lnSpc>
                <a:spcPts val="1435"/>
              </a:lnSpc>
            </a:pPr>
            <a:endParaRPr lang="en-CA" sz="126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3517900"/>
            <a:ext cx="342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60" smtClean="0">
                <a:solidFill>
                  <a:srgbClr val="7ED13A"/>
                </a:solidFill>
                <a:latin typeface="Century Schoolbook"/>
                <a:cs typeface="Century Schoolbook"/>
              </a:rPr>
              <a:t>2.</a:t>
            </a:r>
          </a:p>
          <a:p>
            <a:pPr>
              <a:lnSpc>
                <a:spcPts val="1435"/>
              </a:lnSpc>
            </a:pPr>
            <a:endParaRPr lang="en-CA" sz="126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5041900"/>
            <a:ext cx="342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60" smtClean="0">
                <a:solidFill>
                  <a:srgbClr val="7ED13A"/>
                </a:solidFill>
                <a:latin typeface="Century Schoolbook"/>
                <a:cs typeface="Century Schoolbook"/>
              </a:rPr>
              <a:t>3.</a:t>
            </a:r>
          </a:p>
          <a:p>
            <a:pPr>
              <a:lnSpc>
                <a:spcPts val="1435"/>
              </a:lnSpc>
            </a:pPr>
            <a:endParaRPr lang="en-CA" sz="126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1651000"/>
            <a:ext cx="8026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uma função que receba um valor por parâmetro um nome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1917700"/>
            <a:ext cx="8026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(caractere) e verifique se esse valor se encontra em um vetor (também de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2184400"/>
            <a:ext cx="8026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caractere, declarado globalmente). Retorne verdadeiro caso o valor se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encontre e falso, caso contrário. Crie um algoritmo principal para testar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a função criada.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3300" y="3441700"/>
            <a:ext cx="80264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uma função que receba por parâmetro um número inteiro 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verifique quantas vezes esse valor se encontra em um vetor (declarado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globalmente). Retorne a quantidade de vezes que o valor se encontra no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vetor. Crie um algoritmo principal para testar a função criada.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3300" y="4965700"/>
            <a:ext cx="80264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Crie um procedimento que receba por parâmetro um número inteiro 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remova todas as ocorrências desse valor de um vetor declarado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3300" y="5524500"/>
            <a:ext cx="8026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globalmente.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" name="TextBox 2"/>
          <p:cNvSpPr txBox="1"/>
          <p:nvPr/>
        </p:nvSpPr>
        <p:spPr>
          <a:xfrm>
            <a:off x="546100" y="9906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E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XERCÍCIOS</a:t>
            </a:r>
          </a:p>
          <a:p>
            <a:pPr>
              <a:lnSpc>
                <a:spcPts val="2815"/>
              </a:lnSpc>
            </a:pPr>
            <a:endParaRPr lang="en-CA" sz="246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14500"/>
            <a:ext cx="165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60" smtClean="0">
                <a:solidFill>
                  <a:srgbClr val="7ED13A"/>
                </a:solidFill>
                <a:latin typeface="Century Schoolbook"/>
                <a:cs typeface="Century Schoolbook"/>
              </a:rPr>
              <a:t>4.</a:t>
            </a:r>
          </a:p>
          <a:p>
            <a:pPr>
              <a:lnSpc>
                <a:spcPts val="1435"/>
              </a:lnSpc>
            </a:pPr>
            <a:endParaRPr lang="en-CA" sz="126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1651000"/>
            <a:ext cx="814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Escreva um algoritmo que apresente um menu com quatro opções: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400" y="1993900"/>
            <a:ext cx="811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CA" sz="925" spc="-30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1502" smtClean="0">
                <a:solidFill>
                  <a:srgbClr val="000000"/>
                </a:solidFill>
                <a:latin typeface="Century Schoolbook"/>
                <a:cs typeface="Century Schoolbook"/>
              </a:rPr>
              <a:t>	1 - Inserir</a:t>
            </a:r>
          </a:p>
          <a:p>
            <a:pPr>
              <a:lnSpc>
                <a:spcPts val="1495"/>
              </a:lnSpc>
            </a:pPr>
            <a:endParaRPr lang="en-CA" sz="15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2260600"/>
            <a:ext cx="811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CA" sz="924" spc="-30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	2 - Remover</a:t>
            </a:r>
          </a:p>
          <a:p>
            <a:pPr>
              <a:lnSpc>
                <a:spcPts val="149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4400" y="2540000"/>
            <a:ext cx="811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CA" sz="924" spc="-30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	3 - Imprimir</a:t>
            </a:r>
          </a:p>
          <a:p>
            <a:pPr>
              <a:lnSpc>
                <a:spcPts val="149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14400" y="2819400"/>
            <a:ext cx="811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CA" sz="924" spc="-30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	4 - Substituir</a:t>
            </a:r>
          </a:p>
          <a:p>
            <a:pPr>
              <a:lnSpc>
                <a:spcPts val="149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4400" y="3086100"/>
            <a:ext cx="811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CA" sz="924" spc="-30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	5 - Sair</a:t>
            </a:r>
          </a:p>
          <a:p>
            <a:pPr>
              <a:lnSpc>
                <a:spcPts val="149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2800" y="3365500"/>
            <a:ext cx="821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000000"/>
                </a:solidFill>
                <a:latin typeface="Century Schoolbook"/>
                <a:cs typeface="Century Schoolbook"/>
              </a:rPr>
              <a:t>Considere um vetor de inteiro de  20 posições declarado globalmente.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12800" y="3644900"/>
            <a:ext cx="821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entury Schoolbook"/>
                <a:cs typeface="Century Schoolbook"/>
              </a:rPr>
              <a:t>Quando for escolhida a: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14400" y="3987800"/>
            <a:ext cx="811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CA" sz="924" spc="-30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	Opção 1: um subalgoritmo </a:t>
            </a:r>
            <a:r>
              <a:rPr lang="en-CA" sz="15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Insere</a:t>
            </a: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 deve ser chamado para inserir o valor na próxima</a:t>
            </a:r>
          </a:p>
          <a:p>
            <a:pPr>
              <a:lnSpc>
                <a:spcPts val="149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81100" y="4191000"/>
            <a:ext cx="7848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posição livre do vetor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14400" y="4495800"/>
            <a:ext cx="811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CA" sz="924" spc="-30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	Opção 2: chamar o subalgoritmo </a:t>
            </a:r>
            <a:r>
              <a:rPr lang="en-CA" sz="15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Remover</a:t>
            </a: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 e eliminar o elemento na posição passada</a:t>
            </a:r>
          </a:p>
          <a:p>
            <a:pPr>
              <a:lnSpc>
                <a:spcPts val="149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81100" y="4699000"/>
            <a:ext cx="7848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como parâmetro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14400" y="4991100"/>
            <a:ext cx="811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CA" sz="924" spc="-30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	Opção 3: chamar o subalgoritmo </a:t>
            </a:r>
            <a:r>
              <a:rPr lang="en-CA" sz="15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Imprimir</a:t>
            </a: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 para escrever na tela os valores que se</a:t>
            </a:r>
          </a:p>
          <a:p>
            <a:pPr>
              <a:lnSpc>
                <a:spcPts val="149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81100" y="5194300"/>
            <a:ext cx="7848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encontram no algoritmo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14400" y="5499100"/>
            <a:ext cx="811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CA" sz="924" spc="-30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	Opção 4: chamar o subalgoritmo </a:t>
            </a:r>
            <a:r>
              <a:rPr lang="en-CA" sz="15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Substituir</a:t>
            </a: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, que recebe por parâmetro um valor e</a:t>
            </a:r>
          </a:p>
          <a:p>
            <a:pPr>
              <a:lnSpc>
                <a:spcPts val="149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81100" y="5702300"/>
            <a:ext cx="7848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uma posição. O subalgoritmo deve substituir o valor existente na posição informada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81100" y="5930900"/>
            <a:ext cx="7848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502" smtClean="0">
                <a:solidFill>
                  <a:srgbClr val="000000"/>
                </a:solidFill>
                <a:latin typeface="Century Schoolbook"/>
                <a:cs typeface="Century Schoolbook"/>
              </a:rPr>
              <a:t>pelo valor passado por parâmetro. Se ainda não houver elemento na posição</a:t>
            </a:r>
          </a:p>
          <a:p>
            <a:pPr>
              <a:lnSpc>
                <a:spcPts val="1725"/>
              </a:lnSpc>
            </a:pPr>
            <a:endParaRPr lang="en-CA" sz="1502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81100" y="6159500"/>
            <a:ext cx="7848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informada, deve-se inserir o valor na próxima posição livre.</a:t>
            </a:r>
          </a:p>
          <a:p>
            <a:pPr>
              <a:lnSpc>
                <a:spcPts val="172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14400" y="6451600"/>
            <a:ext cx="811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</a:tabLst>
            </a:pPr>
            <a:r>
              <a:rPr lang="en-CA" sz="924" spc="-30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1500" smtClean="0">
                <a:solidFill>
                  <a:srgbClr val="000000"/>
                </a:solidFill>
                <a:latin typeface="Century Schoolbook"/>
                <a:cs typeface="Century Schoolbook"/>
              </a:rPr>
              <a:t>	Opção 5: O programa deverá ser encerrado.</a:t>
            </a:r>
          </a:p>
          <a:p>
            <a:pPr>
              <a:lnSpc>
                <a:spcPts val="1495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46100" y="9906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ROCEDIMENTOS</a:t>
            </a:r>
          </a:p>
          <a:p>
            <a:pPr>
              <a:lnSpc>
                <a:spcPts val="2815"/>
              </a:lnSpc>
            </a:pPr>
            <a:endParaRPr lang="en-CA" sz="244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383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2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: Crie um procedimento que receba um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número como parâmetro e escreva a tabuada desse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387600"/>
            <a:ext cx="833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número.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546100" y="9906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ROCEDIMENTOS</a:t>
            </a:r>
          </a:p>
          <a:p>
            <a:pPr>
              <a:lnSpc>
                <a:spcPts val="2815"/>
              </a:lnSpc>
            </a:pPr>
            <a:endParaRPr lang="en-CA" sz="244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3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: Crie um algoritmo que utilize o</a:t>
            </a:r>
          </a:p>
          <a:p>
            <a:pPr>
              <a:lnSpc>
                <a:spcPts val="2760"/>
              </a:lnSpc>
            </a:pPr>
            <a:endParaRPr lang="en-CA" sz="238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006600"/>
            <a:ext cx="8331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procedimento criado anteriormente, e escreva a tabuada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dos números de 1 a 9: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TextBox 2"/>
          <p:cNvSpPr txBox="1"/>
          <p:nvPr/>
        </p:nvSpPr>
        <p:spPr>
          <a:xfrm>
            <a:off x="546100" y="9906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ROCEDIMENTOS</a:t>
            </a:r>
          </a:p>
          <a:p>
            <a:pPr>
              <a:lnSpc>
                <a:spcPts val="2815"/>
              </a:lnSpc>
            </a:pPr>
            <a:endParaRPr lang="en-CA" sz="244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4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: Crie um procedimento que, dado um</a:t>
            </a:r>
          </a:p>
          <a:p>
            <a:pPr>
              <a:lnSpc>
                <a:spcPts val="2760"/>
              </a:lnSpc>
            </a:pPr>
            <a:endParaRPr lang="en-CA" sz="23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006600"/>
            <a:ext cx="8331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número N por parâmetro, desenhe o seguinte padrão na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tela: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400" y="2806700"/>
            <a:ext cx="822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 Por exemplo, para N = 5</a:t>
            </a:r>
          </a:p>
          <a:p>
            <a:pPr>
              <a:lnSpc>
                <a:spcPts val="2415"/>
              </a:lnSpc>
            </a:pPr>
            <a:endParaRPr lang="en-CA" sz="208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467100" y="3048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5"/>
              </a:lnSpc>
            </a:pPr>
            <a:r>
              <a:rPr lang="en-CA" sz="2381" b="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445"/>
              </a:lnSpc>
            </a:pPr>
            <a:endParaRPr lang="en-CA" sz="2381" b="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62400" y="3048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81" b="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81" b="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45000" y="3048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81" b="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81" b="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40300" y="3048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81" b="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81" b="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22900" y="3048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81" b="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81" b="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67100" y="3556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962400" y="3556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445000" y="3556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940300" y="3556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22900" y="3556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467100" y="4064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3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3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962400" y="4064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3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3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445000" y="4064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3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3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940300" y="4064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3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3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422900" y="4064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3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3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467100" y="4572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962400" y="4572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445000" y="4572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940300" y="4572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422900" y="4572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467100" y="50673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962400" y="50673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445000" y="50673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4940300" y="50673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422900" y="50673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371" spc="-10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371" spc="-10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6100" y="736600"/>
            <a:ext cx="8597900" cy="135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ROCEDIMENTOS</a:t>
            </a:r>
            <a:r>
              <a:rPr lang="en-CA" sz="233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39" smtClean="0">
                <a:solidFill>
                  <a:srgbClr val="000000"/>
                </a:solidFill>
                <a:latin typeface="Times New Roman"/>
              </a:rPr>
            </a:b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4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:</a:t>
            </a:r>
          </a:p>
          <a:p>
            <a:pPr>
              <a:lnSpc>
                <a:spcPts val="5200"/>
              </a:lnSpc>
            </a:pPr>
            <a:endParaRPr lang="en-CA" sz="233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"/>
          <p:cNvSpPr txBox="1"/>
          <p:nvPr/>
        </p:nvSpPr>
        <p:spPr>
          <a:xfrm>
            <a:off x="546100" y="990600"/>
            <a:ext cx="8597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ROCEDIMENTOS</a:t>
            </a:r>
          </a:p>
          <a:p>
            <a:pPr>
              <a:lnSpc>
                <a:spcPts val="2815"/>
              </a:lnSpc>
            </a:pPr>
            <a:endParaRPr lang="en-CA" sz="244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6510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5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: Crie um procedimento que, dado um</a:t>
            </a:r>
          </a:p>
          <a:p>
            <a:pPr>
              <a:lnSpc>
                <a:spcPts val="2760"/>
              </a:lnSpc>
            </a:pPr>
            <a:endParaRPr lang="en-CA" sz="238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006600"/>
            <a:ext cx="8331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número N por parâmetro, desenhe o seguinte padrão na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tela: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400" y="2806700"/>
            <a:ext cx="822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</a:t>
            </a:r>
            <a:r>
              <a:rPr lang="en-CA" sz="2100" smtClean="0">
                <a:solidFill>
                  <a:srgbClr val="000000"/>
                </a:solidFill>
                <a:latin typeface="Century Schoolbook"/>
                <a:cs typeface="Century Schoolbook"/>
              </a:rPr>
              <a:t> Por exemplo, para N = 5</a:t>
            </a:r>
          </a:p>
          <a:p>
            <a:pPr>
              <a:lnSpc>
                <a:spcPts val="2415"/>
              </a:lnSpc>
            </a:pPr>
            <a:endParaRPr lang="en-CA" sz="208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467100" y="3048000"/>
            <a:ext cx="393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1</a:t>
            </a:r>
          </a:p>
          <a:p>
            <a:pPr>
              <a:lnSpc>
                <a:spcPts val="2460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62400" y="3048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45000" y="3048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40300" y="3048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22900" y="3048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67100" y="3556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962400" y="3556000"/>
            <a:ext cx="393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2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422900" y="3556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467100" y="4064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8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8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445000" y="4064000"/>
            <a:ext cx="393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8" smtClean="0">
                <a:solidFill>
                  <a:srgbClr val="000000"/>
                </a:solidFill>
                <a:latin typeface="Century Schoolbook"/>
                <a:cs typeface="Century Schoolbook"/>
              </a:rPr>
              <a:t>3</a:t>
            </a:r>
          </a:p>
          <a:p>
            <a:pPr>
              <a:lnSpc>
                <a:spcPts val="2875"/>
              </a:lnSpc>
            </a:pPr>
            <a:endParaRPr lang="en-CA" sz="2498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422900" y="4064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8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8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467100" y="4572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940300" y="4572000"/>
            <a:ext cx="393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4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422900" y="45720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467100" y="50673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962400" y="50673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445000" y="50673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940300" y="5067300"/>
            <a:ext cx="38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*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422900" y="5067300"/>
            <a:ext cx="393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95" smtClean="0">
                <a:solidFill>
                  <a:srgbClr val="000000"/>
                </a:solidFill>
                <a:latin typeface="Century Schoolbook"/>
                <a:cs typeface="Century Schoolbook"/>
              </a:rPr>
              <a:t>5</a:t>
            </a:r>
          </a:p>
          <a:p>
            <a:pPr>
              <a:lnSpc>
                <a:spcPts val="2875"/>
              </a:lnSpc>
            </a:pPr>
            <a:endParaRPr lang="en-CA" sz="2495" smtClean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6100" y="736600"/>
            <a:ext cx="8597900" cy="135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CA" sz="3000" smtClean="0">
                <a:solidFill>
                  <a:srgbClr val="4E5B6E"/>
                </a:solidFill>
                <a:latin typeface="Century Schoolbook"/>
                <a:cs typeface="Century Schoolbook"/>
              </a:rPr>
              <a:t>P</a:t>
            </a:r>
            <a:r>
              <a:rPr lang="en-CA" sz="2400" smtClean="0">
                <a:solidFill>
                  <a:srgbClr val="4E5B6E"/>
                </a:solidFill>
                <a:latin typeface="Century Schoolbook"/>
                <a:cs typeface="Century Schoolbook"/>
              </a:rPr>
              <a:t>ROCEDIMENTOS</a:t>
            </a:r>
            <a:r>
              <a:rPr lang="en-CA" sz="233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39" smtClean="0">
                <a:solidFill>
                  <a:srgbClr val="000000"/>
                </a:solidFill>
                <a:latin typeface="Times New Roman"/>
              </a:rPr>
            </a:br>
            <a:r>
              <a:rPr lang="en-CA" sz="1679" smtClean="0">
                <a:solidFill>
                  <a:srgbClr val="7ED13A"/>
                </a:solidFill>
                <a:latin typeface="Arial Unicode MS"/>
                <a:cs typeface="Arial Unicode MS"/>
              </a:rPr>
              <a:t></a:t>
            </a:r>
            <a:r>
              <a:rPr lang="en-CA" sz="2410" b="1" smtClean="0">
                <a:solidFill>
                  <a:srgbClr val="000000"/>
                </a:solidFill>
                <a:latin typeface="Century Schoolbook"/>
                <a:cs typeface="Century Schoolbook"/>
              </a:rPr>
              <a:t> Exemplo 5</a:t>
            </a:r>
            <a:r>
              <a:rPr lang="en-CA" sz="2400" smtClean="0">
                <a:solidFill>
                  <a:srgbClr val="000000"/>
                </a:solidFill>
                <a:latin typeface="Century Schoolbook"/>
                <a:cs typeface="Century Schoolbook"/>
              </a:rPr>
              <a:t>:</a:t>
            </a:r>
          </a:p>
          <a:p>
            <a:pPr>
              <a:lnSpc>
                <a:spcPts val="5200"/>
              </a:lnSpc>
            </a:pPr>
            <a:endParaRPr lang="en-CA" sz="233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Microsoft Office PowerPoint</Application>
  <PresentationFormat>Apresentação na tela (4:3)</PresentationFormat>
  <Paragraphs>275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6" baseType="lpstr">
      <vt:lpstr>Arial Unicode MS</vt:lpstr>
      <vt:lpstr>Arial</vt:lpstr>
      <vt:lpstr>Calibri</vt:lpstr>
      <vt:lpstr>Century Schoolbook</vt:lpstr>
      <vt:lpstr>Century Schoolbook Negrito ItBold Italic</vt:lpstr>
      <vt:lpstr>Courier New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PDF Converter</dc:creator>
  <cp:lastModifiedBy>Flavitcha</cp:lastModifiedBy>
  <cp:revision>1</cp:revision>
  <dcterms:created xsi:type="dcterms:W3CDTF">2018-03-31T21:20:17Z</dcterms:created>
  <dcterms:modified xsi:type="dcterms:W3CDTF">2018-04-01T00:21:50Z</dcterms:modified>
</cp:coreProperties>
</file>