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Source Sans Pro Light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5A81B6-C910-4C8D-B600-DCFE0DA28D16}">
  <a:tblStyle styleId="{365A81B6-C910-4C8D-B600-DCFE0DA28D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1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Light-bold.fntdata"/><Relationship Id="rId16" Type="http://schemas.openxmlformats.org/officeDocument/2006/relationships/font" Target="fonts/SourceSansProLight-regular.fntdata"/><Relationship Id="rId19" Type="http://schemas.openxmlformats.org/officeDocument/2006/relationships/font" Target="fonts/SourceSansProLight-boldItalic.fntdata"/><Relationship Id="rId18" Type="http://schemas.openxmlformats.org/officeDocument/2006/relationships/font" Target="fonts/SourceSansPr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pic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/>
          <p:nvPr>
            <p:ph idx="3" type="pic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/>
          <p:nvPr>
            <p:ph idx="4" type="pic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/>
          <p:nvPr>
            <p:ph idx="5" type="pic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27" name="Shape 127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30" name="Shape 130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2" name="Shape 132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">
  <p:cSld name="9_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pic"/>
          </p:nvPr>
        </p:nvSpPr>
        <p:spPr>
          <a:xfrm>
            <a:off x="4943475" y="1228725"/>
            <a:ext cx="2362200" cy="326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39" name="Shape 139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Shape 141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42" name="Shape 142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4" name="Shape 144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Slide">
  <p:cSld name="11_Title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pic"/>
          </p:nvPr>
        </p:nvSpPr>
        <p:spPr>
          <a:xfrm>
            <a:off x="1222375" y="1945431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/>
          <p:nvPr>
            <p:ph idx="3" type="pic"/>
          </p:nvPr>
        </p:nvSpPr>
        <p:spPr>
          <a:xfrm>
            <a:off x="4533786" y="1945431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/>
          <p:nvPr>
            <p:ph idx="4" type="pic"/>
          </p:nvPr>
        </p:nvSpPr>
        <p:spPr>
          <a:xfrm>
            <a:off x="7858048" y="1945431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/>
          <p:nvPr>
            <p:ph idx="5" type="pic"/>
          </p:nvPr>
        </p:nvSpPr>
        <p:spPr>
          <a:xfrm>
            <a:off x="1222375" y="417734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/>
          <p:nvPr>
            <p:ph idx="6" type="pic"/>
          </p:nvPr>
        </p:nvSpPr>
        <p:spPr>
          <a:xfrm>
            <a:off x="4533786" y="417734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/>
          <p:nvPr>
            <p:ph idx="7" type="pic"/>
          </p:nvPr>
        </p:nvSpPr>
        <p:spPr>
          <a:xfrm>
            <a:off x="7858048" y="417734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/>
          <p:nvPr/>
        </p:nvSpPr>
        <p:spPr>
          <a:xfrm flipH="1">
            <a:off x="9305255" y="2655843"/>
            <a:ext cx="1337469" cy="1337469"/>
          </a:xfrm>
          <a:custGeom>
            <a:pathLst>
              <a:path extrusionOk="0" h="1169" w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D8D8D8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flipH="1">
            <a:off x="10870156" y="3855256"/>
            <a:ext cx="521440" cy="521440"/>
          </a:xfrm>
          <a:custGeom>
            <a:pathLst>
              <a:path extrusionOk="0" h="1169" w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D8D8D8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>
            <a:off x="8352858" y="2453988"/>
            <a:ext cx="521761" cy="521761"/>
          </a:xfrm>
          <a:custGeom>
            <a:pathLst>
              <a:path extrusionOk="0" h="1169" w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D8D8D8">
              <a:alpha val="1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9" name="Shape 159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62" name="Shape 162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4" name="Shape 164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Slide">
  <p:cSld name="10_Titl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192213" y="2152650"/>
            <a:ext cx="3206750" cy="313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4487822" y="2152650"/>
            <a:ext cx="3206750" cy="313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7809924" y="2152650"/>
            <a:ext cx="3206750" cy="313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3" name="Shape 173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76" name="Shape 176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8" name="Shape 178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Slide">
  <p:cSld name="12_Title Slid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1045466" y="2283008"/>
            <a:ext cx="4969744" cy="375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6516763" y="2283008"/>
            <a:ext cx="4969744" cy="375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6" name="Shape 186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9" name="Shape 189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1" name="Shape 191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Title Slide">
  <p:cSld name="13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pic"/>
          </p:nvPr>
        </p:nvSpPr>
        <p:spPr>
          <a:xfrm>
            <a:off x="1045466" y="2283008"/>
            <a:ext cx="4969744" cy="375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8" name="Shape 198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1" name="Shape 201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3" name="Shape 203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Title Slide">
  <p:cSld name="14_Title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pic"/>
          </p:nvPr>
        </p:nvSpPr>
        <p:spPr>
          <a:xfrm>
            <a:off x="0" y="0"/>
            <a:ext cx="1219200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/>
          <p:nvPr>
            <p:ph idx="3" type="pic"/>
          </p:nvPr>
        </p:nvSpPr>
        <p:spPr>
          <a:xfrm>
            <a:off x="1456589" y="1280867"/>
            <a:ext cx="1550340" cy="259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/>
          <p:nvPr>
            <p:ph idx="4" type="pic"/>
          </p:nvPr>
        </p:nvSpPr>
        <p:spPr>
          <a:xfrm>
            <a:off x="2855740" y="839411"/>
            <a:ext cx="1776413" cy="297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2" name="Shape 212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Shape 214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5" name="Shape 215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7" name="Shape 217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Title Slide">
  <p:cSld name="15_Title Slid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pic"/>
          </p:nvPr>
        </p:nvSpPr>
        <p:spPr>
          <a:xfrm>
            <a:off x="5266299" y="3164617"/>
            <a:ext cx="6819990" cy="402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Shape 2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4" name="Shape 224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Shape 2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27" name="Shape 227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Shape 229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Title Slide">
  <p:cSld name="16_Title Slid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pic"/>
          </p:nvPr>
        </p:nvSpPr>
        <p:spPr>
          <a:xfrm>
            <a:off x="0" y="-23813"/>
            <a:ext cx="12192000" cy="411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/>
          <p:nvPr>
            <p:ph idx="3" type="pic"/>
          </p:nvPr>
        </p:nvSpPr>
        <p:spPr>
          <a:xfrm>
            <a:off x="6502324" y="662473"/>
            <a:ext cx="2734983" cy="2969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37" name="Shape 237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40" name="Shape 240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2" name="Shape 242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Title Slide">
  <p:cSld name="17_Title Slid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2" y="0"/>
            <a:ext cx="12187314" cy="40005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>
            <p:ph idx="2" type="pic"/>
          </p:nvPr>
        </p:nvSpPr>
        <p:spPr>
          <a:xfrm>
            <a:off x="4265098" y="1704098"/>
            <a:ext cx="3633145" cy="2288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Shape 249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0" name="Shape 250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53" name="Shape 253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Shape 255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Shape 21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Shape 23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4" name="Shape 24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" name="Shape 26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Title Slide">
  <p:cSld name="21_Title Slid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pic"/>
          </p:nvPr>
        </p:nvSpPr>
        <p:spPr>
          <a:xfrm>
            <a:off x="0" y="2140431"/>
            <a:ext cx="12192000" cy="324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Shape 258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Shape 261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2" name="Shape 262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65" name="Shape 265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7" name="Shape 267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Title Slide">
  <p:cSld name="19_Title Slid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pic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Shape 270"/>
          <p:cNvSpPr/>
          <p:nvPr>
            <p:ph idx="3" type="pic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5" name="Shape 275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8" name="Shape 278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0" name="Shape 280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Title Slide">
  <p:cSld name="18_Title Slide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pic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Shape 283"/>
          <p:cNvSpPr/>
          <p:nvPr>
            <p:ph idx="3" type="pic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Shape 284"/>
          <p:cNvSpPr/>
          <p:nvPr>
            <p:ph idx="4" type="pic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Shape 285"/>
          <p:cNvSpPr/>
          <p:nvPr>
            <p:ph idx="5" type="pic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Shape 286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0" name="Shape 290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Shape 292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3" name="Shape 293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Shape 295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Title Slide">
  <p:cSld name="20_Title Slid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Shape 30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03" name="Shape 303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Shape 30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6" name="Shape 306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8" name="Shape 308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Title Slide">
  <p:cSld name="23_Title Slid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14" name="Shape 314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Shape 31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7" name="Shape 317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9" name="Shape 319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0" name="Shape 320"/>
          <p:cNvSpPr/>
          <p:nvPr>
            <p:ph idx="2" type="pic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noFill/>
          <a:ln cap="flat" cmpd="sng" w="98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Title Slide">
  <p:cSld name="24_Title Slide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pic"/>
          </p:nvPr>
        </p:nvSpPr>
        <p:spPr>
          <a:xfrm>
            <a:off x="0" y="0"/>
            <a:ext cx="12192000" cy="539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Shape 32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Shape 32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7" name="Shape 327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30" name="Shape 330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2" name="Shape 332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Title Slide">
  <p:cSld name="22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"/>
            <a:ext cx="12192000" cy="4152123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>
            <p:ph idx="2" type="pic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7" name="Shape 37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8" name="Shape 38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Shape 40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41" name="Shape 41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" name="Shape 43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8116673" y="1993246"/>
            <a:ext cx="4059266" cy="2635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0" y="1993246"/>
            <a:ext cx="4058337" cy="2635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0" name="Shape 50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51" name="Shape 51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Shape 53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54" name="Shape 54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6" name="Shape 56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>
            <p:ph idx="2" type="pic"/>
          </p:nvPr>
        </p:nvSpPr>
        <p:spPr>
          <a:xfrm>
            <a:off x="0" y="1993246"/>
            <a:ext cx="12192000" cy="2635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63" name="Shape 63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66" name="Shape 66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" name="Shape 68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pic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/>
          <p:nvPr>
            <p:ph idx="3" type="pic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4" type="pic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/>
          <p:nvPr>
            <p:ph idx="5" type="pic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/>
          <p:nvPr>
            <p:ph idx="6" type="pic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/>
          <p:nvPr>
            <p:ph idx="7" type="pic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8" type="pic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/>
          <p:nvPr>
            <p:ph idx="9" type="pic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/>
          <p:nvPr>
            <p:ph idx="13" type="pic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4" type="pic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/>
          <p:nvPr>
            <p:ph idx="15" type="pic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/>
          <p:nvPr>
            <p:ph idx="16" type="pic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/>
          <p:nvPr>
            <p:ph idx="17" type="pic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/>
          <p:nvPr>
            <p:ph idx="18" type="pic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/>
          <p:nvPr>
            <p:ph idx="19" type="pic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20" type="pic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/>
          <p:nvPr>
            <p:ph idx="21" type="pic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/>
          <p:nvPr>
            <p:ph idx="22" type="pic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05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>
            <p:ph idx="2" type="pic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/>
          <p:nvPr>
            <p:ph idx="3" type="pic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/>
          <p:nvPr>
            <p:ph idx="4" type="pic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/>
          <p:nvPr>
            <p:ph idx="5" type="pic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9" name="Shape 99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00" name="Shape 100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03" name="Shape 103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Shape 105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pic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rgbClr val="1E60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12" name="Shape 112"/>
            <p:cNvSpPr/>
            <p:nvPr/>
          </p:nvSpPr>
          <p:spPr>
            <a:xfrm>
              <a:off x="4520555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5" name="Shape 115"/>
            <p:cNvSpPr/>
            <p:nvPr/>
          </p:nvSpPr>
          <p:spPr>
            <a:xfrm>
              <a:off x="4520556" y="5649754"/>
              <a:ext cx="116933" cy="200242"/>
            </a:xfrm>
            <a:custGeom>
              <a:pathLst>
                <a:path extrusionOk="0" h="728" w="425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328868" y="5502988"/>
              <a:ext cx="500307" cy="493774"/>
            </a:xfrm>
            <a:custGeom>
              <a:pathLst>
                <a:path extrusionOk="0" h="2716" w="2753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7" name="Shape 117"/>
          <p:cNvCxnSpPr/>
          <p:nvPr/>
        </p:nvCxnSpPr>
        <p:spPr>
          <a:xfrm>
            <a:off x="552709" y="6522684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 Light"/>
              <a:buNone/>
              <a:defRPr b="0" i="0" sz="4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2230" y="4311293"/>
            <a:ext cx="119943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2980B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App Model Canvas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10/05/2018 – Breno Costeau</a:t>
            </a:r>
            <a:endParaRPr sz="3600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3850"/>
            <a:ext cx="6095998" cy="380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Objetivo do Projeto</a:t>
            </a:r>
            <a:endParaRPr sz="4400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368740" y="1711025"/>
            <a:ext cx="97457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Desenvolvimento de uma aplicativo server/client em formato da tabela Model Canvas para acesso compartilhado via 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máquina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virtual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 rot="-5400000">
            <a:off x="2753416" y="5547413"/>
            <a:ext cx="589172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 rot="-54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 rot="-54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 rot="-54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 rot="-54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 rot="-54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1" y="6736617"/>
            <a:ext cx="12191999" cy="134340"/>
            <a:chOff x="1" y="2110197"/>
            <a:chExt cx="12191999" cy="134340"/>
          </a:xfrm>
        </p:grpSpPr>
        <p:sp>
          <p:nvSpPr>
            <p:cNvPr id="352" name="Shape 352"/>
            <p:cNvSpPr/>
            <p:nvPr/>
          </p:nvSpPr>
          <p:spPr>
            <a:xfrm rot="-5400000">
              <a:off x="2980836" y="1161370"/>
              <a:ext cx="134333" cy="2032000"/>
            </a:xfrm>
            <a:prstGeom prst="rect">
              <a:avLst/>
            </a:prstGeom>
            <a:solidFill>
              <a:srgbClr val="1748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 rot="-5400000">
              <a:off x="5012835" y="1161369"/>
              <a:ext cx="134333" cy="2032000"/>
            </a:xfrm>
            <a:prstGeom prst="rect">
              <a:avLst/>
            </a:prstGeom>
            <a:solidFill>
              <a:srgbClr val="1E60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 rot="-5400000">
              <a:off x="7044834" y="1161369"/>
              <a:ext cx="134335" cy="2032000"/>
            </a:xfrm>
            <a:prstGeom prst="rect">
              <a:avLst/>
            </a:prstGeom>
            <a:solidFill>
              <a:srgbClr val="267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 rot="-5400000">
              <a:off x="9076834" y="1161367"/>
              <a:ext cx="134336" cy="2032000"/>
            </a:xfrm>
            <a:prstGeom prst="rect">
              <a:avLst/>
            </a:prstGeom>
            <a:solidFill>
              <a:srgbClr val="349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 rot="-5400000">
              <a:off x="11108832" y="1161366"/>
              <a:ext cx="134338" cy="2032000"/>
            </a:xfrm>
            <a:prstGeom prst="rect">
              <a:avLst/>
            </a:prstGeom>
            <a:solidFill>
              <a:srgbClr val="4F9F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 rot="-5400000">
              <a:off x="948836" y="1161370"/>
              <a:ext cx="134331" cy="2032000"/>
            </a:xfrm>
            <a:prstGeom prst="rect">
              <a:avLst/>
            </a:prstGeom>
            <a:solidFill>
              <a:srgbClr val="6CAF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8" name="Shape 358"/>
          <p:cNvCxnSpPr/>
          <p:nvPr/>
        </p:nvCxnSpPr>
        <p:spPr>
          <a:xfrm>
            <a:off x="669303" y="4185501"/>
            <a:ext cx="4402317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Shape 359"/>
          <p:cNvCxnSpPr/>
          <p:nvPr/>
        </p:nvCxnSpPr>
        <p:spPr>
          <a:xfrm>
            <a:off x="5071620" y="4185501"/>
            <a:ext cx="0" cy="876692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Shape 360"/>
          <p:cNvCxnSpPr/>
          <p:nvPr/>
        </p:nvCxnSpPr>
        <p:spPr>
          <a:xfrm>
            <a:off x="669303" y="838986"/>
            <a:ext cx="0" cy="3346515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61" name="Shape 361"/>
          <p:cNvSpPr/>
          <p:nvPr/>
        </p:nvSpPr>
        <p:spPr>
          <a:xfrm>
            <a:off x="4636353" y="5463180"/>
            <a:ext cx="887295" cy="888128"/>
          </a:xfrm>
          <a:custGeom>
            <a:pathLst>
              <a:path extrusionOk="0" h="1066" w="1065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369475" y="680750"/>
            <a:ext cx="5405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App Model Canvas</a:t>
            </a:r>
            <a:endParaRPr sz="4800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791708" y="1876466"/>
            <a:ext cx="10362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7398"/>
              </a:buClr>
              <a:buSzPts val="2700"/>
              <a:buFont typeface="Source Sans Pro Light"/>
              <a:buAutoNum type="arabicPeriod"/>
            </a:pPr>
            <a:r>
              <a:rPr lang="pt-BR" sz="1800">
                <a:solidFill>
                  <a:srgbClr val="4A7398"/>
                </a:solidFill>
                <a:latin typeface="Calibri"/>
                <a:ea typeface="Calibri"/>
                <a:cs typeface="Calibri"/>
                <a:sym typeface="Calibri"/>
              </a:rPr>
              <a:t>Desenvolvimento do software em linguagem web e banco de dados online, com um pequeno atalho no desktop para validação da máquina e usuário e carregamento dos dados salvos no servidor</a:t>
            </a:r>
            <a:endParaRPr>
              <a:solidFill>
                <a:srgbClr val="4A7398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7398"/>
              </a:buClr>
              <a:buSzPts val="2700"/>
              <a:buFont typeface="Source Sans Pro Light"/>
              <a:buAutoNum type="arabicPeriod"/>
            </a:pPr>
            <a:r>
              <a:rPr lang="pt-BR" sz="1800">
                <a:solidFill>
                  <a:srgbClr val="1E608A"/>
                </a:solidFill>
                <a:latin typeface="Calibri"/>
                <a:ea typeface="Calibri"/>
                <a:cs typeface="Calibri"/>
                <a:sym typeface="Calibri"/>
              </a:rPr>
              <a:t>Desenvolvimento da aplicação nas linguagens: PHP, MySQL.</a:t>
            </a:r>
            <a:endParaRPr sz="1800">
              <a:solidFill>
                <a:srgbClr val="1E60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7398"/>
              </a:buClr>
              <a:buSzPts val="2700"/>
              <a:buFont typeface="Source Sans Pro Light"/>
              <a:buAutoNum type="arabicPeriod"/>
            </a:pPr>
            <a:r>
              <a:rPr lang="pt-BR" sz="1800">
                <a:solidFill>
                  <a:srgbClr val="1E608A"/>
                </a:solidFill>
                <a:latin typeface="Calibri"/>
                <a:ea typeface="Calibri"/>
                <a:cs typeface="Calibri"/>
                <a:sym typeface="Calibri"/>
              </a:rPr>
              <a:t>Desenvolvimento do acesso em HTML5, JavaScript e Ajax.</a:t>
            </a:r>
            <a:endParaRPr sz="1800">
              <a:solidFill>
                <a:srgbClr val="1E60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7398"/>
              </a:buClr>
              <a:buSzPts val="2700"/>
              <a:buFont typeface="Source Sans Pro Light"/>
              <a:buAutoNum type="arabicPeriod"/>
            </a:pPr>
            <a:r>
              <a:rPr lang="pt-BR" sz="1800">
                <a:solidFill>
                  <a:srgbClr val="1E608A"/>
                </a:solidFill>
                <a:latin typeface="Calibri"/>
                <a:ea typeface="Calibri"/>
                <a:cs typeface="Calibri"/>
                <a:sym typeface="Calibri"/>
              </a:rPr>
              <a:t>Tecnologias de comunicação: Cross Domain, protocolo https.</a:t>
            </a:r>
            <a:endParaRPr sz="1800">
              <a:solidFill>
                <a:srgbClr val="1E60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7398"/>
              </a:buClr>
              <a:buSzPts val="2700"/>
              <a:buFont typeface="Source Sans Pro Light"/>
              <a:buAutoNum type="arabicPeriod"/>
            </a:pPr>
            <a:r>
              <a:rPr lang="pt-BR" sz="1800">
                <a:solidFill>
                  <a:srgbClr val="1E608A"/>
                </a:solidFill>
                <a:latin typeface="Calibri"/>
                <a:ea typeface="Calibri"/>
                <a:cs typeface="Calibri"/>
                <a:sym typeface="Calibri"/>
              </a:rPr>
              <a:t>segurança: </a:t>
            </a:r>
            <a:r>
              <a:rPr lang="pt-BR" sz="1800">
                <a:solidFill>
                  <a:srgbClr val="1E608A"/>
                </a:solidFill>
                <a:latin typeface="Calibri"/>
                <a:ea typeface="Calibri"/>
                <a:cs typeface="Calibri"/>
                <a:sym typeface="Calibri"/>
              </a:rPr>
              <a:t>criptografia de senhas em md5, protocolo ssl.</a:t>
            </a:r>
            <a:endParaRPr sz="1800">
              <a:solidFill>
                <a:srgbClr val="1E60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7398"/>
              </a:buClr>
              <a:buSzPts val="2700"/>
              <a:buFont typeface="Source Sans Pro Light"/>
              <a:buAutoNum type="arabicPeriod"/>
            </a:pPr>
            <a:r>
              <a:rPr lang="pt-BR" sz="1800">
                <a:solidFill>
                  <a:srgbClr val="1E608A"/>
                </a:solidFill>
                <a:latin typeface="Calibri"/>
                <a:ea typeface="Calibri"/>
                <a:cs typeface="Calibri"/>
                <a:sym typeface="Calibri"/>
              </a:rPr>
              <a:t>Acesso do usuário à máquina virtual.</a:t>
            </a:r>
            <a:r>
              <a:rPr lang="pt-BR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4209220" y="680759"/>
            <a:ext cx="37737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App Model Canvas</a:t>
            </a:r>
            <a:endParaRPr sz="4800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3210880" y="3070212"/>
            <a:ext cx="5770445" cy="2041577"/>
            <a:chOff x="3768" y="998727"/>
            <a:chExt cx="5770445" cy="2041577"/>
          </a:xfrm>
        </p:grpSpPr>
        <p:sp>
          <p:nvSpPr>
            <p:cNvPr id="384" name="Shape 384"/>
            <p:cNvSpPr/>
            <p:nvPr/>
          </p:nvSpPr>
          <p:spPr>
            <a:xfrm>
              <a:off x="847418" y="1842365"/>
              <a:ext cx="2041500" cy="354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5" name="Shape 385"/>
            <p:cNvSpPr/>
            <p:nvPr/>
          </p:nvSpPr>
          <p:spPr>
            <a:xfrm>
              <a:off x="2045400" y="998727"/>
              <a:ext cx="1687200" cy="8436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2045400" y="998727"/>
              <a:ext cx="1687200" cy="8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pt-B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Model Canvas</a:t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768" y="2196704"/>
              <a:ext cx="1687200" cy="8436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3768" y="2196704"/>
              <a:ext cx="1687200" cy="8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pt-B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Kick off</a:t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045391" y="2196704"/>
              <a:ext cx="1687200" cy="8436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2045391" y="2196704"/>
              <a:ext cx="1687200" cy="8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pt-B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 Beta</a:t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087013" y="2196704"/>
              <a:ext cx="1687200" cy="8436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 txBox="1"/>
            <p:nvPr/>
          </p:nvSpPr>
          <p:spPr>
            <a:xfrm>
              <a:off x="4087013" y="2196704"/>
              <a:ext cx="1687200" cy="8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pt-BR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 Live</a:t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2889029" y="1842365"/>
              <a:ext cx="2041500" cy="354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</p:grp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6914790" y="943087"/>
            <a:ext cx="3596978" cy="5307857"/>
            <a:chOff x="4506188" y="2376"/>
            <a:chExt cx="2874822" cy="4297512"/>
          </a:xfrm>
        </p:grpSpPr>
        <p:sp>
          <p:nvSpPr>
            <p:cNvPr id="404" name="Shape 404"/>
            <p:cNvSpPr txBox="1"/>
            <p:nvPr/>
          </p:nvSpPr>
          <p:spPr>
            <a:xfrm>
              <a:off x="5437766" y="3166534"/>
              <a:ext cx="99884" cy="99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5453802" y="2854600"/>
              <a:ext cx="67814" cy="67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315598" y="2232574"/>
              <a:ext cx="344100" cy="1839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5469189" y="2542018"/>
              <a:ext cx="37038" cy="3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5315590" y="2186848"/>
              <a:ext cx="344236" cy="9144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5479103" y="2223962"/>
              <a:ext cx="17211" cy="17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5315598" y="1198728"/>
              <a:ext cx="344100" cy="10338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5469189" y="1886079"/>
              <a:ext cx="37038" cy="3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 flipH="1" rot="10800000">
              <a:off x="5315598" y="2232427"/>
              <a:ext cx="344100" cy="965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5453802" y="1542722"/>
              <a:ext cx="67814" cy="67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315590" y="264751"/>
              <a:ext cx="344236" cy="196781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64C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5437766" y="1198717"/>
              <a:ext cx="99884" cy="99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 rot="-5400000">
              <a:off x="3529965" y="1827867"/>
              <a:ext cx="2761847" cy="809402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 txBox="1"/>
            <p:nvPr/>
          </p:nvSpPr>
          <p:spPr>
            <a:xfrm rot="-5400000">
              <a:off x="3529965" y="1827867"/>
              <a:ext cx="2761847" cy="809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Breno Costeau</a:t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659827" y="2376"/>
              <a:ext cx="1721183" cy="524751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5659827" y="2376"/>
              <a:ext cx="1721183" cy="524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 full stack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 Claudia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659807" y="2954111"/>
              <a:ext cx="1721100" cy="5247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5659807" y="2954111"/>
              <a:ext cx="17211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 Virtualização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William Ribeiro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659807" y="943576"/>
              <a:ext cx="1721100" cy="5247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5659807" y="943596"/>
              <a:ext cx="17211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 Documentação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Paulo Victor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659827" y="1970192"/>
              <a:ext cx="1721100" cy="5247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5659827" y="1970192"/>
              <a:ext cx="17211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 Documentação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pt-B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Matheus Douglas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59827" y="3775168"/>
              <a:ext cx="1721100" cy="524700"/>
            </a:xfrm>
            <a:prstGeom prst="rect">
              <a:avLst/>
            </a:prstGeom>
            <a:gradFill>
              <a:gsLst>
                <a:gs pos="0">
                  <a:srgbClr val="4A7398"/>
                </a:gs>
                <a:gs pos="50000">
                  <a:srgbClr val="156190"/>
                </a:gs>
                <a:gs pos="100000">
                  <a:srgbClr val="0D5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5659827" y="3775188"/>
              <a:ext cx="17211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Shape 428"/>
          <p:cNvSpPr txBox="1"/>
          <p:nvPr/>
        </p:nvSpPr>
        <p:spPr>
          <a:xfrm>
            <a:off x="510128" y="3013500"/>
            <a:ext cx="599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App Model Canvas</a:t>
            </a:r>
            <a:endParaRPr sz="4800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1392125" y="2597700"/>
            <a:ext cx="4226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A5A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Composição da </a:t>
            </a:r>
            <a:r>
              <a:rPr lang="pt-BR" sz="1800"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Equipe </a:t>
            </a:r>
            <a:r>
              <a:rPr lang="pt-BR" sz="1800">
                <a:solidFill>
                  <a:srgbClr val="A5A5A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 projeto</a:t>
            </a:r>
            <a:endParaRPr sz="1800">
              <a:solidFill>
                <a:srgbClr val="A5A5A5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515975" y="680750"/>
            <a:ext cx="515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App Model Canvas</a:t>
            </a:r>
            <a:endParaRPr sz="4800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4556645" y="1417488"/>
            <a:ext cx="3078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A5A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Visão </a:t>
            </a:r>
            <a:r>
              <a:rPr lang="pt-BR" sz="1800"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macro </a:t>
            </a:r>
            <a:r>
              <a:rPr lang="pt-BR" sz="1800">
                <a:solidFill>
                  <a:srgbClr val="A5A5A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 cronograma</a:t>
            </a:r>
            <a:endParaRPr sz="1800">
              <a:solidFill>
                <a:srgbClr val="A5A5A5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aphicFrame>
        <p:nvGraphicFramePr>
          <p:cNvPr id="441" name="Shape 441"/>
          <p:cNvGraphicFramePr/>
          <p:nvPr/>
        </p:nvGraphicFramePr>
        <p:xfrm>
          <a:off x="136390" y="1875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{365A81B6-C910-4C8D-B600-DCFE0DA28D16}</a:tableStyleId>
              </a:tblPr>
              <a:tblGrid>
                <a:gridCol w="2373275"/>
                <a:gridCol w="1358050"/>
                <a:gridCol w="1358050"/>
                <a:gridCol w="1358050"/>
                <a:gridCol w="1358050"/>
                <a:gridCol w="1358050"/>
                <a:gridCol w="1358050"/>
                <a:gridCol w="1358050"/>
              </a:tblGrid>
              <a:tr h="57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17/05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0C3754"/>
                        </a:gs>
                        <a:gs pos="50000">
                          <a:srgbClr val="12517A"/>
                        </a:gs>
                        <a:gs pos="100000">
                          <a:srgbClr val="16619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05/06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6A5DA"/>
                        </a:gs>
                        <a:gs pos="50000">
                          <a:srgbClr val="8EC3E6"/>
                        </a:gs>
                        <a:gs pos="100000">
                          <a:srgbClr val="C6E1F2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ahoma"/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12/06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0C3754"/>
                        </a:gs>
                        <a:gs pos="50000">
                          <a:srgbClr val="12517A"/>
                        </a:gs>
                        <a:gs pos="100000">
                          <a:srgbClr val="16619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363F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6A5DA"/>
                        </a:gs>
                        <a:gs pos="50000">
                          <a:srgbClr val="8EC3E6"/>
                        </a:gs>
                        <a:gs pos="100000">
                          <a:srgbClr val="C6E1F2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0C3754"/>
                        </a:gs>
                        <a:gs pos="50000">
                          <a:srgbClr val="12517A"/>
                        </a:gs>
                        <a:gs pos="100000">
                          <a:srgbClr val="16619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0C3754"/>
                        </a:gs>
                        <a:gs pos="50000">
                          <a:srgbClr val="12517A"/>
                        </a:gs>
                        <a:gs pos="100000">
                          <a:srgbClr val="16619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0C3754"/>
                        </a:gs>
                        <a:gs pos="50000">
                          <a:srgbClr val="12517A"/>
                        </a:gs>
                        <a:gs pos="100000">
                          <a:srgbClr val="166193"/>
                        </a:gs>
                      </a:gsLst>
                      <a:lin ang="16200000" scaled="0"/>
                    </a:gradFill>
                  </a:tcPr>
                </a:tc>
              </a:tr>
              <a:tr h="35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Milestones</a:t>
                      </a:r>
                      <a:endParaRPr/>
                    </a:p>
                  </a:txBody>
                  <a:tcPr marT="0" marB="0" marR="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050" u="none" cap="none" strike="noStrike">
                          <a:solidFill>
                            <a:srgbClr val="CBD3D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</a:t>
                      </a:r>
                      <a:endParaRPr b="0" i="0" sz="1050" u="none" cap="none" strike="noStrike">
                        <a:solidFill>
                          <a:srgbClr val="CBD3DD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3DD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74868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Kick off</a:t>
                      </a:r>
                      <a:endParaRPr b="0" i="0" sz="1400" u="none" cap="none" strike="noStrike">
                        <a:solidFill>
                          <a:srgbClr val="174868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74868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Fase Beta</a:t>
                      </a:r>
                      <a:endParaRPr b="0" i="0" sz="1400" u="none" cap="none" strike="noStrike">
                        <a:solidFill>
                          <a:srgbClr val="174868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74868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Go Live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1575">
                <a:tc>
                  <a:txBody>
                    <a:bodyPr>
                      <a:noAutofit/>
                    </a:bodyPr>
                    <a:lstStyle/>
                    <a:p>
                      <a:pPr indent="0" lvl="0" marL="1809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56A5D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F304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6E1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0" l="-1" r="71664" t="0"/>
          <a:stretch/>
        </p:blipFill>
        <p:spPr>
          <a:xfrm>
            <a:off x="2435550" y="2892875"/>
            <a:ext cx="4148276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 rotWithShape="1">
          <a:blip r:embed="rId3">
            <a:alphaModFix/>
          </a:blip>
          <a:srcRect b="0" l="-1" r="71664" t="0"/>
          <a:stretch/>
        </p:blipFill>
        <p:spPr>
          <a:xfrm>
            <a:off x="3867725" y="3212700"/>
            <a:ext cx="2716099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-1" r="71664" t="0"/>
          <a:stretch/>
        </p:blipFill>
        <p:spPr>
          <a:xfrm>
            <a:off x="5225772" y="3599075"/>
            <a:ext cx="13580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2182403" y="3013508"/>
            <a:ext cx="793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Governança</a:t>
            </a:r>
            <a:endParaRPr/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201" y="0"/>
            <a:ext cx="2156800" cy="13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/>
        </p:nvSpPr>
        <p:spPr>
          <a:xfrm>
            <a:off x="3059773" y="223559"/>
            <a:ext cx="55186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7F7F7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Project Model Canvas</a:t>
            </a:r>
            <a:endParaRPr b="0" i="0" sz="4800" u="none" cap="none" strike="noStrike">
              <a:solidFill>
                <a:srgbClr val="7F7F7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778" y="1054556"/>
            <a:ext cx="9291998" cy="577308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5054225" y="3653325"/>
            <a:ext cx="16389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Desenvolvedora full stack Ana Claudia;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Gerente do projeto Breno Costeau;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Documentação: Matheus Douglas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 Paulo Victor;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Virtualização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William Ribeiro</a:t>
            </a:r>
            <a:endParaRPr sz="1200"/>
          </a:p>
        </p:txBody>
      </p:sp>
      <p:sp>
        <p:nvSpPr>
          <p:cNvPr id="463" name="Shape 463"/>
          <p:cNvSpPr txBox="1"/>
          <p:nvPr/>
        </p:nvSpPr>
        <p:spPr>
          <a:xfrm>
            <a:off x="8751575" y="1712200"/>
            <a:ext cx="15585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 da conexão;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Quantidade de acesso simultâneo;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Espaço em disco do servidor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1373425" y="1538250"/>
            <a:ext cx="1638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Demanda de acesso remoto, trabalhos Home Office. E segundo José Finnochio J. muitos modelos são Excel.</a:t>
            </a:r>
            <a:endParaRPr sz="1100"/>
          </a:p>
        </p:txBody>
      </p:sp>
      <p:sp>
        <p:nvSpPr>
          <p:cNvPr id="465" name="Shape 465"/>
          <p:cNvSpPr txBox="1"/>
          <p:nvPr/>
        </p:nvSpPr>
        <p:spPr>
          <a:xfrm>
            <a:off x="3250450" y="1712200"/>
            <a:ext cx="15585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Aplicação para preenchimento do Model Canvas</a:t>
            </a:r>
            <a:endParaRPr sz="1200"/>
          </a:p>
        </p:txBody>
      </p:sp>
      <p:sp>
        <p:nvSpPr>
          <p:cNvPr id="466" name="Shape 466"/>
          <p:cNvSpPr txBox="1"/>
          <p:nvPr/>
        </p:nvSpPr>
        <p:spPr>
          <a:xfrm>
            <a:off x="1373425" y="3213825"/>
            <a:ext cx="1686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Disponibilizar os benefícios de um app. (touch e voz)</a:t>
            </a:r>
            <a:endParaRPr sz="1200"/>
          </a:p>
        </p:txBody>
      </p:sp>
      <p:sp>
        <p:nvSpPr>
          <p:cNvPr id="467" name="Shape 467"/>
          <p:cNvSpPr txBox="1"/>
          <p:nvPr/>
        </p:nvSpPr>
        <p:spPr>
          <a:xfrm>
            <a:off x="1391750" y="4330875"/>
            <a:ext cx="16863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Compartilhamento da tabela;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Agilidade no processo;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Cumprir a premissa da tabela (Focar e organizar o pensamento);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 todos os benefícios de ser um App.</a:t>
            </a:r>
            <a:endParaRPr sz="1200"/>
          </a:p>
        </p:txBody>
      </p:sp>
      <p:sp>
        <p:nvSpPr>
          <p:cNvPr id="468" name="Shape 468"/>
          <p:cNvSpPr txBox="1"/>
          <p:nvPr/>
        </p:nvSpPr>
        <p:spPr>
          <a:xfrm>
            <a:off x="3078050" y="3213825"/>
            <a:ext cx="16863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Aplicação instalada em uma máquina virtual para acesso remoto;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Nosso “Plus”: Cross Domain para backup em nuvem, acesso rápido e criptografia de dados</a:t>
            </a:r>
            <a:endParaRPr sz="1200"/>
          </a:p>
        </p:txBody>
      </p:sp>
      <p:sp>
        <p:nvSpPr>
          <p:cNvPr id="469" name="Shape 469"/>
          <p:cNvSpPr txBox="1"/>
          <p:nvPr/>
        </p:nvSpPr>
        <p:spPr>
          <a:xfrm>
            <a:off x="5063375" y="1748825"/>
            <a:ext cx="15585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Senac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Costeau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6885475" y="1739675"/>
            <a:ext cx="16389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Bloqueio da rede;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Assinatura do AWS;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para uso da AWS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6858000" y="3607550"/>
            <a:ext cx="16389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virtual para treinamento e orientação ao acesso;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Model Canvas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8735025" y="3644175"/>
            <a:ext cx="15585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 UML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EAP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Kanvas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/ Kaban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Descritivo  Infraestrutura  Virtual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5090850" y="5960700"/>
            <a:ext cx="340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de voz;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por tempo de acesso;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8707550" y="5676850"/>
            <a:ext cx="1638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R$27.500,00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5" y="5191576"/>
            <a:ext cx="1248500" cy="12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00" y="3470225"/>
            <a:ext cx="2108375" cy="21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375" y="5311050"/>
            <a:ext cx="1009550" cy="10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463" y="871150"/>
            <a:ext cx="2599075" cy="25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23901" y="4340044"/>
            <a:ext cx="1942976" cy="19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x="6839700" y="1400900"/>
            <a:ext cx="2902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em HTML, Java Script e Ajax</a:t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1959450" y="3863950"/>
            <a:ext cx="1849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dos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