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316" r:id="rId3"/>
    <p:sldId id="317" r:id="rId4"/>
    <p:sldId id="318" r:id="rId5"/>
    <p:sldId id="319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B6005D57-BA2E-471F-8E1D-8E1E03D6EFD9}">
          <p14:sldIdLst>
            <p14:sldId id="256"/>
            <p14:sldId id="316"/>
            <p14:sldId id="317"/>
            <p14:sldId id="318"/>
            <p14:sldId id="319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2007" autoAdjust="0"/>
  </p:normalViewPr>
  <p:slideViewPr>
    <p:cSldViewPr>
      <p:cViewPr varScale="1">
        <p:scale>
          <a:sx n="100" d="100"/>
          <a:sy n="100" d="100"/>
        </p:scale>
        <p:origin x="33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3E935-D528-4AFA-914F-98710BD083EA}" type="datetimeFigureOut">
              <a:rPr lang="pt-BR" smtClean="0"/>
              <a:pPr/>
              <a:t>19/08/2015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98043-A7F7-4F74-ADEA-AEDAFBAC19E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914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D10225A1-3B9A-4813-8927-6E7BEB85A37A}" type="datetimeFigureOut">
              <a:rPr lang="pt-BR" smtClean="0"/>
              <a:pPr/>
              <a:t>19/08/2015</a:t>
            </a:fld>
            <a:endParaRPr lang="pt-B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DD96718-E330-42B8-9A79-75C8ABF0F57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25A1-3B9A-4813-8927-6E7BEB85A37A}" type="datetimeFigureOut">
              <a:rPr lang="pt-BR" smtClean="0"/>
              <a:pPr/>
              <a:t>19/08/2015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6718-E330-42B8-9A79-75C8ABF0F57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25A1-3B9A-4813-8927-6E7BEB85A37A}" type="datetimeFigureOut">
              <a:rPr lang="pt-BR" smtClean="0"/>
              <a:pPr/>
              <a:t>19/08/2015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6718-E330-42B8-9A79-75C8ABF0F57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25A1-3B9A-4813-8927-6E7BEB85A37A}" type="datetimeFigureOut">
              <a:rPr lang="pt-BR" smtClean="0"/>
              <a:pPr/>
              <a:t>19/08/2015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6718-E330-42B8-9A79-75C8ABF0F57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25A1-3B9A-4813-8927-6E7BEB85A37A}" type="datetimeFigureOut">
              <a:rPr lang="pt-BR" smtClean="0"/>
              <a:pPr/>
              <a:t>19/08/2015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6718-E330-42B8-9A79-75C8ABF0F57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25A1-3B9A-4813-8927-6E7BEB85A37A}" type="datetimeFigureOut">
              <a:rPr lang="pt-BR" smtClean="0"/>
              <a:pPr/>
              <a:t>19/08/2015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6718-E330-42B8-9A79-75C8ABF0F57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25A1-3B9A-4813-8927-6E7BEB85A37A}" type="datetimeFigureOut">
              <a:rPr lang="pt-BR" smtClean="0"/>
              <a:pPr/>
              <a:t>19/08/2015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6718-E330-42B8-9A79-75C8ABF0F57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25A1-3B9A-4813-8927-6E7BEB85A37A}" type="datetimeFigureOut">
              <a:rPr lang="pt-BR" smtClean="0"/>
              <a:pPr/>
              <a:t>19/08/2015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6718-E330-42B8-9A79-75C8ABF0F57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25A1-3B9A-4813-8927-6E7BEB85A37A}" type="datetimeFigureOut">
              <a:rPr lang="pt-BR" smtClean="0"/>
              <a:pPr/>
              <a:t>19/08/2015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6718-E330-42B8-9A79-75C8ABF0F57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25A1-3B9A-4813-8927-6E7BEB85A37A}" type="datetimeFigureOut">
              <a:rPr lang="pt-BR" smtClean="0"/>
              <a:pPr/>
              <a:t>19/08/2015</a:t>
            </a:fld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6718-E330-42B8-9A79-75C8ABF0F57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25A1-3B9A-4813-8927-6E7BEB85A37A}" type="datetimeFigureOut">
              <a:rPr lang="pt-BR" smtClean="0"/>
              <a:pPr/>
              <a:t>19/08/2015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6718-E330-42B8-9A79-75C8ABF0F57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D10225A1-3B9A-4813-8927-6E7BEB85A37A}" type="datetimeFigureOut">
              <a:rPr lang="pt-BR" smtClean="0"/>
              <a:pPr/>
              <a:t>19/08/2015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DD96718-E330-42B8-9A79-75C8ABF0F57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Projeto de Banco de Dados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Profª</a:t>
            </a:r>
            <a:r>
              <a:rPr lang="pt-BR" dirty="0" smtClean="0"/>
              <a:t>: </a:t>
            </a:r>
            <a:r>
              <a:rPr lang="pt-BR" dirty="0" smtClean="0"/>
              <a:t>Flavia</a:t>
            </a:r>
            <a:endParaRPr lang="pt-BR" dirty="0" smtClean="0"/>
          </a:p>
          <a:p>
            <a:endParaRPr lang="pt-BR" dirty="0"/>
          </a:p>
          <a:p>
            <a:pPr algn="r">
              <a:spcBef>
                <a:spcPct val="0"/>
              </a:spcBef>
            </a:pPr>
            <a:r>
              <a:rPr lang="pt-BR" sz="24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AULA 8</a:t>
            </a:r>
            <a:endParaRPr lang="pt-BR" sz="2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92044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as instruções SQL para:</a:t>
            </a:r>
          </a:p>
          <a:p>
            <a:pPr lvl="1"/>
            <a:r>
              <a:rPr lang="pt-BR" dirty="0"/>
              <a:t>Mostrar os produtos cujo preço unitário seja maior que R$ 25,50, ordenados pela descrição decrescentemente.</a:t>
            </a:r>
          </a:p>
          <a:p>
            <a:pPr lvl="1"/>
            <a:r>
              <a:rPr lang="pt-BR" dirty="0"/>
              <a:t>Alterar o preço unitário do Produto cuja descrição seja “Arroz Integral” para R$5,45. </a:t>
            </a:r>
            <a:endParaRPr lang="pt-BR" dirty="0" smtClean="0"/>
          </a:p>
          <a:p>
            <a:pPr lvl="1"/>
            <a:r>
              <a:rPr lang="pt-BR" dirty="0"/>
              <a:t>Aumentar os salários dos funcionários em 18%.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966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as instruções SQL para:</a:t>
            </a:r>
          </a:p>
          <a:p>
            <a:pPr lvl="1"/>
            <a:r>
              <a:rPr lang="pt-BR" dirty="0"/>
              <a:t>Exibir os dados dos fornecedores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Apagar os registros dos produtos que possuam código entre 1 e 13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Adicionar a coluna </a:t>
            </a:r>
            <a:r>
              <a:rPr lang="pt-BR" dirty="0" err="1"/>
              <a:t>estoque_minimo</a:t>
            </a:r>
            <a:r>
              <a:rPr lang="pt-BR" dirty="0"/>
              <a:t> em Produto cujo tipo de dado é definido como inteiro. </a:t>
            </a:r>
          </a:p>
        </p:txBody>
      </p:sp>
    </p:spTree>
    <p:extLst>
      <p:ext uri="{BB962C8B-B14F-4D97-AF65-F5344CB8AC3E}">
        <p14:creationId xmlns:p14="http://schemas.microsoft.com/office/powerpoint/2010/main" val="4069697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323652"/>
            <a:ext cx="7848872" cy="4129684"/>
          </a:xfrm>
        </p:spPr>
        <p:txBody>
          <a:bodyPr>
            <a:noAutofit/>
          </a:bodyPr>
          <a:lstStyle/>
          <a:p>
            <a:r>
              <a:rPr lang="pt-BR" sz="1400" dirty="0"/>
              <a:t>A clinica </a:t>
            </a:r>
            <a:r>
              <a:rPr lang="pt-BR" sz="1400" dirty="0" err="1"/>
              <a:t>Estethic</a:t>
            </a:r>
            <a:r>
              <a:rPr lang="pt-BR" sz="1400" dirty="0"/>
              <a:t> necessita da automação das suas atividades. Para isso contratou um profissional de BD</a:t>
            </a:r>
            <a:r>
              <a:rPr lang="pt-BR" sz="1400" dirty="0" smtClean="0"/>
              <a:t>. A </a:t>
            </a:r>
            <a:r>
              <a:rPr lang="pt-BR" sz="1400" dirty="0"/>
              <a:t>clínica trabalha com diversos procedimentos estéticos. Para a realização dos serviços é necessário um agendamento prévio.  Os procedimentos são realizados por diversos </a:t>
            </a:r>
            <a:r>
              <a:rPr lang="pt-BR" sz="1400" dirty="0" smtClean="0"/>
              <a:t>profissionais, </a:t>
            </a:r>
            <a:r>
              <a:rPr lang="pt-BR" sz="1400" dirty="0"/>
              <a:t>podendo um profissional realizar vários tipos de procedimentos ou ser especialista em apenas um. </a:t>
            </a:r>
            <a:r>
              <a:rPr lang="pt-BR" sz="1400" dirty="0" smtClean="0"/>
              <a:t>Os </a:t>
            </a:r>
            <a:r>
              <a:rPr lang="pt-BR" sz="1400" dirty="0"/>
              <a:t>procedimentos são realizados nos clientes por profissionais da clínica. A cada atendimento o cliente pode ser atendido por um profissional diferente.  Cada profissional possui um profissional responsável, denominado gerente. Esse gerente pode gerenciar vários profissionais. Sobre os procedimentos é necessário cadastrar o código, o nome, a descrição, o preço da sessão, as contra indicações e observações. Sobre os profissionais é necessário cadastrar o nome, o CPF, o telefone de contato, o </a:t>
            </a:r>
            <a:r>
              <a:rPr lang="pt-BR" sz="1400" dirty="0" smtClean="0"/>
              <a:t>cargo, a data </a:t>
            </a:r>
            <a:r>
              <a:rPr lang="pt-BR" sz="1400" dirty="0"/>
              <a:t>de admissão e seu respectivo salário. Para o agendamento é necessário informar o código do cliente, o procedimento, o </a:t>
            </a:r>
            <a:r>
              <a:rPr lang="pt-BR" sz="1400" dirty="0" smtClean="0"/>
              <a:t>profissional, a </a:t>
            </a:r>
            <a:r>
              <a:rPr lang="pt-BR" sz="1400" dirty="0"/>
              <a:t>data e hora para o atendimento. Sobre o cliente é cadastrado o nome, CPF, telefone, nome e telefone de uma pessoa a ser contatada em caso de emergência. Para os funcionários é necessário armazenar o nome, a matrícula, endereço, CPF, a data de admissão, o telefone e o cargo que irá exercer na clínica. </a:t>
            </a:r>
          </a:p>
        </p:txBody>
      </p:sp>
    </p:spTree>
    <p:extLst>
      <p:ext uri="{BB962C8B-B14F-4D97-AF65-F5344CB8AC3E}">
        <p14:creationId xmlns:p14="http://schemas.microsoft.com/office/powerpoint/2010/main" val="651511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os modelos conceitual, lógico e físico para o minimundo dado.</a:t>
            </a:r>
          </a:p>
          <a:p>
            <a:r>
              <a:rPr lang="pt-BR" dirty="0" smtClean="0"/>
              <a:t>Inserir 4 registros para cada uma das tabelas criadas.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670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Criar as instruções SQL para:</a:t>
            </a:r>
          </a:p>
          <a:p>
            <a:pPr lvl="1"/>
            <a:r>
              <a:rPr lang="pt-BR" dirty="0"/>
              <a:t>Mostrar todos os clientes ordenados pelo nome em ordem decrescente;</a:t>
            </a:r>
          </a:p>
          <a:p>
            <a:pPr lvl="1"/>
            <a:r>
              <a:rPr lang="pt-BR" dirty="0" smtClean="0"/>
              <a:t>Alterar </a:t>
            </a:r>
            <a:r>
              <a:rPr lang="pt-BR" dirty="0"/>
              <a:t>nome do cliente para “Maria Angélica” , cuja matricula é 1477. </a:t>
            </a:r>
          </a:p>
          <a:p>
            <a:pPr lvl="1"/>
            <a:r>
              <a:rPr lang="pt-BR" dirty="0" smtClean="0"/>
              <a:t>Aumentar </a:t>
            </a:r>
            <a:r>
              <a:rPr lang="pt-BR" dirty="0"/>
              <a:t>os salários dos profissionais em 21,5%.</a:t>
            </a:r>
          </a:p>
          <a:p>
            <a:pPr lvl="1"/>
            <a:r>
              <a:rPr lang="pt-BR" dirty="0" smtClean="0"/>
              <a:t>Exibir </a:t>
            </a:r>
            <a:r>
              <a:rPr lang="pt-BR" dirty="0"/>
              <a:t>os dados do cliente hipotético de nome Diegues.</a:t>
            </a:r>
          </a:p>
          <a:p>
            <a:pPr lvl="1"/>
            <a:r>
              <a:rPr lang="pt-BR" dirty="0" smtClean="0"/>
              <a:t>Apagar </a:t>
            </a:r>
            <a:r>
              <a:rPr lang="pt-BR" dirty="0"/>
              <a:t>o registro da tabela Profissional  de chave primária 355.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764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Consultar dados em uma tabela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Comando </a:t>
            </a:r>
            <a:r>
              <a:rPr lang="pt-BR" b="1" dirty="0" err="1" smtClean="0"/>
              <a:t>Select</a:t>
            </a:r>
            <a:endParaRPr lang="pt-BR" b="1" dirty="0" smtClean="0"/>
          </a:p>
          <a:p>
            <a:r>
              <a:rPr lang="pt-BR" dirty="0" smtClean="0"/>
              <a:t>A execução deste comando retorna os registros de uma ou mais tabelas que atendam a uma determinada condição.</a:t>
            </a:r>
          </a:p>
          <a:p>
            <a:r>
              <a:rPr lang="pt-BR" dirty="0" smtClean="0"/>
              <a:t>Sintaxe:</a:t>
            </a:r>
          </a:p>
          <a:p>
            <a:pPr marL="365760" lvl="1" indent="0">
              <a:buNone/>
            </a:pPr>
            <a:r>
              <a:rPr lang="pt-BR" dirty="0" err="1" smtClean="0"/>
              <a:t>Select</a:t>
            </a:r>
            <a:r>
              <a:rPr lang="pt-BR" dirty="0" smtClean="0"/>
              <a:t> coluna1, coluna2,..., coluna n</a:t>
            </a:r>
          </a:p>
          <a:p>
            <a:pPr marL="365760" lvl="1" indent="0">
              <a:buNone/>
            </a:pPr>
            <a:r>
              <a:rPr lang="pt-BR" dirty="0" err="1" smtClean="0"/>
              <a:t>From</a:t>
            </a:r>
            <a:r>
              <a:rPr lang="pt-BR" dirty="0" smtClean="0"/>
              <a:t> tabela</a:t>
            </a:r>
          </a:p>
          <a:p>
            <a:pPr marL="365760" lvl="1" indent="0">
              <a:buNone/>
            </a:pPr>
            <a:r>
              <a:rPr lang="pt-BR" dirty="0" err="1" smtClean="0"/>
              <a:t>Where</a:t>
            </a:r>
            <a:r>
              <a:rPr lang="pt-BR" dirty="0" smtClean="0"/>
              <a:t> condição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985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Consultar dados em uma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Exemplos:</a:t>
            </a:r>
          </a:p>
          <a:p>
            <a:pPr lvl="1"/>
            <a:r>
              <a:rPr lang="pt-BR" dirty="0" smtClean="0"/>
              <a:t>Consultar todos os produtos</a:t>
            </a:r>
          </a:p>
          <a:p>
            <a:pPr marL="365760" lvl="1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Select</a:t>
            </a:r>
            <a:r>
              <a:rPr lang="pt-BR" dirty="0" smtClean="0"/>
              <a:t> * </a:t>
            </a:r>
            <a:r>
              <a:rPr lang="pt-BR" dirty="0" err="1" smtClean="0"/>
              <a:t>from</a:t>
            </a:r>
            <a:r>
              <a:rPr lang="pt-BR" dirty="0" smtClean="0"/>
              <a:t> Produto;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Listar os códigos dos produtos</a:t>
            </a:r>
          </a:p>
          <a:p>
            <a:pPr marL="365760" lvl="1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Select</a:t>
            </a:r>
            <a:r>
              <a:rPr lang="pt-BR" dirty="0" smtClean="0"/>
              <a:t> </a:t>
            </a:r>
            <a:r>
              <a:rPr lang="pt-BR" dirty="0" err="1" smtClean="0"/>
              <a:t>cod_prod</a:t>
            </a:r>
            <a:r>
              <a:rPr lang="pt-BR" dirty="0" smtClean="0"/>
              <a:t> </a:t>
            </a:r>
            <a:r>
              <a:rPr lang="pt-BR" dirty="0" err="1" smtClean="0"/>
              <a:t>from</a:t>
            </a:r>
            <a:r>
              <a:rPr lang="pt-BR" dirty="0" smtClean="0"/>
              <a:t> Produto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Listar os códigos e as descrições dos Produtos.</a:t>
            </a:r>
          </a:p>
          <a:p>
            <a:pPr marL="365760" lvl="1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Select</a:t>
            </a:r>
            <a:r>
              <a:rPr lang="pt-BR" dirty="0" smtClean="0"/>
              <a:t> </a:t>
            </a:r>
            <a:r>
              <a:rPr lang="pt-BR" dirty="0" err="1" smtClean="0"/>
              <a:t>cod_prod</a:t>
            </a:r>
            <a:r>
              <a:rPr lang="pt-BR" dirty="0" smtClean="0"/>
              <a:t>, </a:t>
            </a:r>
            <a:r>
              <a:rPr lang="pt-BR" dirty="0" err="1" smtClean="0"/>
              <a:t>descricao</a:t>
            </a:r>
            <a:r>
              <a:rPr lang="pt-BR" dirty="0" smtClean="0"/>
              <a:t> </a:t>
            </a:r>
            <a:r>
              <a:rPr lang="pt-BR" dirty="0" err="1" smtClean="0"/>
              <a:t>from</a:t>
            </a:r>
            <a:r>
              <a:rPr lang="pt-BR" dirty="0" smtClean="0"/>
              <a:t> Produto;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636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a cláusula </a:t>
            </a:r>
            <a:r>
              <a:rPr lang="pt-BR" dirty="0" err="1" smtClean="0"/>
              <a:t>Where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responsável por restringir quais as linhas da tabela que serão apresentadas.</a:t>
            </a:r>
          </a:p>
          <a:p>
            <a:endParaRPr lang="pt-BR" dirty="0" smtClean="0"/>
          </a:p>
          <a:p>
            <a:r>
              <a:rPr lang="pt-BR" dirty="0" smtClean="0"/>
              <a:t>Exemplos:</a:t>
            </a:r>
          </a:p>
          <a:p>
            <a:pPr lvl="1"/>
            <a:r>
              <a:rPr lang="pt-BR" dirty="0" smtClean="0"/>
              <a:t>Listar os produtos com preço inferior a R$ 3,00</a:t>
            </a:r>
          </a:p>
          <a:p>
            <a:pPr marL="365760" lvl="1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Select</a:t>
            </a:r>
            <a:r>
              <a:rPr lang="pt-BR" dirty="0" smtClean="0"/>
              <a:t> * </a:t>
            </a:r>
            <a:r>
              <a:rPr lang="pt-BR" dirty="0" err="1" smtClean="0"/>
              <a:t>from</a:t>
            </a:r>
            <a:r>
              <a:rPr lang="pt-BR" dirty="0" smtClean="0"/>
              <a:t> Produto </a:t>
            </a:r>
            <a:r>
              <a:rPr lang="pt-BR" dirty="0" err="1" smtClean="0"/>
              <a:t>where</a:t>
            </a:r>
            <a:r>
              <a:rPr lang="pt-BR" dirty="0" smtClean="0"/>
              <a:t> </a:t>
            </a:r>
            <a:r>
              <a:rPr lang="pt-BR" dirty="0" err="1" smtClean="0"/>
              <a:t>preco</a:t>
            </a:r>
            <a:r>
              <a:rPr lang="pt-BR" dirty="0" smtClean="0"/>
              <a:t> &lt; 3.00;</a:t>
            </a:r>
          </a:p>
          <a:p>
            <a:pPr lvl="1"/>
            <a:r>
              <a:rPr lang="en-US" dirty="0" err="1" smtClean="0"/>
              <a:t>codigo</a:t>
            </a:r>
            <a:r>
              <a:rPr lang="en-US" dirty="0" smtClean="0"/>
              <a:t>` </a:t>
            </a:r>
            <a:r>
              <a:rPr lang="en-US" dirty="0" err="1" smtClean="0"/>
              <a:t>int</a:t>
            </a:r>
            <a:r>
              <a:rPr lang="en-US" dirty="0" smtClean="0"/>
              <a:t>(11) NOT NULL AUTO_INCREMENT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1389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a cláusula </a:t>
            </a:r>
            <a:r>
              <a:rPr lang="pt-BR" dirty="0" err="1" smtClean="0"/>
              <a:t>Where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Exemplos:</a:t>
            </a:r>
          </a:p>
          <a:p>
            <a:pPr lvl="1"/>
            <a:r>
              <a:rPr lang="pt-BR" dirty="0" smtClean="0"/>
              <a:t>Listar o código e a descrição os produtos com preço igual a R$ 1,00</a:t>
            </a:r>
          </a:p>
          <a:p>
            <a:pPr marL="365760" lvl="1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Select</a:t>
            </a:r>
            <a:r>
              <a:rPr lang="pt-BR" dirty="0" smtClean="0"/>
              <a:t> </a:t>
            </a:r>
            <a:r>
              <a:rPr lang="pt-BR" dirty="0" err="1" smtClean="0"/>
              <a:t>cod_prod</a:t>
            </a:r>
            <a:r>
              <a:rPr lang="pt-BR" dirty="0" smtClean="0"/>
              <a:t>, </a:t>
            </a:r>
            <a:r>
              <a:rPr lang="pt-BR" dirty="0" err="1" smtClean="0"/>
              <a:t>descricao</a:t>
            </a:r>
            <a:r>
              <a:rPr lang="pt-BR" dirty="0" smtClean="0"/>
              <a:t> </a:t>
            </a:r>
            <a:r>
              <a:rPr lang="pt-BR" dirty="0" err="1" smtClean="0"/>
              <a:t>from</a:t>
            </a:r>
            <a:r>
              <a:rPr lang="pt-BR" dirty="0" smtClean="0"/>
              <a:t> Produto </a:t>
            </a:r>
            <a:r>
              <a:rPr lang="pt-BR" dirty="0" err="1" smtClean="0"/>
              <a:t>where</a:t>
            </a:r>
            <a:r>
              <a:rPr lang="pt-BR" dirty="0" smtClean="0"/>
              <a:t> </a:t>
            </a:r>
            <a:r>
              <a:rPr lang="pt-BR" dirty="0" err="1" smtClean="0"/>
              <a:t>preco</a:t>
            </a:r>
            <a:r>
              <a:rPr lang="pt-BR" dirty="0" smtClean="0"/>
              <a:t> =1.00;</a:t>
            </a:r>
          </a:p>
          <a:p>
            <a:pPr marL="365760" lvl="1" indent="0">
              <a:buNone/>
            </a:pPr>
            <a:endParaRPr lang="pt-BR" dirty="0"/>
          </a:p>
          <a:p>
            <a:pPr lvl="1"/>
            <a:r>
              <a:rPr lang="pt-BR" dirty="0"/>
              <a:t>Listar os dados do produto de código 5.</a:t>
            </a:r>
          </a:p>
          <a:p>
            <a:pPr marL="365760" lvl="1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Select</a:t>
            </a:r>
            <a:r>
              <a:rPr lang="pt-BR" dirty="0" smtClean="0"/>
              <a:t> * </a:t>
            </a:r>
            <a:r>
              <a:rPr lang="pt-BR" dirty="0" err="1" smtClean="0"/>
              <a:t>from</a:t>
            </a:r>
            <a:r>
              <a:rPr lang="pt-BR" dirty="0" smtClean="0"/>
              <a:t> </a:t>
            </a:r>
            <a:r>
              <a:rPr lang="pt-BR" dirty="0"/>
              <a:t>Produto </a:t>
            </a:r>
            <a:r>
              <a:rPr lang="pt-BR" dirty="0" err="1"/>
              <a:t>where</a:t>
            </a:r>
            <a:r>
              <a:rPr lang="pt-BR" dirty="0"/>
              <a:t> </a:t>
            </a:r>
            <a:r>
              <a:rPr lang="pt-BR" dirty="0" err="1" smtClean="0"/>
              <a:t>cod_prod</a:t>
            </a:r>
            <a:r>
              <a:rPr lang="pt-BR" dirty="0" smtClean="0"/>
              <a:t>=5;</a:t>
            </a:r>
            <a:endParaRPr lang="pt-BR" dirty="0"/>
          </a:p>
          <a:p>
            <a:pPr marL="365760" lvl="1" indent="0">
              <a:buNone/>
            </a:pPr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4099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a cláusula </a:t>
            </a:r>
            <a:r>
              <a:rPr lang="pt-BR" dirty="0" err="1" smtClean="0"/>
              <a:t>Where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Exemplos:</a:t>
            </a:r>
          </a:p>
          <a:p>
            <a:pPr lvl="1"/>
            <a:r>
              <a:rPr lang="pt-BR" dirty="0" smtClean="0"/>
              <a:t>Listar a descrição e os preços dos produtos com preço entre R$ 1,00 e R$5,00.</a:t>
            </a:r>
          </a:p>
          <a:p>
            <a:pPr marL="685800" lvl="2" indent="0">
              <a:buNone/>
            </a:pPr>
            <a:r>
              <a:rPr lang="pt-BR" dirty="0" err="1" smtClean="0"/>
              <a:t>Select</a:t>
            </a:r>
            <a:r>
              <a:rPr lang="pt-BR" dirty="0" smtClean="0"/>
              <a:t> </a:t>
            </a:r>
            <a:r>
              <a:rPr lang="pt-BR" dirty="0" err="1" smtClean="0"/>
              <a:t>descricao</a:t>
            </a:r>
            <a:r>
              <a:rPr lang="pt-BR" dirty="0" smtClean="0"/>
              <a:t>, </a:t>
            </a:r>
            <a:r>
              <a:rPr lang="pt-BR" dirty="0" err="1" smtClean="0"/>
              <a:t>preco</a:t>
            </a:r>
            <a:r>
              <a:rPr lang="pt-BR" dirty="0" smtClean="0"/>
              <a:t> </a:t>
            </a:r>
            <a:r>
              <a:rPr lang="pt-BR" dirty="0" err="1" smtClean="0"/>
              <a:t>from</a:t>
            </a:r>
            <a:r>
              <a:rPr lang="pt-BR" dirty="0" smtClean="0"/>
              <a:t> Produto</a:t>
            </a:r>
          </a:p>
          <a:p>
            <a:pPr marL="685800" lvl="2" indent="0">
              <a:buNone/>
            </a:pPr>
            <a:r>
              <a:rPr lang="pt-BR" dirty="0" err="1" smtClean="0"/>
              <a:t>Where</a:t>
            </a:r>
            <a:r>
              <a:rPr lang="pt-BR" dirty="0" smtClean="0"/>
              <a:t> </a:t>
            </a:r>
            <a:r>
              <a:rPr lang="pt-BR" dirty="0" err="1" smtClean="0"/>
              <a:t>preco</a:t>
            </a:r>
            <a:r>
              <a:rPr lang="pt-BR" dirty="0" smtClean="0"/>
              <a:t> &gt;1.00 and </a:t>
            </a:r>
            <a:r>
              <a:rPr lang="pt-BR" dirty="0" err="1" smtClean="0"/>
              <a:t>preco</a:t>
            </a:r>
            <a:r>
              <a:rPr lang="pt-BR" dirty="0" smtClean="0"/>
              <a:t> &lt;5.00;</a:t>
            </a:r>
          </a:p>
          <a:p>
            <a:pPr marL="365760" lvl="1" indent="0">
              <a:buNone/>
            </a:pPr>
            <a:r>
              <a:rPr lang="pt-BR" dirty="0" smtClean="0"/>
              <a:t>	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595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Ordenando os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Comando </a:t>
            </a:r>
            <a:r>
              <a:rPr lang="pt-BR" dirty="0" err="1" smtClean="0"/>
              <a:t>order</a:t>
            </a:r>
            <a:r>
              <a:rPr lang="pt-BR" dirty="0" smtClean="0"/>
              <a:t> </a:t>
            </a:r>
            <a:r>
              <a:rPr lang="pt-BR" dirty="0" err="1" smtClean="0"/>
              <a:t>by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Ordenação crescente:</a:t>
            </a:r>
          </a:p>
          <a:p>
            <a:pPr marL="365760" lvl="1" indent="0">
              <a:buNone/>
            </a:pPr>
            <a:r>
              <a:rPr lang="pt-BR" dirty="0" err="1" smtClean="0"/>
              <a:t>Select</a:t>
            </a:r>
            <a:r>
              <a:rPr lang="pt-BR" dirty="0" smtClean="0"/>
              <a:t> * </a:t>
            </a:r>
            <a:r>
              <a:rPr lang="pt-BR" dirty="0" err="1" smtClean="0"/>
              <a:t>from</a:t>
            </a:r>
            <a:r>
              <a:rPr lang="pt-BR" dirty="0" smtClean="0"/>
              <a:t> Produto </a:t>
            </a:r>
            <a:r>
              <a:rPr lang="pt-BR" dirty="0" err="1" smtClean="0"/>
              <a:t>order</a:t>
            </a:r>
            <a:r>
              <a:rPr lang="pt-BR" dirty="0" smtClean="0"/>
              <a:t> </a:t>
            </a:r>
            <a:r>
              <a:rPr lang="pt-BR" dirty="0" err="1" smtClean="0"/>
              <a:t>by</a:t>
            </a:r>
            <a:r>
              <a:rPr lang="pt-BR" dirty="0" smtClean="0"/>
              <a:t> </a:t>
            </a:r>
            <a:r>
              <a:rPr lang="pt-BR" dirty="0" err="1" smtClean="0"/>
              <a:t>descricao</a:t>
            </a:r>
            <a:endParaRPr lang="pt-BR" dirty="0" smtClean="0"/>
          </a:p>
          <a:p>
            <a:pPr marL="365760" lvl="1" indent="0">
              <a:buNone/>
            </a:pPr>
            <a:endParaRPr lang="pt-BR" dirty="0"/>
          </a:p>
          <a:p>
            <a:r>
              <a:rPr lang="pt-BR" dirty="0"/>
              <a:t>Ordenação </a:t>
            </a:r>
            <a:r>
              <a:rPr lang="pt-BR" dirty="0" smtClean="0"/>
              <a:t>decrescente</a:t>
            </a:r>
            <a:r>
              <a:rPr lang="pt-BR" dirty="0"/>
              <a:t>:</a:t>
            </a:r>
          </a:p>
          <a:p>
            <a:pPr marL="365760" lvl="1" indent="0">
              <a:buNone/>
            </a:pPr>
            <a:r>
              <a:rPr lang="pt-BR" dirty="0" err="1"/>
              <a:t>Select</a:t>
            </a:r>
            <a:r>
              <a:rPr lang="pt-BR" dirty="0"/>
              <a:t> * </a:t>
            </a:r>
            <a:r>
              <a:rPr lang="pt-BR" dirty="0" err="1"/>
              <a:t>from</a:t>
            </a:r>
            <a:r>
              <a:rPr lang="pt-BR" dirty="0"/>
              <a:t> Produto </a:t>
            </a:r>
            <a:r>
              <a:rPr lang="pt-BR" dirty="0" err="1"/>
              <a:t>order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 smtClean="0"/>
              <a:t>descricao</a:t>
            </a:r>
            <a:r>
              <a:rPr lang="pt-BR" dirty="0" smtClean="0"/>
              <a:t> </a:t>
            </a:r>
            <a:r>
              <a:rPr lang="pt-BR" dirty="0" err="1" smtClean="0"/>
              <a:t>desc</a:t>
            </a:r>
            <a:endParaRPr lang="pt-BR" dirty="0"/>
          </a:p>
          <a:p>
            <a:pPr marL="365760" lvl="1" indent="0">
              <a:buNone/>
            </a:pPr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6139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492" y="2323652"/>
            <a:ext cx="7272924" cy="3508977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>O supermercado Vende Barato deseja automatizar suas atividades. Para isso é necessário armazenar as informações referentes a funcionários, fornecedores e produtos. Além dessas informações a empresa deseja armazenar os dados referentes às compras realizadas. Em relação aos funcionários devem ser mantidos dados referentes ao nome, data de nascimento, CPF, endereço, telefone, data de admissão, cargo e salário. Para os fornecedores são necessários o nome, telefone, endereço, CNPJ, nome e telefone do representante. Com relação aos produtos comercializados é necessário armazenar a descrição, preço unitário, quantidade em estoque. Um produto pode ser comprado em diferentes fornecedores e para cada compra é necessário armazenar os produtos comprados e sua respectiva quantidade, a data prevista para a entrega e o valor unitário pago em cada produto. Além de informações como data da compra e número da nota fiscal. É importante armazenar também o funcionário que realizou tal pedido para um maior controle das solicitações.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3409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os modelos conceitual, lógico e físico para o minimundo dado.</a:t>
            </a:r>
          </a:p>
          <a:p>
            <a:r>
              <a:rPr lang="pt-BR" dirty="0" smtClean="0"/>
              <a:t>Inserir 4 registros para cada uma das tabelas criadas.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29989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672</TotalTime>
  <Words>790</Words>
  <Application>Microsoft Office PowerPoint</Application>
  <PresentationFormat>Apresentação na tela (4:3)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Calibri</vt:lpstr>
      <vt:lpstr>Century Gothic</vt:lpstr>
      <vt:lpstr>Wingdings 2</vt:lpstr>
      <vt:lpstr>Austin</vt:lpstr>
      <vt:lpstr>Projeto de Banco de Dados</vt:lpstr>
      <vt:lpstr>Consultar dados em uma tabela</vt:lpstr>
      <vt:lpstr>Consultar dados em uma tabela</vt:lpstr>
      <vt:lpstr>Usando a cláusula Where</vt:lpstr>
      <vt:lpstr>Usando a cláusula Where</vt:lpstr>
      <vt:lpstr>Usando a cláusula Where</vt:lpstr>
      <vt:lpstr>Ordenando os dados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Priscilla</dc:creator>
  <cp:lastModifiedBy>tempor</cp:lastModifiedBy>
  <cp:revision>80</cp:revision>
  <dcterms:created xsi:type="dcterms:W3CDTF">2012-10-08T12:06:03Z</dcterms:created>
  <dcterms:modified xsi:type="dcterms:W3CDTF">2015-08-19T11:35:04Z</dcterms:modified>
</cp:coreProperties>
</file>