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66" r:id="rId15"/>
    <p:sldId id="272" r:id="rId16"/>
    <p:sldId id="273" r:id="rId17"/>
    <p:sldId id="267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CA84-6BEB-475D-A220-147769DC1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1C18-5BC2-44E2-971D-7DDA0F8C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2B6E-0084-44E0-9DE6-234036E6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D902-EDEE-4AC1-B958-27E47A06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F230-46A3-4BA9-B3CE-8F24679D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4CFD-E7CE-4D1E-ADEC-E74B3A4E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7E6B-60C9-4348-A8E8-4A89EF73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8C55-0216-463D-82CA-D1DD4D08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6EED-9013-4D20-8982-09226FE1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8EA6-A067-455A-BDE8-5A92928C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A4960-6EC3-4766-888C-F57C0ED17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DC725-1D95-4B0E-BB35-E0DF74E3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30DF-818F-4160-9225-A959BE4D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7AE6-91ED-4652-AD61-986366A4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58BA-84D6-40A9-9323-D22172B8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A075-8590-4803-B365-C8601F2B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C5F3-7654-43E1-A8BF-5E3EDFEA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92F7-F1B9-4AB3-B6A0-802ED46B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D3D0-6713-44AC-B0AA-243206B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8CF2-AA2A-4970-838C-D8052BCC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26-4FFD-4A0D-9930-6394C31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7C00-648D-49AC-9631-48B725B9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1E76-7E55-4A6F-9945-2B36A0F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876C-444A-4876-95D4-4F038132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442C-64F0-4FAE-835C-2C1B39C4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B526-2052-47D9-BEC0-86212A2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F269-5959-4FFC-B46B-4808205E1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6113-A96C-4936-BBD5-796E7921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4A3EC-7A9B-40B7-93B8-C31F0FF6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461A-746E-4C38-A96F-6018A51F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A995-E657-48BE-B60E-CFF411D9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B301-8807-46C0-88E0-B1CB65C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2E2AD-57B8-4E86-858C-EAB1252D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4BD14-D1AF-4565-A19F-8758BFFC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38E6-8075-4335-981F-48CAC424E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AB1F7-6C2F-4E16-AFCF-2F195968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04C9-CAEE-411E-9616-2D40D59B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E5244-F9F3-4337-AB6D-3906FDA9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A6346-B859-47FF-A0E7-2321C439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8F79-87E7-4A10-992D-F255E57D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40965-BF8B-462B-958C-DAA5FE41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74EEC-F69C-41D5-97EB-616DDE6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7A4F7-D136-4AE0-85AA-CD3F5A1A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80364-20FF-493D-A156-C9F23E78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C08F7-0382-42B3-9CD0-330D8A0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3FD6-9043-43D4-ABCC-3B8A92FB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0233-0229-4389-A29F-9F6EDF9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E06E-0179-4F3B-949C-59CB42C9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DE06-5ACB-4BFC-BD27-1969A592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52B9-8954-4B65-9D04-F4D2B251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6F75C-125C-4CF1-B94A-D9A53E51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394E-56FF-46F7-BBD6-6958FD00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0B70-8604-4067-B61F-ECC92270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0F628-22C1-44F0-9F01-E2EF8173B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58BAD-2680-44D4-8CD2-9C4129CD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F101E-E9D0-4F22-AC08-9D1B75EF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B461-E09B-409A-A348-78CB22D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0A7C-9354-40A3-B617-5841063E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495E-AE08-4C48-AC5B-47D06FD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E5096-B02E-4712-9E9A-5DF7C70D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AE40-02FD-454C-B119-EF4C6C4DE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C905-D433-417F-A007-4C49AA6ABE6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194E-94E9-40D1-AF58-9979C150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83AA-C1B5-4C03-AAD4-4C184FAD5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52C1-89D3-4535-B1D5-35E318C1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iphone.com/news/201709/c7nM342MTsWgau9f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3B32-9324-4272-ADDA-12D0395C6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243D-A0D2-4AB0-9B41-5C7AA4B16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FFDF-EDBC-43AB-AAE7-0CC181EE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6ACD-E2E9-4550-B952-350414F5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842" y="1838959"/>
            <a:ext cx="4308158" cy="4338003"/>
          </a:xfrm>
        </p:spPr>
        <p:txBody>
          <a:bodyPr>
            <a:normAutofit/>
          </a:bodyPr>
          <a:lstStyle/>
          <a:p>
            <a:r>
              <a:rPr lang="zh-CN" altLang="en-US" dirty="0"/>
              <a:t>输入是</a:t>
            </a:r>
            <a:r>
              <a:rPr lang="en-US" dirty="0"/>
              <a:t>One-Hot </a:t>
            </a:r>
            <a:r>
              <a:rPr lang="en-US" dirty="0" err="1"/>
              <a:t>Vector，Hidden</a:t>
            </a:r>
            <a:r>
              <a:rPr lang="en-US" dirty="0"/>
              <a:t> Layer</a:t>
            </a:r>
            <a:r>
              <a:rPr lang="zh-CN" altLang="en-US" dirty="0"/>
              <a:t>没有激活函数，也就是线性的单元。</a:t>
            </a:r>
            <a:r>
              <a:rPr lang="en-US" dirty="0"/>
              <a:t>Output Layer</a:t>
            </a:r>
            <a:r>
              <a:rPr lang="zh-CN" altLang="en-US" dirty="0"/>
              <a:t>维度跟</a:t>
            </a:r>
            <a:r>
              <a:rPr lang="en-US" dirty="0"/>
              <a:t>Input Layer</a:t>
            </a:r>
            <a:r>
              <a:rPr lang="zh-CN" altLang="en-US" dirty="0"/>
              <a:t>的维度一样，用的是</a:t>
            </a:r>
            <a:r>
              <a:rPr lang="en-US" dirty="0" err="1"/>
              <a:t>Softmax</a:t>
            </a:r>
            <a:r>
              <a:rPr lang="zh-CN" altLang="en-US" dirty="0"/>
              <a:t>回归。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CB1AC-8A33-4E63-8CF3-570BB11C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40255"/>
            <a:ext cx="7604442" cy="51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6D4-71E3-4CB7-9BDF-7BC98974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  <a:r>
              <a:rPr lang="zh-CN" altLang="en-US" dirty="0"/>
              <a:t>和</a:t>
            </a:r>
            <a:r>
              <a:rPr lang="en-US" altLang="zh-CN" dirty="0"/>
              <a:t>Skip-Gram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2473-717F-4C75-B08D-D36A73DE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这个模型是如何定义数据的输入和输出呢</a:t>
            </a:r>
            <a:r>
              <a:rPr lang="en-US" altLang="zh-CN" sz="2400" dirty="0"/>
              <a:t>?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79C99-5709-46E3-9D0B-453A89C1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18" y="2156271"/>
            <a:ext cx="3852862" cy="4155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6B987-A473-4D39-9327-CFDE840F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1537"/>
            <a:ext cx="4357635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04DC12-4B3E-4771-9F03-5B77C5F98749}"/>
              </a:ext>
            </a:extLst>
          </p:cNvPr>
          <p:cNvSpPr/>
          <p:nvPr/>
        </p:nvSpPr>
        <p:spPr>
          <a:xfrm>
            <a:off x="1139349" y="6466889"/>
            <a:ext cx="8915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CBOW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对小型数据库比较合适，而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Skip-Gram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在大型语料中表现更好。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5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BA42-7C7D-411E-8688-7D22AB0D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Skip-Gram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4FBE-6F3F-42FF-8851-60D80164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从直观上理解，</a:t>
            </a:r>
            <a:r>
              <a:rPr lang="en-US" altLang="zh-CN" dirty="0"/>
              <a:t>Skip-Gram</a:t>
            </a:r>
            <a:r>
              <a:rPr lang="zh-CN" altLang="en-US" dirty="0"/>
              <a:t>是给定</a:t>
            </a:r>
            <a:r>
              <a:rPr lang="en-US" altLang="zh-CN" dirty="0"/>
              <a:t>input word</a:t>
            </a:r>
            <a:r>
              <a:rPr lang="zh-CN" altLang="en-US" dirty="0"/>
              <a:t>来预测上下文。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7DDA-F337-4E47-8861-F3FF690A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410777"/>
            <a:ext cx="8172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AD84-0D78-42FB-ADF4-16D550D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F705-BEC6-4032-BC4B-55F42504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6EE05-BFA1-44ED-9CB1-46A851C6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782190"/>
            <a:ext cx="3958240" cy="47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140-45BC-4733-8C8E-F58BC80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359A-9E6C-4834-BE7B-878EF424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66B32-A2C8-4FE1-9102-2B96F037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54" y="0"/>
            <a:ext cx="9632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538A27A-14E9-4AE8-9CC5-3F3E48C35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88" y="643466"/>
            <a:ext cx="765782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B1668B5-A730-4FE9-9223-83AF01BD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9" y="643467"/>
            <a:ext cx="77917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EDEBF3F-3E34-458A-8DCA-85A230C8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6" y="643466"/>
            <a:ext cx="79586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EF9C86-EA8A-45DB-B2AD-DA213DBCD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27" y="643466"/>
            <a:ext cx="813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DCC5BB2-7417-48F2-A873-F24EC9FC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136C-FDF7-4A00-9159-0F15456E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word2vec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BDB2-1917-4522-B9CB-4720D348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  <a:r>
              <a:rPr lang="zh-CN" altLang="en-US" dirty="0"/>
              <a:t>是</a:t>
            </a:r>
            <a:r>
              <a:rPr lang="en-US" dirty="0"/>
              <a:t>Google</a:t>
            </a:r>
            <a:r>
              <a:rPr lang="zh-CN" altLang="en-US" dirty="0"/>
              <a:t>开源的一款用于词向量计算的工具</a:t>
            </a:r>
            <a:endParaRPr lang="en-US" altLang="zh-CN" dirty="0"/>
          </a:p>
          <a:p>
            <a:r>
              <a:rPr lang="en-US" altLang="zh-CN" dirty="0"/>
              <a:t>word2vec</a:t>
            </a:r>
            <a:r>
              <a:rPr lang="zh-CN" altLang="en-US" dirty="0"/>
              <a:t>不仅可以在百万数量级的词典和上亿的数据集上进行高效地训练，还可以得到训练结果</a:t>
            </a:r>
            <a:r>
              <a:rPr lang="en-US" altLang="zh-CN" dirty="0"/>
              <a:t>——</a:t>
            </a:r>
            <a:r>
              <a:rPr lang="zh-CN" altLang="en-US" dirty="0"/>
              <a:t>词向量（</a:t>
            </a:r>
            <a:r>
              <a:rPr lang="en-US" altLang="zh-CN" dirty="0"/>
              <a:t>word embedding</a:t>
            </a:r>
            <a:r>
              <a:rPr lang="zh-CN" altLang="en-US" dirty="0"/>
              <a:t>），可以很好地度量词与词之间的相似性</a:t>
            </a:r>
            <a:endParaRPr lang="en-US" altLang="zh-CN" dirty="0"/>
          </a:p>
          <a:p>
            <a:r>
              <a:rPr lang="en-US" altLang="zh-CN" dirty="0"/>
              <a:t>word2vec</a:t>
            </a:r>
            <a:r>
              <a:rPr lang="zh-CN" altLang="en-US" dirty="0"/>
              <a:t>算法的背后是一个浅层神经网络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5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63D8FAF-34C9-42C2-B111-205C861D9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916" y="643466"/>
            <a:ext cx="8346168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6239B-A1EB-4AD3-81E6-6A63AF8D81B2}"/>
              </a:ext>
            </a:extLst>
          </p:cNvPr>
          <p:cNvSpPr/>
          <p:nvPr/>
        </p:nvSpPr>
        <p:spPr>
          <a:xfrm>
            <a:off x="2042160" y="6285915"/>
            <a:ext cx="937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SGD: </a:t>
            </a:r>
            <a:r>
              <a:rPr lang="en-US" dirty="0">
                <a:hlinkClick r:id="rId3"/>
              </a:rPr>
              <a:t>https://www.leiphone.com/news/201709/c7nM342MTsWgau9f.html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E67C-D1E9-42FB-B5C1-B02F9301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b="1" dirty="0"/>
              <a:t>Negative Sampling</a:t>
            </a:r>
            <a:r>
              <a:rPr lang="zh-CN" altLang="en-US" b="1" dirty="0"/>
              <a:t>的模型概述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DA0F-F538-4458-A8A7-E87BA628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59" y="3786505"/>
            <a:ext cx="10515600" cy="174053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Negative Sampling</a:t>
            </a:r>
            <a:r>
              <a:rPr lang="zh-CN" altLang="en-US" dirty="0"/>
              <a:t>由于没有采用霍夫曼树，每次只是通过采样</a:t>
            </a:r>
            <a:r>
              <a:rPr lang="en-US" altLang="zh-CN" dirty="0"/>
              <a:t>neg</a:t>
            </a:r>
            <a:r>
              <a:rPr lang="zh-CN" altLang="en-US" dirty="0"/>
              <a:t>个不同的中心词做负例，就可以训练模型</a:t>
            </a:r>
            <a:endParaRPr lang="en-US" altLang="zh-CN" dirty="0"/>
          </a:p>
          <a:p>
            <a:r>
              <a:rPr lang="zh-CN" altLang="en-US" dirty="0"/>
              <a:t>不过有两个问题还需要弄明白：</a:t>
            </a:r>
            <a:r>
              <a:rPr lang="en-US" altLang="zh-CN" dirty="0"/>
              <a:t>1</a:t>
            </a:r>
            <a:r>
              <a:rPr lang="zh-CN" altLang="en-US" dirty="0"/>
              <a:t>）如果通过一个正例和</a:t>
            </a:r>
            <a:r>
              <a:rPr lang="en-US" altLang="zh-CN" dirty="0"/>
              <a:t>neg</a:t>
            </a:r>
            <a:r>
              <a:rPr lang="zh-CN" altLang="en-US" dirty="0"/>
              <a:t>个负例进行二元逻辑回归呢？ </a:t>
            </a:r>
            <a:r>
              <a:rPr lang="en-US" altLang="zh-CN" dirty="0"/>
              <a:t>2</a:t>
            </a:r>
            <a:r>
              <a:rPr lang="zh-CN" altLang="en-US" dirty="0"/>
              <a:t>） 如何进行负采样呢？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1B932-02A7-498A-9F43-61B41F5C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" y="1971675"/>
            <a:ext cx="12125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6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403-4596-4C36-8B15-4CDA0C9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Negative Sampling</a:t>
            </a:r>
            <a:r>
              <a:rPr lang="zh-CN" altLang="en-US" b="1" dirty="0"/>
              <a:t>负采样方法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965C-FEB0-45F2-8779-9D58AACA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FB881-138C-4A0F-9575-1A2CACBB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90688"/>
            <a:ext cx="12001500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44594-1186-4448-B261-D7784476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2913"/>
            <a:ext cx="7362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40FC-0BE6-4348-9749-4E61168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335E-5D75-494F-AF4B-05E257B1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2F8FE-CBB0-4531-A726-5262086E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62831"/>
            <a:ext cx="120681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D6D-77D4-49BB-9FDF-7846538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b="1" dirty="0"/>
              <a:t>Negative Sampling</a:t>
            </a:r>
            <a:r>
              <a:rPr lang="zh-CN" altLang="en-US" b="1" dirty="0"/>
              <a:t>的模型梯度计算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C448-C853-4A60-A8B9-C67E1874A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F35D7-AB9A-493E-A0AA-DF75D9EB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58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1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A6DF-00DC-4E0B-88A8-35984F00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F655-0BD0-4305-881D-912D6472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F8BFF-0F02-45A0-B423-C1D52690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9" y="0"/>
            <a:ext cx="10347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1494-E88B-4CF3-A365-7F1976B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5FA8-2E7B-43FB-AEA3-1DD482E4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6AC4-2260-4AD8-93E3-09C87076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如何用 </a:t>
            </a:r>
            <a:r>
              <a:rPr lang="en-US" dirty="0"/>
              <a:t>Word2vec </a:t>
            </a:r>
            <a:r>
              <a:rPr lang="zh-CN" altLang="en-US" dirty="0"/>
              <a:t>寻找相似词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AC97-DAB6-4E53-BC36-EFA0FFFF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『</a:t>
            </a:r>
            <a:r>
              <a:rPr lang="zh-CN" altLang="en-US" dirty="0"/>
              <a:t>她们 夸 吴彦祖 帅到 没朋友</a:t>
            </a:r>
            <a:r>
              <a:rPr lang="en-US" altLang="zh-CN" dirty="0"/>
              <a:t>』</a:t>
            </a:r>
          </a:p>
          <a:p>
            <a:pPr lvl="1"/>
            <a:r>
              <a:rPr lang="zh-CN" altLang="en-US" dirty="0"/>
              <a:t>如果输入 </a:t>
            </a:r>
            <a:r>
              <a:rPr lang="en-US" altLang="zh-CN" dirty="0"/>
              <a:t>x </a:t>
            </a:r>
            <a:r>
              <a:rPr lang="zh-CN" altLang="en-US" dirty="0"/>
              <a:t>是</a:t>
            </a:r>
            <a:r>
              <a:rPr lang="en-US" altLang="zh-CN" dirty="0"/>
              <a:t>『</a:t>
            </a:r>
            <a:r>
              <a:rPr lang="zh-CN" altLang="en-US" dirty="0"/>
              <a:t>吴彦祖</a:t>
            </a:r>
            <a:r>
              <a:rPr lang="en-US" altLang="zh-CN" dirty="0"/>
              <a:t>』</a:t>
            </a:r>
            <a:r>
              <a:rPr lang="zh-CN" altLang="en-US" dirty="0"/>
              <a:t>，那么 </a:t>
            </a:r>
            <a:r>
              <a:rPr lang="en-US" altLang="zh-CN" dirty="0"/>
              <a:t>y </a:t>
            </a:r>
            <a:r>
              <a:rPr lang="zh-CN" altLang="en-US" dirty="0"/>
              <a:t>可以是</a:t>
            </a:r>
            <a:r>
              <a:rPr lang="en-US" altLang="zh-CN" dirty="0"/>
              <a:t>『</a:t>
            </a:r>
            <a:r>
              <a:rPr lang="zh-CN" altLang="en-US" dirty="0"/>
              <a:t>她们</a:t>
            </a:r>
            <a:r>
              <a:rPr lang="en-US" altLang="zh-CN" dirty="0"/>
              <a:t>』</a:t>
            </a:r>
            <a:r>
              <a:rPr lang="zh-CN" altLang="en-US" dirty="0"/>
              <a:t>、</a:t>
            </a:r>
            <a:r>
              <a:rPr lang="en-US" altLang="zh-CN" dirty="0"/>
              <a:t>『</a:t>
            </a:r>
            <a:r>
              <a:rPr lang="zh-CN" altLang="en-US" dirty="0"/>
              <a:t>夸</a:t>
            </a:r>
            <a:r>
              <a:rPr lang="en-US" altLang="zh-CN" dirty="0"/>
              <a:t>』</a:t>
            </a:r>
            <a:r>
              <a:rPr lang="zh-CN" altLang="en-US" dirty="0"/>
              <a:t>、</a:t>
            </a:r>
            <a:r>
              <a:rPr lang="en-US" altLang="zh-CN" dirty="0"/>
              <a:t>『</a:t>
            </a:r>
            <a:r>
              <a:rPr lang="zh-CN" altLang="en-US" dirty="0"/>
              <a:t>帅</a:t>
            </a:r>
            <a:r>
              <a:rPr lang="en-US" altLang="zh-CN" dirty="0"/>
              <a:t>』</a:t>
            </a:r>
            <a:r>
              <a:rPr lang="zh-CN" altLang="en-US" dirty="0"/>
              <a:t>、</a:t>
            </a:r>
            <a:r>
              <a:rPr lang="en-US" altLang="zh-CN" dirty="0"/>
              <a:t>『</a:t>
            </a:r>
            <a:r>
              <a:rPr lang="zh-CN" altLang="en-US" dirty="0"/>
              <a:t>没朋友</a:t>
            </a:r>
            <a:r>
              <a:rPr lang="en-US" altLang="zh-CN" dirty="0"/>
              <a:t>』</a:t>
            </a:r>
          </a:p>
          <a:p>
            <a:r>
              <a:rPr lang="en-US" altLang="zh-CN" dirty="0"/>
              <a:t>『</a:t>
            </a:r>
            <a:r>
              <a:rPr lang="zh-CN" altLang="en-US" dirty="0"/>
              <a:t>她们 夸我帅到 没朋友</a:t>
            </a:r>
            <a:r>
              <a:rPr lang="en-US" altLang="zh-CN" dirty="0"/>
              <a:t>』</a:t>
            </a:r>
          </a:p>
          <a:p>
            <a:pPr lvl="1"/>
            <a:r>
              <a:rPr lang="zh-CN" altLang="en-US" dirty="0"/>
              <a:t>如果输入 </a:t>
            </a:r>
            <a:r>
              <a:rPr lang="en-US" altLang="zh-CN" dirty="0"/>
              <a:t>x </a:t>
            </a:r>
            <a:r>
              <a:rPr lang="zh-CN" altLang="en-US" dirty="0"/>
              <a:t>是</a:t>
            </a:r>
            <a:r>
              <a:rPr lang="en-US" altLang="zh-CN" dirty="0"/>
              <a:t>『</a:t>
            </a:r>
            <a:r>
              <a:rPr lang="zh-CN" altLang="en-US" dirty="0"/>
              <a:t>我</a:t>
            </a:r>
            <a:r>
              <a:rPr lang="en-US" altLang="zh-CN" dirty="0"/>
              <a:t>』</a:t>
            </a:r>
            <a:r>
              <a:rPr lang="zh-CN" altLang="en-US" dirty="0"/>
              <a:t>，那么不难发现，这里的上下文 </a:t>
            </a:r>
            <a:r>
              <a:rPr lang="en-US" altLang="zh-CN" dirty="0"/>
              <a:t>y </a:t>
            </a:r>
            <a:r>
              <a:rPr lang="zh-CN" altLang="en-US" dirty="0"/>
              <a:t>跟上面一句话一样从而</a:t>
            </a:r>
            <a:r>
              <a:rPr lang="en-US" altLang="zh-CN" dirty="0"/>
              <a:t>f(</a:t>
            </a:r>
            <a:r>
              <a:rPr lang="zh-CN" altLang="en-US" dirty="0"/>
              <a:t>吴彦祖</a:t>
            </a:r>
            <a:r>
              <a:rPr lang="en-US" altLang="zh-CN" dirty="0"/>
              <a:t>) = f(</a:t>
            </a:r>
            <a:r>
              <a:rPr lang="zh-CN" altLang="en-US" dirty="0"/>
              <a:t>我</a:t>
            </a:r>
            <a:r>
              <a:rPr lang="en-US" altLang="zh-CN" dirty="0"/>
              <a:t>) = y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所以大数据告诉我们：我 </a:t>
            </a:r>
            <a:r>
              <a:rPr lang="en-US" altLang="zh-CN" dirty="0"/>
              <a:t>= </a:t>
            </a:r>
            <a:r>
              <a:rPr lang="zh-CN" altLang="en-US" dirty="0"/>
              <a:t>吴彦祖（完美的结论）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30DB-6354-474B-BE96-0F4DC8DA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r>
              <a:rPr lang="zh-CN" altLang="en-US" dirty="0"/>
              <a:t>应用场景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759C-6454-4895-BAEC-0B9121BE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计算商品的相似度</a:t>
            </a:r>
            <a:endParaRPr lang="en-US" altLang="zh-CN" dirty="0"/>
          </a:p>
          <a:p>
            <a:pPr lvl="1"/>
            <a:r>
              <a:rPr lang="zh-CN" altLang="en-US" dirty="0"/>
              <a:t>在商品推荐中，竞品推荐和搭配推荐时都有可能需要计算任何两个商品的相似度，根据浏览</a:t>
            </a:r>
            <a:r>
              <a:rPr lang="en-US" altLang="zh-CN" dirty="0"/>
              <a:t>/</a:t>
            </a:r>
            <a:r>
              <a:rPr lang="zh-CN" altLang="en-US" dirty="0"/>
              <a:t>收藏</a:t>
            </a:r>
            <a:r>
              <a:rPr lang="en-US" altLang="zh-CN" dirty="0"/>
              <a:t>/</a:t>
            </a:r>
            <a:r>
              <a:rPr lang="zh-CN" altLang="en-US" dirty="0"/>
              <a:t>下单</a:t>
            </a:r>
            <a:r>
              <a:rPr lang="en-US" altLang="zh-CN" dirty="0"/>
              <a:t>/App</a:t>
            </a:r>
            <a:r>
              <a:rPr lang="zh-CN" altLang="en-US" dirty="0"/>
              <a:t>下载等行为，可以把商品看做词，把每一个用户的一类行为序看做一个文档，通过</a:t>
            </a:r>
            <a:r>
              <a:rPr lang="en-US" altLang="zh-CN" dirty="0"/>
              <a:t>word2vec</a:t>
            </a:r>
            <a:r>
              <a:rPr lang="zh-CN" altLang="en-US" dirty="0"/>
              <a:t>将其训练为一个向量。</a:t>
            </a:r>
            <a:endParaRPr lang="en-US" altLang="zh-CN" dirty="0"/>
          </a:p>
          <a:p>
            <a:r>
              <a:rPr lang="zh-CN" altLang="en-US" dirty="0"/>
              <a:t>在社交网络中的推荐</a:t>
            </a:r>
            <a:endParaRPr lang="en-US" altLang="zh-CN" dirty="0"/>
          </a:p>
          <a:p>
            <a:pPr lvl="1"/>
            <a:r>
              <a:rPr lang="zh-CN" altLang="en-US" dirty="0"/>
              <a:t>如果在已知用户关注了几个</a:t>
            </a:r>
            <a:r>
              <a:rPr lang="en-US" altLang="zh-CN" dirty="0"/>
              <a:t>『</a:t>
            </a:r>
            <a:r>
              <a:rPr lang="zh-CN" altLang="en-US" dirty="0"/>
              <a:t>大</a:t>
            </a:r>
            <a:r>
              <a:rPr lang="en-US" altLang="zh-CN" dirty="0"/>
              <a:t>V』</a:t>
            </a:r>
            <a:r>
              <a:rPr lang="zh-CN" altLang="en-US" dirty="0"/>
              <a:t>之后，相当于知道了当前用户的一些关注偏好，根据此偏好给他推荐和他关注过大</a:t>
            </a:r>
            <a:r>
              <a:rPr lang="en-US" altLang="zh-CN" dirty="0"/>
              <a:t>V</a:t>
            </a:r>
            <a:r>
              <a:rPr lang="zh-CN" altLang="en-US" dirty="0"/>
              <a:t>相似的大</a:t>
            </a:r>
            <a:r>
              <a:rPr lang="en-US" altLang="zh-CN" dirty="0"/>
              <a:t>V</a:t>
            </a:r>
            <a:r>
              <a:rPr lang="zh-CN" altLang="en-US" dirty="0"/>
              <a:t>，这是一个很不错的推荐策略。所以，求出来任何两个</a:t>
            </a:r>
            <a:r>
              <a:rPr lang="en-US" altLang="zh-CN" dirty="0"/>
              <a:t>V</a:t>
            </a:r>
            <a:r>
              <a:rPr lang="zh-CN" altLang="en-US" dirty="0"/>
              <a:t>用户的相似度，就可以解决在社交网络中的推荐了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word2vec</a:t>
            </a:r>
            <a:r>
              <a:rPr lang="zh-CN" altLang="en-US" dirty="0"/>
              <a:t>中两个词的相似度可以直接通过余弦来衡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9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812-E6E3-4574-8F47-F1AAF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</a:t>
            </a:r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BC28-D769-4A21-94DB-CE9D0E85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BA41F-5D5E-4BC9-B32F-8450FF39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83960" cy="224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40950-760D-4C62-AD78-32DBC35E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7" y="4210003"/>
            <a:ext cx="6283961" cy="2204478"/>
          </a:xfrm>
          <a:prstGeom prst="rect">
            <a:avLst/>
          </a:prstGeo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744E47A-C85F-4E3C-9F76-FDE77EC74AD7}"/>
              </a:ext>
            </a:extLst>
          </p:cNvPr>
          <p:cNvSpPr/>
          <p:nvPr/>
        </p:nvSpPr>
        <p:spPr>
          <a:xfrm>
            <a:off x="7438232" y="2466998"/>
            <a:ext cx="833120" cy="19240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C67A3-AD41-4CD8-93E9-B7E00AB903B1}"/>
              </a:ext>
            </a:extLst>
          </p:cNvPr>
          <p:cNvSpPr/>
          <p:nvPr/>
        </p:nvSpPr>
        <p:spPr>
          <a:xfrm>
            <a:off x="8271352" y="2047832"/>
            <a:ext cx="3919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["male", "female"]</a:t>
            </a:r>
            <a:br>
              <a:rPr lang="en-US" dirty="0"/>
            </a:br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["from Europe", "from US", "from Asia"]</a:t>
            </a:r>
            <a:br>
              <a:rPr lang="en-US" dirty="0"/>
            </a:br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["uses Firefox", "uses Chrome", "uses Safari", "uses Internet Explorer"]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F29F5-90F5-4549-8581-791E59262549}"/>
              </a:ext>
            </a:extLst>
          </p:cNvPr>
          <p:cNvSpPr/>
          <p:nvPr/>
        </p:nvSpPr>
        <p:spPr>
          <a:xfrm>
            <a:off x="1251902" y="49189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将它换成独热编码后，应该是：</a:t>
            </a:r>
            <a:br>
              <a:rPr lang="zh-CN" altLang="en-US" dirty="0"/>
            </a:br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feature1=[01,10]</a:t>
            </a:r>
            <a:br>
              <a:rPr lang="en-US" dirty="0"/>
            </a:br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feature2=[001,010,100]</a:t>
            </a:r>
            <a:br>
              <a:rPr lang="en-US" dirty="0"/>
            </a:br>
            <a:r>
              <a:rPr lang="en-US" b="0" i="0" dirty="0">
                <a:solidFill>
                  <a:srgbClr val="2F2F2F"/>
                </a:solidFill>
                <a:effectLst/>
                <a:latin typeface="-apple-system"/>
              </a:rPr>
              <a:t>feature3=[0001,0010,0100,1000]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6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D366-F9D2-4056-928B-A6B966D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</a:t>
            </a:r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CD51-F6C8-45EA-B54A-6802FCA9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One-hot vector</a:t>
            </a:r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它是一个词袋模型，不考虑词与词之间的顺序（文本中词的顺序信息也是很重要的）</a:t>
            </a:r>
            <a:endParaRPr lang="en-US" altLang="zh-CN" dirty="0"/>
          </a:p>
          <a:p>
            <a:pPr lvl="1"/>
            <a:r>
              <a:rPr lang="zh-CN" altLang="en-US" dirty="0"/>
              <a:t>它假设词与词相互独立（在大多数情况下，词与词是相互影响的）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它得到的特征是离散稀疏的</a:t>
            </a:r>
            <a:endParaRPr lang="en-US" altLang="zh-CN" dirty="0"/>
          </a:p>
          <a:p>
            <a:pPr lvl="1"/>
            <a:r>
              <a:rPr lang="zh-CN" altLang="en-US" dirty="0"/>
              <a:t>比如如果将世界所有城市名称作为语料库的话，那这个向量会过于稀疏，并且会造成维度灾难。</a:t>
            </a:r>
          </a:p>
          <a:p>
            <a:pPr lvl="1"/>
            <a:r>
              <a:rPr lang="zh-CN" altLang="en-US" dirty="0"/>
              <a:t>杭州 </a:t>
            </a:r>
            <a:r>
              <a:rPr lang="en-US" altLang="zh-CN" dirty="0"/>
              <a:t>[0,0,0,0,0,0,0,1,0,……</a:t>
            </a:r>
            <a:r>
              <a:rPr lang="zh-CN" altLang="en-US" dirty="0"/>
              <a:t>，</a:t>
            </a:r>
            <a:r>
              <a:rPr lang="en-US" altLang="zh-CN" dirty="0"/>
              <a:t>0,0,0,0,0,0,0]</a:t>
            </a:r>
            <a:br>
              <a:rPr lang="en-US" altLang="zh-CN" dirty="0"/>
            </a:br>
            <a:r>
              <a:rPr lang="zh-CN" altLang="en-US" dirty="0"/>
              <a:t>上海 </a:t>
            </a:r>
            <a:r>
              <a:rPr lang="en-US" altLang="zh-CN" dirty="0"/>
              <a:t>[0,0,0,0,1,0,0,0,0,……</a:t>
            </a:r>
            <a:r>
              <a:rPr lang="zh-CN" altLang="en-US" dirty="0"/>
              <a:t>，</a:t>
            </a:r>
            <a:r>
              <a:rPr lang="en-US" altLang="zh-CN" dirty="0"/>
              <a:t>0,0,0,0,0,0,0]</a:t>
            </a:r>
            <a:br>
              <a:rPr lang="en-US" altLang="zh-CN" dirty="0"/>
            </a:br>
            <a:r>
              <a:rPr lang="zh-CN" altLang="en-US" dirty="0"/>
              <a:t>宁波 </a:t>
            </a:r>
            <a:r>
              <a:rPr lang="en-US" altLang="zh-CN" dirty="0"/>
              <a:t>[0,0,0,1,0,0,0,0,0,……</a:t>
            </a:r>
            <a:r>
              <a:rPr lang="zh-CN" altLang="en-US" dirty="0"/>
              <a:t>，</a:t>
            </a:r>
            <a:r>
              <a:rPr lang="en-US" altLang="zh-CN" dirty="0"/>
              <a:t>0,0,0,0,0,0,0]</a:t>
            </a:r>
            <a:br>
              <a:rPr lang="en-US" altLang="zh-CN" dirty="0"/>
            </a:br>
            <a:r>
              <a:rPr lang="zh-CN" altLang="en-US" dirty="0"/>
              <a:t>北京 </a:t>
            </a:r>
            <a:r>
              <a:rPr lang="en-US" altLang="zh-CN" dirty="0"/>
              <a:t>[0,0,0,0,0,0,0,0,0,……</a:t>
            </a:r>
            <a:r>
              <a:rPr lang="zh-CN" altLang="en-US" dirty="0"/>
              <a:t>，</a:t>
            </a:r>
            <a:r>
              <a:rPr lang="en-US" altLang="zh-CN" dirty="0"/>
              <a:t>1,0,0,0,0,0,0]</a:t>
            </a:r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8309-14E7-4A1C-AEB8-1C34F05D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3082783"/>
            <a:ext cx="4045268" cy="6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8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65FC-5C20-46E5-8C9C-36012681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948-73F6-4222-A8F0-F7BA5A01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通过训练，将每个词都映射到一个较短的词向量上来。所有的这些词向量就构成了向量空间，进而可以用普通的统计学的方法来研究词与词之间的关系</a:t>
            </a:r>
            <a:endParaRPr lang="en-US" altLang="zh-CN" sz="2400" dirty="0"/>
          </a:p>
          <a:p>
            <a:r>
              <a:rPr lang="zh-CN" altLang="en-US" sz="2400" dirty="0"/>
              <a:t>将词汇表里的词用</a:t>
            </a:r>
            <a:r>
              <a:rPr lang="en-US" altLang="zh-CN" sz="2400" dirty="0"/>
              <a:t>"</a:t>
            </a:r>
            <a:r>
              <a:rPr lang="en-US" sz="2400" dirty="0" err="1"/>
              <a:t>Royalty","Masculinity</a:t>
            </a:r>
            <a:r>
              <a:rPr lang="en-US" sz="2400" dirty="0"/>
              <a:t>", "Femininity"</a:t>
            </a:r>
            <a:r>
              <a:rPr lang="zh-CN" altLang="en-US" sz="2400" dirty="0"/>
              <a:t>和</a:t>
            </a:r>
            <a:r>
              <a:rPr lang="en-US" altLang="zh-CN" sz="2400" dirty="0"/>
              <a:t>"</a:t>
            </a:r>
            <a:r>
              <a:rPr lang="en-US" sz="2400" dirty="0"/>
              <a:t>Age"4</a:t>
            </a:r>
            <a:r>
              <a:rPr lang="zh-CN" altLang="en-US" sz="2400" dirty="0"/>
              <a:t>个维度来表示，</a:t>
            </a:r>
            <a:r>
              <a:rPr lang="en-US" sz="2400" dirty="0"/>
              <a:t>King</a:t>
            </a:r>
            <a:r>
              <a:rPr lang="zh-CN" altLang="en-US" sz="2400" dirty="0"/>
              <a:t>这个词对应的词向量可能是</a:t>
            </a:r>
            <a:r>
              <a:rPr lang="en-US" altLang="zh-CN" sz="2400" dirty="0"/>
              <a:t>(0.99,0.99,0.05,0.7)(0.99,0.99,0.05,0.7)</a:t>
            </a:r>
          </a:p>
          <a:p>
            <a:r>
              <a:rPr lang="zh-CN" altLang="en-US" sz="2400" dirty="0"/>
              <a:t>这个过程称为</a:t>
            </a:r>
            <a:r>
              <a:rPr lang="en-US" altLang="zh-CN" sz="2400" b="1" dirty="0"/>
              <a:t>word embedding</a:t>
            </a:r>
            <a:r>
              <a:rPr lang="zh-CN" altLang="en-US" sz="2400" b="1" dirty="0"/>
              <a:t>（词嵌入）</a:t>
            </a:r>
            <a:r>
              <a:rPr lang="zh-CN" altLang="en-US" sz="2400" dirty="0"/>
              <a:t>，即将高维词向量嵌入到一个低维空间</a:t>
            </a:r>
            <a:endParaRPr lang="en-US" altLang="zh-CN" sz="2400" dirty="0"/>
          </a:p>
          <a:p>
            <a:r>
              <a:rPr lang="zh-CN" altLang="en-US" sz="2400" dirty="0"/>
              <a:t>将词的维度降维到</a:t>
            </a:r>
            <a:r>
              <a:rPr lang="en-US" altLang="zh-CN" sz="2400" dirty="0"/>
              <a:t>2</a:t>
            </a:r>
            <a:r>
              <a:rPr lang="zh-CN" altLang="en-US" sz="2400" dirty="0"/>
              <a:t>维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8B5CE-9F44-44D5-BD83-76C7ABD4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4491002"/>
            <a:ext cx="5238750" cy="2061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2D8E7-A31E-48C9-A390-5068B707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879" y="4001294"/>
            <a:ext cx="347662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AF4A6-96A7-4894-8748-4DF498960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4664832"/>
            <a:ext cx="3429000" cy="21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2515-CC4E-496B-9CE0-AD740F7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A165-CD24-422D-BE5E-B9D2BEC7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通过上下文表示一个词</a:t>
            </a:r>
            <a:endParaRPr lang="en-US" altLang="zh-CN" dirty="0"/>
          </a:p>
          <a:p>
            <a:r>
              <a:rPr lang="en-US" b="1" dirty="0"/>
              <a:t>You shall know a word by the company it keeps. </a:t>
            </a:r>
            <a:r>
              <a:rPr lang="en-US" i="1" dirty="0"/>
              <a:t>keeps” </a:t>
            </a:r>
            <a:r>
              <a:rPr lang="en-US" dirty="0"/>
              <a:t>(J. R. Firth 1957: 11)</a:t>
            </a:r>
          </a:p>
          <a:p>
            <a:r>
              <a:rPr lang="en-US" dirty="0"/>
              <a:t>When a word </a:t>
            </a:r>
            <a:r>
              <a:rPr lang="en-US" i="1" dirty="0"/>
              <a:t>w </a:t>
            </a:r>
            <a:r>
              <a:rPr lang="en-US" dirty="0"/>
              <a:t>appears in a text, its </a:t>
            </a:r>
            <a:r>
              <a:rPr lang="en-US" b="1" dirty="0"/>
              <a:t>context </a:t>
            </a:r>
            <a:r>
              <a:rPr lang="en-US" dirty="0"/>
              <a:t>is the set of words that appear nearby (within a fixed-size window).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B0626-F98D-415F-A4DF-6DCD1755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62" y="4370705"/>
            <a:ext cx="91344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2D0-D83E-4D7B-9394-E7AAF83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0170-1D0C-49ED-B5C9-6F3BF28A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35427-CBF1-4996-91D3-8E3F2E66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49" y="1825625"/>
            <a:ext cx="705518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1110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等线</vt:lpstr>
      <vt:lpstr>等线 Light</vt:lpstr>
      <vt:lpstr>Arial</vt:lpstr>
      <vt:lpstr>Calibri</vt:lpstr>
      <vt:lpstr>Calibri Light</vt:lpstr>
      <vt:lpstr>Office Theme</vt:lpstr>
      <vt:lpstr>Word2vec</vt:lpstr>
      <vt:lpstr>什么是word2vec</vt:lpstr>
      <vt:lpstr>如何用 Word2vec 寻找相似词</vt:lpstr>
      <vt:lpstr>word2vec应用场景</vt:lpstr>
      <vt:lpstr>One-Hot 编码</vt:lpstr>
      <vt:lpstr>One-hot编码</vt:lpstr>
      <vt:lpstr>Distributed representation</vt:lpstr>
      <vt:lpstr>Representing words by their context</vt:lpstr>
      <vt:lpstr>Word vector</vt:lpstr>
      <vt:lpstr>Word2vec neural network</vt:lpstr>
      <vt:lpstr>CBOW和Skip-Gram</vt:lpstr>
      <vt:lpstr>Skip-Gram</vt:lpstr>
      <vt:lpstr>CBOW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基于Negative Sampling的模型概述</vt:lpstr>
      <vt:lpstr>Negative Sampling负采样方法</vt:lpstr>
      <vt:lpstr>PowerPoint Presentation</vt:lpstr>
      <vt:lpstr>基于Negative Sampling的模型梯度计算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Lilian Lu</dc:creator>
  <cp:lastModifiedBy>Lilian Lu</cp:lastModifiedBy>
  <cp:revision>11</cp:revision>
  <dcterms:created xsi:type="dcterms:W3CDTF">2019-03-10T04:43:07Z</dcterms:created>
  <dcterms:modified xsi:type="dcterms:W3CDTF">2019-03-10T04:53:25Z</dcterms:modified>
</cp:coreProperties>
</file>