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8"/>
  </p:notesMasterIdLst>
  <p:handoutMasterIdLst>
    <p:handoutMasterId r:id="rId19"/>
  </p:handoutMasterIdLst>
  <p:sldIdLst>
    <p:sldId id="743" r:id="rId2"/>
    <p:sldId id="791" r:id="rId3"/>
    <p:sldId id="792" r:id="rId4"/>
    <p:sldId id="778" r:id="rId5"/>
    <p:sldId id="793" r:id="rId6"/>
    <p:sldId id="784" r:id="rId7"/>
    <p:sldId id="815" r:id="rId8"/>
    <p:sldId id="816" r:id="rId9"/>
    <p:sldId id="819" r:id="rId10"/>
    <p:sldId id="818" r:id="rId11"/>
    <p:sldId id="794" r:id="rId12"/>
    <p:sldId id="824" r:id="rId13"/>
    <p:sldId id="801" r:id="rId14"/>
    <p:sldId id="823" r:id="rId15"/>
    <p:sldId id="795" r:id="rId16"/>
    <p:sldId id="810" r:id="rId17"/>
  </p:sldIdLst>
  <p:sldSz cx="9144000" cy="5143500" type="screen16x9"/>
  <p:notesSz cx="9928225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B42"/>
    <a:srgbClr val="F9FAFA"/>
    <a:srgbClr val="89C01A"/>
    <a:srgbClr val="F0A941"/>
    <a:srgbClr val="028282"/>
    <a:srgbClr val="F7F7F7"/>
    <a:srgbClr val="DB1723"/>
    <a:srgbClr val="03C1BD"/>
    <a:srgbClr val="0F1C20"/>
    <a:srgbClr val="57C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068" autoAdjust="0"/>
  </p:normalViewPr>
  <p:slideViewPr>
    <p:cSldViewPr showGuides="1">
      <p:cViewPr varScale="1">
        <p:scale>
          <a:sx n="112" d="100"/>
          <a:sy n="112" d="100"/>
        </p:scale>
        <p:origin x="336" y="86"/>
      </p:cViewPr>
      <p:guideLst>
        <p:guide orient="horz" pos="1620"/>
        <p:guide pos="288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6E20D6-1277-4AAC-8537-99C9E96B2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931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741613" y="500063"/>
            <a:ext cx="4445000" cy="250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167063"/>
            <a:ext cx="7943850" cy="300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EE19C7-B9AA-475B-B0CB-5D669A240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97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Png</a:t>
            </a:r>
            <a:r>
              <a:rPr lang="zh-CN" altLang="en-US" dirty="0" smtClean="0"/>
              <a:t>图标的含义  </a:t>
            </a:r>
            <a:r>
              <a:rPr lang="en-US" altLang="zh-CN" dirty="0" smtClean="0"/>
              <a:t>programmer never give 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05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910659B-DE27-4B52-9FC8-779E62F0C014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8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8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独段文字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596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独段文字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81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BDAB01A-CAB5-4606-9AAE-9DBFD3A5600C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15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71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6FD8D61-457F-43BC-83DD-3E12E7678F5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7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591A7A3-A8AF-459A-B3CE-88C3FCC0CC96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75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5398D85-FEB5-46FD-854A-44AE0D8C020B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92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总分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4109631-9201-4F96-9487-1457C118B31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02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86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31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12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64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F04C588-CF5E-4571-A5C7-A062B94635DB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D7C0AD-C066-48B5-ADEB-837B40C8A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3B6DC85-5619-44F0-A307-03963BABBC1D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16F17-2F97-4AD4-A503-1846F4560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6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29C2A4F-BBB6-406B-BF3C-FCF69F5EBFC2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7EFCED-89BD-4C5C-BA64-043B36C40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图片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" b="2420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426579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09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2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91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05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87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1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4217F6A-4017-48B9-81BF-B852421D1993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5773A4-4CFF-462E-BDB4-3AEDB60BAC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5EC4821-38D1-4073-A88E-55CDD1354AFD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EA936B-25FF-4E64-9E08-8BCD739C36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3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8B3969F-7D4E-4CA8-BBDF-80ED583B9523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A4F915-5C46-441E-8EE6-57B276EA3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BC18524-8770-4C48-A52D-C273376000D8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3C6068-6372-4BA6-A283-6677CCAD6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73C0C39-7CD4-4915-8A55-034F654F5AA0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87DC33-73DF-4871-8F28-140209C6D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893AFF8-C17E-4AB4-963B-C694FF0BC02A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7136D3-0ACB-43A9-B304-6ABC17ED0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EF14F80-0EFE-4FA6-BE2D-EA6CD3CCAAA8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EE0506-D683-4640-9B41-52A511070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1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654FEC0-2B14-4940-9D00-62F77490F231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2F4925-6289-47D7-A9BA-7946FDD05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4E6E84-6AEF-4510-8A13-68E3B349AA93}" type="datetimeFigureOut">
              <a:rPr lang="en-US"/>
              <a:pPr>
                <a:defRPr/>
              </a:pPr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 smtClean="0">
                <a:solidFill>
                  <a:srgbClr val="8D8D8D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F1DE95-36B5-4EFB-AC18-280A8E424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40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2618594" y="1495450"/>
            <a:ext cx="3906812" cy="5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zh-CN" sz="2000" b="1" kern="0" spc="225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629403" y="3688973"/>
            <a:ext cx="39465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b="1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 PPT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2019.8.26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580" name="副标题 7"/>
          <p:cNvSpPr txBox="1">
            <a:spLocks/>
          </p:cNvSpPr>
          <p:nvPr/>
        </p:nvSpPr>
        <p:spPr bwMode="auto">
          <a:xfrm>
            <a:off x="1104608" y="2857099"/>
            <a:ext cx="69961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572000" y="4248150"/>
            <a:ext cx="23622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>
            <a:off x="6934200" y="4248150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>
            <a:off x="0" y="4258614"/>
            <a:ext cx="23622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2362200" y="4248150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28600" y="194120"/>
            <a:ext cx="1187450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spc="225" dirty="0" smtClean="0"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</a:t>
            </a:r>
            <a:endParaRPr lang="en-US" altLang="zh-CN" sz="1600" kern="0" spc="225" dirty="0"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6" name="Freeform 460"/>
          <p:cNvSpPr>
            <a:spLocks noEditPoints="1"/>
          </p:cNvSpPr>
          <p:nvPr/>
        </p:nvSpPr>
        <p:spPr bwMode="auto">
          <a:xfrm rot="604785">
            <a:off x="7891976" y="4534516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  <p:sp>
        <p:nvSpPr>
          <p:cNvPr id="20" name="Freeform 169"/>
          <p:cNvSpPr>
            <a:spLocks noEditPoints="1"/>
          </p:cNvSpPr>
          <p:nvPr/>
        </p:nvSpPr>
        <p:spPr bwMode="auto">
          <a:xfrm>
            <a:off x="5742550" y="4509965"/>
            <a:ext cx="231775" cy="395287"/>
          </a:xfrm>
          <a:custGeom>
            <a:avLst/>
            <a:gdLst>
              <a:gd name="T0" fmla="*/ 22 w 27"/>
              <a:gd name="T1" fmla="*/ 0 h 46"/>
              <a:gd name="T2" fmla="*/ 4 w 27"/>
              <a:gd name="T3" fmla="*/ 0 h 46"/>
              <a:gd name="T4" fmla="*/ 0 w 27"/>
              <a:gd name="T5" fmla="*/ 5 h 46"/>
              <a:gd name="T6" fmla="*/ 0 w 27"/>
              <a:gd name="T7" fmla="*/ 41 h 46"/>
              <a:gd name="T8" fmla="*/ 4 w 27"/>
              <a:gd name="T9" fmla="*/ 46 h 46"/>
              <a:gd name="T10" fmla="*/ 22 w 27"/>
              <a:gd name="T11" fmla="*/ 46 h 46"/>
              <a:gd name="T12" fmla="*/ 27 w 27"/>
              <a:gd name="T13" fmla="*/ 41 h 46"/>
              <a:gd name="T14" fmla="*/ 27 w 27"/>
              <a:gd name="T15" fmla="*/ 5 h 46"/>
              <a:gd name="T16" fmla="*/ 22 w 27"/>
              <a:gd name="T17" fmla="*/ 0 h 46"/>
              <a:gd name="T18" fmla="*/ 13 w 27"/>
              <a:gd name="T19" fmla="*/ 44 h 46"/>
              <a:gd name="T20" fmla="*/ 10 w 27"/>
              <a:gd name="T21" fmla="*/ 42 h 46"/>
              <a:gd name="T22" fmla="*/ 13 w 27"/>
              <a:gd name="T23" fmla="*/ 40 h 46"/>
              <a:gd name="T24" fmla="*/ 17 w 27"/>
              <a:gd name="T25" fmla="*/ 42 h 46"/>
              <a:gd name="T26" fmla="*/ 13 w 27"/>
              <a:gd name="T27" fmla="*/ 44 h 46"/>
              <a:gd name="T28" fmla="*/ 23 w 27"/>
              <a:gd name="T29" fmla="*/ 37 h 46"/>
              <a:gd name="T30" fmla="*/ 3 w 27"/>
              <a:gd name="T31" fmla="*/ 37 h 46"/>
              <a:gd name="T32" fmla="*/ 3 w 27"/>
              <a:gd name="T33" fmla="*/ 6 h 46"/>
              <a:gd name="T34" fmla="*/ 23 w 27"/>
              <a:gd name="T35" fmla="*/ 6 h 46"/>
              <a:gd name="T36" fmla="*/ 23 w 27"/>
              <a:gd name="T37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46">
                <a:moveTo>
                  <a:pt x="2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5" y="46"/>
                  <a:pt x="27" y="44"/>
                  <a:pt x="27" y="41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2"/>
                  <a:pt x="25" y="0"/>
                  <a:pt x="22" y="0"/>
                </a:cubicBezTo>
                <a:close/>
                <a:moveTo>
                  <a:pt x="13" y="44"/>
                </a:moveTo>
                <a:cubicBezTo>
                  <a:pt x="11" y="44"/>
                  <a:pt x="10" y="43"/>
                  <a:pt x="10" y="42"/>
                </a:cubicBezTo>
                <a:cubicBezTo>
                  <a:pt x="10" y="41"/>
                  <a:pt x="11" y="40"/>
                  <a:pt x="13" y="40"/>
                </a:cubicBezTo>
                <a:cubicBezTo>
                  <a:pt x="15" y="40"/>
                  <a:pt x="17" y="41"/>
                  <a:pt x="17" y="42"/>
                </a:cubicBezTo>
                <a:cubicBezTo>
                  <a:pt x="17" y="43"/>
                  <a:pt x="15" y="44"/>
                  <a:pt x="13" y="44"/>
                </a:cubicBezTo>
                <a:close/>
                <a:moveTo>
                  <a:pt x="23" y="37"/>
                </a:moveTo>
                <a:cubicBezTo>
                  <a:pt x="3" y="37"/>
                  <a:pt x="3" y="37"/>
                  <a:pt x="3" y="37"/>
                </a:cubicBezTo>
                <a:cubicBezTo>
                  <a:pt x="3" y="6"/>
                  <a:pt x="3" y="6"/>
                  <a:pt x="3" y="6"/>
                </a:cubicBezTo>
                <a:cubicBezTo>
                  <a:pt x="23" y="6"/>
                  <a:pt x="23" y="6"/>
                  <a:pt x="23" y="6"/>
                </a:cubicBezTo>
                <a:lnTo>
                  <a:pt x="23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 sz="900">
              <a:cs typeface="Arial" panose="020B0604020202020204" pitchFamily="34" charset="0"/>
            </a:endParaRPr>
          </a:p>
        </p:txBody>
      </p:sp>
      <p:sp>
        <p:nvSpPr>
          <p:cNvPr id="21" name="Freeform 376"/>
          <p:cNvSpPr>
            <a:spLocks noEditPoints="1"/>
          </p:cNvSpPr>
          <p:nvPr/>
        </p:nvSpPr>
        <p:spPr bwMode="auto">
          <a:xfrm>
            <a:off x="981684" y="4560145"/>
            <a:ext cx="347356" cy="294926"/>
          </a:xfrm>
          <a:custGeom>
            <a:avLst/>
            <a:gdLst>
              <a:gd name="T0" fmla="*/ 45 w 45"/>
              <a:gd name="T1" fmla="*/ 19 h 38"/>
              <a:gd name="T2" fmla="*/ 43 w 45"/>
              <a:gd name="T3" fmla="*/ 20 h 38"/>
              <a:gd name="T4" fmla="*/ 15 w 45"/>
              <a:gd name="T5" fmla="*/ 24 h 38"/>
              <a:gd name="T6" fmla="*/ 15 w 45"/>
              <a:gd name="T7" fmla="*/ 26 h 38"/>
              <a:gd name="T8" fmla="*/ 15 w 45"/>
              <a:gd name="T9" fmla="*/ 27 h 38"/>
              <a:gd name="T10" fmla="*/ 39 w 45"/>
              <a:gd name="T11" fmla="*/ 27 h 38"/>
              <a:gd name="T12" fmla="*/ 41 w 45"/>
              <a:gd name="T13" fmla="*/ 29 h 38"/>
              <a:gd name="T14" fmla="*/ 39 w 45"/>
              <a:gd name="T15" fmla="*/ 31 h 38"/>
              <a:gd name="T16" fmla="*/ 12 w 45"/>
              <a:gd name="T17" fmla="*/ 31 h 38"/>
              <a:gd name="T18" fmla="*/ 10 w 45"/>
              <a:gd name="T19" fmla="*/ 29 h 38"/>
              <a:gd name="T20" fmla="*/ 12 w 45"/>
              <a:gd name="T21" fmla="*/ 25 h 38"/>
              <a:gd name="T22" fmla="*/ 7 w 45"/>
              <a:gd name="T23" fmla="*/ 3 h 38"/>
              <a:gd name="T24" fmla="*/ 2 w 45"/>
              <a:gd name="T25" fmla="*/ 3 h 38"/>
              <a:gd name="T26" fmla="*/ 0 w 45"/>
              <a:gd name="T27" fmla="*/ 2 h 38"/>
              <a:gd name="T28" fmla="*/ 2 w 45"/>
              <a:gd name="T29" fmla="*/ 0 h 38"/>
              <a:gd name="T30" fmla="*/ 9 w 45"/>
              <a:gd name="T31" fmla="*/ 0 h 38"/>
              <a:gd name="T32" fmla="*/ 11 w 45"/>
              <a:gd name="T33" fmla="*/ 3 h 38"/>
              <a:gd name="T34" fmla="*/ 43 w 45"/>
              <a:gd name="T35" fmla="*/ 3 h 38"/>
              <a:gd name="T36" fmla="*/ 45 w 45"/>
              <a:gd name="T37" fmla="*/ 5 h 38"/>
              <a:gd name="T38" fmla="*/ 45 w 45"/>
              <a:gd name="T39" fmla="*/ 19 h 38"/>
              <a:gd name="T40" fmla="*/ 14 w 45"/>
              <a:gd name="T41" fmla="*/ 38 h 38"/>
              <a:gd name="T42" fmla="*/ 10 w 45"/>
              <a:gd name="T43" fmla="*/ 34 h 38"/>
              <a:gd name="T44" fmla="*/ 14 w 45"/>
              <a:gd name="T45" fmla="*/ 31 h 38"/>
              <a:gd name="T46" fmla="*/ 17 w 45"/>
              <a:gd name="T47" fmla="*/ 34 h 38"/>
              <a:gd name="T48" fmla="*/ 14 w 45"/>
              <a:gd name="T49" fmla="*/ 38 h 38"/>
              <a:gd name="T50" fmla="*/ 38 w 45"/>
              <a:gd name="T51" fmla="*/ 38 h 38"/>
              <a:gd name="T52" fmla="*/ 34 w 45"/>
              <a:gd name="T53" fmla="*/ 34 h 38"/>
              <a:gd name="T54" fmla="*/ 38 w 45"/>
              <a:gd name="T55" fmla="*/ 31 h 38"/>
              <a:gd name="T56" fmla="*/ 41 w 45"/>
              <a:gd name="T57" fmla="*/ 34 h 38"/>
              <a:gd name="T58" fmla="*/ 38 w 45"/>
              <a:gd name="T5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38">
                <a:moveTo>
                  <a:pt x="45" y="19"/>
                </a:moveTo>
                <a:cubicBezTo>
                  <a:pt x="45" y="20"/>
                  <a:pt x="44" y="20"/>
                  <a:pt x="43" y="20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6"/>
                </a:cubicBezTo>
                <a:cubicBezTo>
                  <a:pt x="15" y="26"/>
                  <a:pt x="15" y="27"/>
                  <a:pt x="15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8"/>
                  <a:pt x="41" y="29"/>
                </a:cubicBezTo>
                <a:cubicBezTo>
                  <a:pt x="41" y="30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0" y="30"/>
                  <a:pt x="10" y="29"/>
                </a:cubicBezTo>
                <a:cubicBezTo>
                  <a:pt x="10" y="28"/>
                  <a:pt x="12" y="26"/>
                  <a:pt x="12" y="25"/>
                </a:cubicBezTo>
                <a:cubicBezTo>
                  <a:pt x="7" y="3"/>
                  <a:pt x="7" y="3"/>
                  <a:pt x="7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2"/>
                  <a:pt x="11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4" y="3"/>
                  <a:pt x="45" y="4"/>
                  <a:pt x="45" y="5"/>
                </a:cubicBezTo>
                <a:lnTo>
                  <a:pt x="45" y="19"/>
                </a:lnTo>
                <a:close/>
                <a:moveTo>
                  <a:pt x="14" y="38"/>
                </a:moveTo>
                <a:cubicBezTo>
                  <a:pt x="12" y="38"/>
                  <a:pt x="10" y="36"/>
                  <a:pt x="10" y="34"/>
                </a:cubicBezTo>
                <a:cubicBezTo>
                  <a:pt x="10" y="32"/>
                  <a:pt x="12" y="31"/>
                  <a:pt x="14" y="31"/>
                </a:cubicBezTo>
                <a:cubicBezTo>
                  <a:pt x="16" y="31"/>
                  <a:pt x="17" y="32"/>
                  <a:pt x="17" y="34"/>
                </a:cubicBezTo>
                <a:cubicBezTo>
                  <a:pt x="17" y="36"/>
                  <a:pt x="16" y="38"/>
                  <a:pt x="14" y="38"/>
                </a:cubicBezTo>
                <a:close/>
                <a:moveTo>
                  <a:pt x="38" y="38"/>
                </a:moveTo>
                <a:cubicBezTo>
                  <a:pt x="36" y="38"/>
                  <a:pt x="34" y="36"/>
                  <a:pt x="34" y="34"/>
                </a:cubicBezTo>
                <a:cubicBezTo>
                  <a:pt x="34" y="32"/>
                  <a:pt x="36" y="31"/>
                  <a:pt x="38" y="31"/>
                </a:cubicBezTo>
                <a:cubicBezTo>
                  <a:pt x="40" y="31"/>
                  <a:pt x="41" y="32"/>
                  <a:pt x="41" y="34"/>
                </a:cubicBezTo>
                <a:cubicBezTo>
                  <a:pt x="41" y="36"/>
                  <a:pt x="40" y="38"/>
                  <a:pt x="38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sp>
        <p:nvSpPr>
          <p:cNvPr id="22" name="Freeform 136"/>
          <p:cNvSpPr>
            <a:spLocks noEditPoints="1"/>
          </p:cNvSpPr>
          <p:nvPr/>
        </p:nvSpPr>
        <p:spPr bwMode="auto">
          <a:xfrm>
            <a:off x="3334262" y="4560145"/>
            <a:ext cx="375937" cy="317864"/>
          </a:xfrm>
          <a:custGeom>
            <a:avLst/>
            <a:gdLst>
              <a:gd name="T0" fmla="*/ 52 w 52"/>
              <a:gd name="T1" fmla="*/ 33 h 44"/>
              <a:gd name="T2" fmla="*/ 47 w 52"/>
              <a:gd name="T3" fmla="*/ 38 h 44"/>
              <a:gd name="T4" fmla="*/ 33 w 52"/>
              <a:gd name="T5" fmla="*/ 38 h 44"/>
              <a:gd name="T6" fmla="*/ 35 w 52"/>
              <a:gd name="T7" fmla="*/ 43 h 44"/>
              <a:gd name="T8" fmla="*/ 33 w 52"/>
              <a:gd name="T9" fmla="*/ 44 h 44"/>
              <a:gd name="T10" fmla="*/ 19 w 52"/>
              <a:gd name="T11" fmla="*/ 44 h 44"/>
              <a:gd name="T12" fmla="*/ 17 w 52"/>
              <a:gd name="T13" fmla="*/ 43 h 44"/>
              <a:gd name="T14" fmla="*/ 19 w 52"/>
              <a:gd name="T15" fmla="*/ 38 h 44"/>
              <a:gd name="T16" fmla="*/ 5 w 52"/>
              <a:gd name="T17" fmla="*/ 38 h 44"/>
              <a:gd name="T18" fmla="*/ 0 w 52"/>
              <a:gd name="T19" fmla="*/ 33 h 44"/>
              <a:gd name="T20" fmla="*/ 0 w 52"/>
              <a:gd name="T21" fmla="*/ 4 h 44"/>
              <a:gd name="T22" fmla="*/ 5 w 52"/>
              <a:gd name="T23" fmla="*/ 0 h 44"/>
              <a:gd name="T24" fmla="*/ 47 w 52"/>
              <a:gd name="T25" fmla="*/ 0 h 44"/>
              <a:gd name="T26" fmla="*/ 52 w 52"/>
              <a:gd name="T27" fmla="*/ 4 h 44"/>
              <a:gd name="T28" fmla="*/ 52 w 52"/>
              <a:gd name="T29" fmla="*/ 33 h 44"/>
              <a:gd name="T30" fmla="*/ 48 w 52"/>
              <a:gd name="T31" fmla="*/ 4 h 44"/>
              <a:gd name="T32" fmla="*/ 47 w 52"/>
              <a:gd name="T33" fmla="*/ 3 h 44"/>
              <a:gd name="T34" fmla="*/ 5 w 52"/>
              <a:gd name="T35" fmla="*/ 3 h 44"/>
              <a:gd name="T36" fmla="*/ 4 w 52"/>
              <a:gd name="T37" fmla="*/ 4 h 44"/>
              <a:gd name="T38" fmla="*/ 4 w 52"/>
              <a:gd name="T39" fmla="*/ 26 h 44"/>
              <a:gd name="T40" fmla="*/ 5 w 52"/>
              <a:gd name="T41" fmla="*/ 27 h 44"/>
              <a:gd name="T42" fmla="*/ 47 w 52"/>
              <a:gd name="T43" fmla="*/ 27 h 44"/>
              <a:gd name="T44" fmla="*/ 48 w 52"/>
              <a:gd name="T45" fmla="*/ 26 h 44"/>
              <a:gd name="T46" fmla="*/ 48 w 52"/>
              <a:gd name="T4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44">
                <a:moveTo>
                  <a:pt x="52" y="33"/>
                </a:moveTo>
                <a:cubicBezTo>
                  <a:pt x="52" y="36"/>
                  <a:pt x="50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5" y="42"/>
                  <a:pt x="35" y="43"/>
                </a:cubicBezTo>
                <a:cubicBezTo>
                  <a:pt x="35" y="44"/>
                  <a:pt x="34" y="44"/>
                  <a:pt x="33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5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6"/>
                </a:cubicBezTo>
                <a:lnTo>
                  <a:pt x="48" y="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98" y="144913"/>
            <a:ext cx="361048" cy="361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52" y="31277"/>
            <a:ext cx="3657696" cy="3657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1097486" y="1916458"/>
            <a:ext cx="2340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推荐优质活动，增加盈利点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717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7" name="矩形 3"/>
          <p:cNvSpPr>
            <a:spLocks noChangeArrowheads="1"/>
          </p:cNvSpPr>
          <p:nvPr/>
        </p:nvSpPr>
        <p:spPr bwMode="auto">
          <a:xfrm>
            <a:off x="1038324" y="128018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管理首页推荐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16086" y="1291293"/>
            <a:ext cx="3120338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09" name="矩形 77"/>
          <p:cNvSpPr>
            <a:spLocks noChangeArrowheads="1"/>
          </p:cNvSpPr>
          <p:nvPr/>
        </p:nvSpPr>
        <p:spPr bwMode="auto">
          <a:xfrm>
            <a:off x="5770412" y="127785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5695622" y="1281963"/>
            <a:ext cx="1711468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1" name="TextBox 1"/>
          <p:cNvSpPr txBox="1">
            <a:spLocks noChangeArrowheads="1"/>
          </p:cNvSpPr>
          <p:nvPr/>
        </p:nvSpPr>
        <p:spPr bwMode="auto">
          <a:xfrm>
            <a:off x="5413162" y="1862587"/>
            <a:ext cx="2233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用户类型分为：企业型用户和个人用户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2" name="TextBox 1"/>
          <p:cNvSpPr txBox="1">
            <a:spLocks noChangeArrowheads="1"/>
          </p:cNvSpPr>
          <p:nvPr/>
        </p:nvSpPr>
        <p:spPr bwMode="auto">
          <a:xfrm>
            <a:off x="1395646" y="3222453"/>
            <a:ext cx="2160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平台把关，严抓活动质量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6" name="矩形 215"/>
          <p:cNvSpPr>
            <a:spLocks noChangeArrowheads="1"/>
          </p:cNvSpPr>
          <p:nvPr/>
        </p:nvSpPr>
        <p:spPr bwMode="auto">
          <a:xfrm>
            <a:off x="992232" y="2601256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审核活动发布</a:t>
            </a:r>
          </a:p>
        </p:txBody>
      </p:sp>
      <p:sp>
        <p:nvSpPr>
          <p:cNvPr id="217" name="圆角矩形 216"/>
          <p:cNvSpPr/>
          <p:nvPr/>
        </p:nvSpPr>
        <p:spPr>
          <a:xfrm>
            <a:off x="942091" y="2631556"/>
            <a:ext cx="3037298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8" name="矩形 217"/>
          <p:cNvSpPr>
            <a:spLocks noChangeArrowheads="1"/>
          </p:cNvSpPr>
          <p:nvPr/>
        </p:nvSpPr>
        <p:spPr bwMode="auto">
          <a:xfrm>
            <a:off x="4724396" y="2601256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审核活动撤销、信息更改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4724396" y="2594462"/>
            <a:ext cx="4038494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0" name="TextBox 1"/>
          <p:cNvSpPr txBox="1">
            <a:spLocks noChangeArrowheads="1"/>
          </p:cNvSpPr>
          <p:nvPr/>
        </p:nvSpPr>
        <p:spPr bwMode="auto">
          <a:xfrm>
            <a:off x="5695622" y="3096061"/>
            <a:ext cx="1803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提升用户体验，提高平台可信度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1" name="TextBox 1"/>
          <p:cNvSpPr txBox="1">
            <a:spLocks noChangeArrowheads="1"/>
          </p:cNvSpPr>
          <p:nvPr/>
        </p:nvSpPr>
        <p:spPr bwMode="auto">
          <a:xfrm>
            <a:off x="1277336" y="4366430"/>
            <a:ext cx="2160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连接参与者与发布者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做到信息的集中发布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5" name="矩形 243"/>
          <p:cNvSpPr>
            <a:spLocks noChangeArrowheads="1"/>
          </p:cNvSpPr>
          <p:nvPr/>
        </p:nvSpPr>
        <p:spPr bwMode="auto">
          <a:xfrm>
            <a:off x="1070377" y="3763050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转发活动信息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5" name="圆角矩形 244"/>
          <p:cNvSpPr/>
          <p:nvPr/>
        </p:nvSpPr>
        <p:spPr>
          <a:xfrm>
            <a:off x="868532" y="3776780"/>
            <a:ext cx="3101867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7" name="矩形 245"/>
          <p:cNvSpPr>
            <a:spLocks noChangeArrowheads="1"/>
          </p:cNvSpPr>
          <p:nvPr/>
        </p:nvSpPr>
        <p:spPr bwMode="auto">
          <a:xfrm>
            <a:off x="5533813" y="3765668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数据分析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7" name="圆角矩形 246"/>
          <p:cNvSpPr/>
          <p:nvPr/>
        </p:nvSpPr>
        <p:spPr>
          <a:xfrm>
            <a:off x="5413162" y="3776780"/>
            <a:ext cx="242709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9" name="TextBox 1"/>
          <p:cNvSpPr txBox="1">
            <a:spLocks noChangeArrowheads="1"/>
          </p:cNvSpPr>
          <p:nvPr/>
        </p:nvSpPr>
        <p:spPr bwMode="auto">
          <a:xfrm>
            <a:off x="5876296" y="4388058"/>
            <a:ext cx="1573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分析活动情况，用户喜好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>
            <a:off x="916086" y="2343150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916086" y="3591455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438400" y="1544638"/>
            <a:ext cx="5187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团队简介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1444" name="文本框 23"/>
          <p:cNvSpPr txBox="1">
            <a:spLocks noChangeArrowheads="1"/>
          </p:cNvSpPr>
          <p:nvPr/>
        </p:nvSpPr>
        <p:spPr bwMode="auto">
          <a:xfrm>
            <a:off x="496888" y="-857250"/>
            <a:ext cx="23336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 dirty="0">
                <a:solidFill>
                  <a:srgbClr val="F0A941"/>
                </a:solidFill>
                <a:latin typeface="Berlin Sans FB Demi" panose="020E0802020502020306" pitchFamily="34" charset="0"/>
              </a:rPr>
              <a:t>3</a:t>
            </a:r>
            <a:endParaRPr lang="zh-CN" altLang="en-US" sz="1100" dirty="0">
              <a:solidFill>
                <a:srgbClr val="F0A94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57538" y="2647948"/>
            <a:ext cx="11496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44"/>
          <p:cNvSpPr>
            <a:spLocks noChangeArrowheads="1"/>
          </p:cNvSpPr>
          <p:nvPr/>
        </p:nvSpPr>
        <p:spPr bwMode="auto">
          <a:xfrm>
            <a:off x="4071651" y="928904"/>
            <a:ext cx="828597" cy="7910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36" name="Oval 144"/>
          <p:cNvSpPr>
            <a:spLocks noChangeArrowheads="1"/>
          </p:cNvSpPr>
          <p:nvPr/>
        </p:nvSpPr>
        <p:spPr bwMode="auto">
          <a:xfrm>
            <a:off x="919091" y="918836"/>
            <a:ext cx="786602" cy="785210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75" name="Oval 144"/>
          <p:cNvSpPr>
            <a:spLocks noChangeArrowheads="1"/>
          </p:cNvSpPr>
          <p:nvPr/>
        </p:nvSpPr>
        <p:spPr bwMode="auto">
          <a:xfrm>
            <a:off x="2441095" y="950205"/>
            <a:ext cx="791411" cy="788796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01" name="Flowchart: Alternate Process 3"/>
          <p:cNvSpPr/>
          <p:nvPr/>
        </p:nvSpPr>
        <p:spPr>
          <a:xfrm>
            <a:off x="194611" y="177461"/>
            <a:ext cx="1031875" cy="590550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02" name="Rectangle 4"/>
          <p:cNvSpPr txBox="1">
            <a:spLocks noChangeArrowheads="1"/>
          </p:cNvSpPr>
          <p:nvPr/>
        </p:nvSpPr>
        <p:spPr bwMode="auto">
          <a:xfrm>
            <a:off x="151748" y="207624"/>
            <a:ext cx="11874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 b="1" kern="0" spc="225" dirty="0">
                <a:latin typeface="Aharoni" panose="02010803020104030203" pitchFamily="2" charset="-79"/>
                <a:ea typeface="幼圆" panose="02010509060101010101" pitchFamily="49" charset="-122"/>
                <a:cs typeface="Aharoni" panose="02010803020104030203" pitchFamily="2" charset="-79"/>
              </a:rPr>
              <a:t>TEAM</a:t>
            </a:r>
          </a:p>
        </p:txBody>
      </p:sp>
      <p:sp>
        <p:nvSpPr>
          <p:cNvPr id="103" name="Rectangle 4"/>
          <p:cNvSpPr txBox="1">
            <a:spLocks noChangeArrowheads="1"/>
          </p:cNvSpPr>
          <p:nvPr/>
        </p:nvSpPr>
        <p:spPr bwMode="auto">
          <a:xfrm>
            <a:off x="59673" y="88561"/>
            <a:ext cx="1371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kern="0" spc="225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团队</a:t>
            </a:r>
            <a:endParaRPr lang="en-US" altLang="zh-CN" sz="1600" b="1" kern="0" spc="225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635" name="Oval 144"/>
          <p:cNvSpPr>
            <a:spLocks noChangeArrowheads="1"/>
          </p:cNvSpPr>
          <p:nvPr/>
        </p:nvSpPr>
        <p:spPr bwMode="auto">
          <a:xfrm>
            <a:off x="7275420" y="944599"/>
            <a:ext cx="783939" cy="78264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6661" name="Oval 144"/>
          <p:cNvSpPr>
            <a:spLocks noChangeArrowheads="1"/>
          </p:cNvSpPr>
          <p:nvPr/>
        </p:nvSpPr>
        <p:spPr bwMode="auto">
          <a:xfrm>
            <a:off x="5737491" y="918836"/>
            <a:ext cx="808183" cy="805512"/>
          </a:xfrm>
          <a:prstGeom prst="ellipse">
            <a:avLst/>
          </a:prstGeom>
          <a:solidFill>
            <a:srgbClr val="89C0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5772574" y="1316409"/>
            <a:ext cx="1095375" cy="663575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2591335" y="1026513"/>
            <a:ext cx="490929" cy="672083"/>
            <a:chOff x="4985444" y="4202113"/>
            <a:chExt cx="430213" cy="588963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5134669" y="4521201"/>
              <a:ext cx="128588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5001319" y="4202113"/>
              <a:ext cx="393700" cy="401638"/>
            </a:xfrm>
            <a:prstGeom prst="ellipse">
              <a:avLst/>
            </a:pr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5018782" y="4279901"/>
              <a:ext cx="358775" cy="360363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5 h 418"/>
                <a:gd name="T4" fmla="*/ 415 w 415"/>
                <a:gd name="T5" fmla="*/ 216 h 418"/>
                <a:gd name="T6" fmla="*/ 208 w 415"/>
                <a:gd name="T7" fmla="*/ 418 h 418"/>
                <a:gd name="T8" fmla="*/ 0 w 415"/>
                <a:gd name="T9" fmla="*/ 216 h 418"/>
                <a:gd name="T10" fmla="*/ 27 w 415"/>
                <a:gd name="T11" fmla="*/ 186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4"/>
                    <a:pt x="383" y="185"/>
                  </a:cubicBezTo>
                  <a:cubicBezTo>
                    <a:pt x="379" y="223"/>
                    <a:pt x="415" y="203"/>
                    <a:pt x="415" y="216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6"/>
                  </a:cubicBezTo>
                  <a:cubicBezTo>
                    <a:pt x="25" y="252"/>
                    <a:pt x="28" y="207"/>
                    <a:pt x="27" y="186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5117207" y="4537076"/>
              <a:ext cx="161925" cy="61913"/>
            </a:xfrm>
            <a:custGeom>
              <a:avLst/>
              <a:gdLst>
                <a:gd name="T0" fmla="*/ 187 w 187"/>
                <a:gd name="T1" fmla="*/ 0 h 72"/>
                <a:gd name="T2" fmla="*/ 0 w 187"/>
                <a:gd name="T3" fmla="*/ 0 h 72"/>
                <a:gd name="T4" fmla="*/ 187 w 187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72">
                  <a:moveTo>
                    <a:pt x="187" y="0"/>
                  </a:moveTo>
                  <a:cubicBezTo>
                    <a:pt x="137" y="72"/>
                    <a:pt x="51" y="72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150544" y="4535488"/>
              <a:ext cx="96838" cy="52388"/>
            </a:xfrm>
            <a:custGeom>
              <a:avLst/>
              <a:gdLst>
                <a:gd name="T0" fmla="*/ 112 w 112"/>
                <a:gd name="T1" fmla="*/ 39 h 61"/>
                <a:gd name="T2" fmla="*/ 0 w 112"/>
                <a:gd name="T3" fmla="*/ 39 h 61"/>
                <a:gd name="T4" fmla="*/ 112 w 112"/>
                <a:gd name="T5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61">
                  <a:moveTo>
                    <a:pt x="112" y="39"/>
                  </a:moveTo>
                  <a:cubicBezTo>
                    <a:pt x="76" y="61"/>
                    <a:pt x="35" y="61"/>
                    <a:pt x="0" y="39"/>
                  </a:cubicBezTo>
                  <a:cubicBezTo>
                    <a:pt x="33" y="0"/>
                    <a:pt x="78" y="0"/>
                    <a:pt x="112" y="39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123557" y="4395788"/>
              <a:ext cx="30163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5129907" y="4400551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45"/>
            <p:cNvSpPr>
              <a:spLocks noChangeArrowheads="1"/>
            </p:cNvSpPr>
            <p:nvPr/>
          </p:nvSpPr>
          <p:spPr bwMode="auto">
            <a:xfrm>
              <a:off x="5244207" y="4395788"/>
              <a:ext cx="30163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46"/>
            <p:cNvSpPr>
              <a:spLocks noChangeArrowheads="1"/>
            </p:cNvSpPr>
            <p:nvPr/>
          </p:nvSpPr>
          <p:spPr bwMode="auto">
            <a:xfrm>
              <a:off x="5252144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5133082" y="4222751"/>
              <a:ext cx="250825" cy="146050"/>
            </a:xfrm>
            <a:custGeom>
              <a:avLst/>
              <a:gdLst>
                <a:gd name="T0" fmla="*/ 146 w 291"/>
                <a:gd name="T1" fmla="*/ 37 h 170"/>
                <a:gd name="T2" fmla="*/ 291 w 291"/>
                <a:gd name="T3" fmla="*/ 143 h 170"/>
                <a:gd name="T4" fmla="*/ 146 w 291"/>
                <a:gd name="T5" fmla="*/ 133 h 170"/>
                <a:gd name="T6" fmla="*/ 0 w 291"/>
                <a:gd name="T7" fmla="*/ 26 h 170"/>
                <a:gd name="T8" fmla="*/ 146 w 291"/>
                <a:gd name="T9" fmla="*/ 3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70">
                  <a:moveTo>
                    <a:pt x="146" y="37"/>
                  </a:moveTo>
                  <a:cubicBezTo>
                    <a:pt x="226" y="69"/>
                    <a:pt x="291" y="117"/>
                    <a:pt x="291" y="143"/>
                  </a:cubicBezTo>
                  <a:cubicBezTo>
                    <a:pt x="291" y="170"/>
                    <a:pt x="226" y="165"/>
                    <a:pt x="146" y="133"/>
                  </a:cubicBezTo>
                  <a:cubicBezTo>
                    <a:pt x="65" y="101"/>
                    <a:pt x="0" y="53"/>
                    <a:pt x="0" y="26"/>
                  </a:cubicBezTo>
                  <a:cubicBezTo>
                    <a:pt x="0" y="0"/>
                    <a:pt x="65" y="4"/>
                    <a:pt x="146" y="37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5352157" y="4403726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8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985444" y="4403726"/>
              <a:ext cx="63500" cy="98425"/>
            </a:xfrm>
            <a:custGeom>
              <a:avLst/>
              <a:gdLst>
                <a:gd name="T0" fmla="*/ 19 w 73"/>
                <a:gd name="T1" fmla="*/ 5 h 114"/>
                <a:gd name="T2" fmla="*/ 64 w 73"/>
                <a:gd name="T3" fmla="*/ 48 h 114"/>
                <a:gd name="T4" fmla="*/ 54 w 73"/>
                <a:gd name="T5" fmla="*/ 109 h 114"/>
                <a:gd name="T6" fmla="*/ 10 w 73"/>
                <a:gd name="T7" fmla="*/ 66 h 114"/>
                <a:gd name="T8" fmla="*/ 19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19" y="5"/>
                  </a:moveTo>
                  <a:cubicBezTo>
                    <a:pt x="34" y="0"/>
                    <a:pt x="54" y="19"/>
                    <a:pt x="64" y="48"/>
                  </a:cubicBezTo>
                  <a:cubicBezTo>
                    <a:pt x="73" y="77"/>
                    <a:pt x="69" y="105"/>
                    <a:pt x="54" y="109"/>
                  </a:cubicBezTo>
                  <a:cubicBezTo>
                    <a:pt x="39" y="114"/>
                    <a:pt x="19" y="95"/>
                    <a:pt x="10" y="66"/>
                  </a:cubicBezTo>
                  <a:cubicBezTo>
                    <a:pt x="0" y="37"/>
                    <a:pt x="4" y="10"/>
                    <a:pt x="19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5034657" y="4244976"/>
              <a:ext cx="139700" cy="115888"/>
            </a:xfrm>
            <a:custGeom>
              <a:avLst/>
              <a:gdLst>
                <a:gd name="T0" fmla="*/ 47 w 162"/>
                <a:gd name="T1" fmla="*/ 28 h 134"/>
                <a:gd name="T2" fmla="*/ 0 w 162"/>
                <a:gd name="T3" fmla="*/ 119 h 134"/>
                <a:gd name="T4" fmla="*/ 81 w 162"/>
                <a:gd name="T5" fmla="*/ 94 h 134"/>
                <a:gd name="T6" fmla="*/ 162 w 162"/>
                <a:gd name="T7" fmla="*/ 17 h 134"/>
                <a:gd name="T8" fmla="*/ 47 w 162"/>
                <a:gd name="T9" fmla="*/ 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4">
                  <a:moveTo>
                    <a:pt x="47" y="28"/>
                  </a:moveTo>
                  <a:cubicBezTo>
                    <a:pt x="2" y="57"/>
                    <a:pt x="0" y="105"/>
                    <a:pt x="0" y="119"/>
                  </a:cubicBezTo>
                  <a:cubicBezTo>
                    <a:pt x="0" y="134"/>
                    <a:pt x="36" y="122"/>
                    <a:pt x="81" y="94"/>
                  </a:cubicBezTo>
                  <a:cubicBezTo>
                    <a:pt x="125" y="65"/>
                    <a:pt x="162" y="31"/>
                    <a:pt x="162" y="17"/>
                  </a:cubicBezTo>
                  <a:cubicBezTo>
                    <a:pt x="162" y="3"/>
                    <a:pt x="91" y="0"/>
                    <a:pt x="47" y="28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5163244" y="4537076"/>
              <a:ext cx="71438" cy="15875"/>
            </a:xfrm>
            <a:custGeom>
              <a:avLst/>
              <a:gdLst>
                <a:gd name="T0" fmla="*/ 82 w 82"/>
                <a:gd name="T1" fmla="*/ 0 h 19"/>
                <a:gd name="T2" fmla="*/ 0 w 82"/>
                <a:gd name="T3" fmla="*/ 0 h 19"/>
                <a:gd name="T4" fmla="*/ 82 w 82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19">
                  <a:moveTo>
                    <a:pt x="82" y="0"/>
                  </a:moveTo>
                  <a:cubicBezTo>
                    <a:pt x="80" y="19"/>
                    <a:pt x="0" y="17"/>
                    <a:pt x="0" y="0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5006082" y="4670426"/>
              <a:ext cx="384175" cy="120650"/>
            </a:xfrm>
            <a:custGeom>
              <a:avLst/>
              <a:gdLst>
                <a:gd name="T0" fmla="*/ 446 w 446"/>
                <a:gd name="T1" fmla="*/ 70 h 140"/>
                <a:gd name="T2" fmla="*/ 298 w 446"/>
                <a:gd name="T3" fmla="*/ 0 h 140"/>
                <a:gd name="T4" fmla="*/ 223 w 446"/>
                <a:gd name="T5" fmla="*/ 46 h 140"/>
                <a:gd name="T6" fmla="*/ 148 w 446"/>
                <a:gd name="T7" fmla="*/ 0 h 140"/>
                <a:gd name="T8" fmla="*/ 0 w 446"/>
                <a:gd name="T9" fmla="*/ 70 h 140"/>
                <a:gd name="T10" fmla="*/ 223 w 446"/>
                <a:gd name="T11" fmla="*/ 140 h 140"/>
                <a:gd name="T12" fmla="*/ 446 w 446"/>
                <a:gd name="T13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0"/>
                  </a:moveTo>
                  <a:cubicBezTo>
                    <a:pt x="407" y="39"/>
                    <a:pt x="336" y="14"/>
                    <a:pt x="298" y="0"/>
                  </a:cubicBezTo>
                  <a:cubicBezTo>
                    <a:pt x="291" y="26"/>
                    <a:pt x="260" y="46"/>
                    <a:pt x="223" y="46"/>
                  </a:cubicBezTo>
                  <a:cubicBezTo>
                    <a:pt x="186" y="46"/>
                    <a:pt x="155" y="26"/>
                    <a:pt x="148" y="0"/>
                  </a:cubicBezTo>
                  <a:cubicBezTo>
                    <a:pt x="110" y="14"/>
                    <a:pt x="38" y="39"/>
                    <a:pt x="0" y="70"/>
                  </a:cubicBezTo>
                  <a:cubicBezTo>
                    <a:pt x="63" y="114"/>
                    <a:pt x="140" y="140"/>
                    <a:pt x="223" y="140"/>
                  </a:cubicBezTo>
                  <a:cubicBezTo>
                    <a:pt x="306" y="140"/>
                    <a:pt x="383" y="114"/>
                    <a:pt x="446" y="70"/>
                  </a:cubicBezTo>
                  <a:close/>
                </a:path>
              </a:pathLst>
            </a:custGeom>
            <a:solidFill>
              <a:srgbClr val="E85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5231507" y="4368801"/>
              <a:ext cx="66675" cy="39688"/>
            </a:xfrm>
            <a:custGeom>
              <a:avLst/>
              <a:gdLst>
                <a:gd name="T0" fmla="*/ 73 w 78"/>
                <a:gd name="T1" fmla="*/ 35 h 46"/>
                <a:gd name="T2" fmla="*/ 61 w 78"/>
                <a:gd name="T3" fmla="*/ 37 h 46"/>
                <a:gd name="T4" fmla="*/ 15 w 78"/>
                <a:gd name="T5" fmla="*/ 23 h 46"/>
                <a:gd name="T6" fmla="*/ 10 w 78"/>
                <a:gd name="T7" fmla="*/ 9 h 46"/>
                <a:gd name="T8" fmla="*/ 73 w 78"/>
                <a:gd name="T9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73" y="35"/>
                  </a:moveTo>
                  <a:cubicBezTo>
                    <a:pt x="78" y="44"/>
                    <a:pt x="66" y="46"/>
                    <a:pt x="61" y="37"/>
                  </a:cubicBezTo>
                  <a:cubicBezTo>
                    <a:pt x="54" y="21"/>
                    <a:pt x="31" y="17"/>
                    <a:pt x="15" y="23"/>
                  </a:cubicBezTo>
                  <a:cubicBezTo>
                    <a:pt x="5" y="26"/>
                    <a:pt x="0" y="12"/>
                    <a:pt x="10" y="9"/>
                  </a:cubicBezTo>
                  <a:cubicBezTo>
                    <a:pt x="33" y="0"/>
                    <a:pt x="62" y="12"/>
                    <a:pt x="73" y="35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5164832" y="4495801"/>
              <a:ext cx="68263" cy="19050"/>
            </a:xfrm>
            <a:custGeom>
              <a:avLst/>
              <a:gdLst>
                <a:gd name="T0" fmla="*/ 63 w 78"/>
                <a:gd name="T1" fmla="*/ 4 h 21"/>
                <a:gd name="T2" fmla="*/ 72 w 78"/>
                <a:gd name="T3" fmla="*/ 8 h 21"/>
                <a:gd name="T4" fmla="*/ 6 w 78"/>
                <a:gd name="T5" fmla="*/ 8 h 21"/>
                <a:gd name="T6" fmla="*/ 15 w 78"/>
                <a:gd name="T7" fmla="*/ 4 h 21"/>
                <a:gd name="T8" fmla="*/ 63 w 7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4"/>
                  </a:moveTo>
                  <a:cubicBezTo>
                    <a:pt x="69" y="0"/>
                    <a:pt x="78" y="4"/>
                    <a:pt x="72" y="8"/>
                  </a:cubicBezTo>
                  <a:cubicBezTo>
                    <a:pt x="53" y="21"/>
                    <a:pt x="24" y="21"/>
                    <a:pt x="6" y="8"/>
                  </a:cubicBezTo>
                  <a:cubicBezTo>
                    <a:pt x="0" y="4"/>
                    <a:pt x="8" y="1"/>
                    <a:pt x="15" y="4"/>
                  </a:cubicBezTo>
                  <a:cubicBezTo>
                    <a:pt x="28" y="11"/>
                    <a:pt x="50" y="11"/>
                    <a:pt x="63" y="4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5128319" y="4216401"/>
              <a:ext cx="206375" cy="171450"/>
            </a:xfrm>
            <a:custGeom>
              <a:avLst/>
              <a:gdLst>
                <a:gd name="T0" fmla="*/ 238 w 238"/>
                <a:gd name="T1" fmla="*/ 179 h 198"/>
                <a:gd name="T2" fmla="*/ 0 w 238"/>
                <a:gd name="T3" fmla="*/ 0 h 198"/>
                <a:gd name="T4" fmla="*/ 238 w 238"/>
                <a:gd name="T5" fmla="*/ 17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" h="198">
                  <a:moveTo>
                    <a:pt x="238" y="179"/>
                  </a:moveTo>
                  <a:cubicBezTo>
                    <a:pt x="183" y="198"/>
                    <a:pt x="16" y="152"/>
                    <a:pt x="0" y="0"/>
                  </a:cubicBezTo>
                  <a:cubicBezTo>
                    <a:pt x="40" y="112"/>
                    <a:pt x="168" y="159"/>
                    <a:pt x="238" y="179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098157" y="4348163"/>
              <a:ext cx="71438" cy="33338"/>
            </a:xfrm>
            <a:custGeom>
              <a:avLst/>
              <a:gdLst>
                <a:gd name="T0" fmla="*/ 6 w 82"/>
                <a:gd name="T1" fmla="*/ 26 h 38"/>
                <a:gd name="T2" fmla="*/ 17 w 82"/>
                <a:gd name="T3" fmla="*/ 30 h 38"/>
                <a:gd name="T4" fmla="*/ 66 w 82"/>
                <a:gd name="T5" fmla="*/ 25 h 38"/>
                <a:gd name="T6" fmla="*/ 73 w 82"/>
                <a:gd name="T7" fmla="*/ 12 h 38"/>
                <a:gd name="T8" fmla="*/ 6 w 82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8">
                  <a:moveTo>
                    <a:pt x="6" y="26"/>
                  </a:moveTo>
                  <a:cubicBezTo>
                    <a:pt x="0" y="34"/>
                    <a:pt x="11" y="38"/>
                    <a:pt x="17" y="30"/>
                  </a:cubicBezTo>
                  <a:cubicBezTo>
                    <a:pt x="28" y="16"/>
                    <a:pt x="51" y="17"/>
                    <a:pt x="66" y="25"/>
                  </a:cubicBezTo>
                  <a:cubicBezTo>
                    <a:pt x="74" y="30"/>
                    <a:pt x="82" y="17"/>
                    <a:pt x="73" y="12"/>
                  </a:cubicBezTo>
                  <a:cubicBezTo>
                    <a:pt x="52" y="0"/>
                    <a:pt x="21" y="6"/>
                    <a:pt x="6" y="2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5001319" y="4329113"/>
              <a:ext cx="392113" cy="319088"/>
            </a:xfrm>
            <a:custGeom>
              <a:avLst/>
              <a:gdLst>
                <a:gd name="T0" fmla="*/ 229 w 455"/>
                <a:gd name="T1" fmla="*/ 216 h 369"/>
                <a:gd name="T2" fmla="*/ 230 w 455"/>
                <a:gd name="T3" fmla="*/ 216 h 369"/>
                <a:gd name="T4" fmla="*/ 336 w 455"/>
                <a:gd name="T5" fmla="*/ 213 h 369"/>
                <a:gd name="T6" fmla="*/ 406 w 455"/>
                <a:gd name="T7" fmla="*/ 51 h 369"/>
                <a:gd name="T8" fmla="*/ 436 w 455"/>
                <a:gd name="T9" fmla="*/ 65 h 369"/>
                <a:gd name="T10" fmla="*/ 421 w 455"/>
                <a:gd name="T11" fmla="*/ 207 h 369"/>
                <a:gd name="T12" fmla="*/ 234 w 455"/>
                <a:gd name="T13" fmla="*/ 369 h 369"/>
                <a:gd name="T14" fmla="*/ 229 w 455"/>
                <a:gd name="T15" fmla="*/ 369 h 369"/>
                <a:gd name="T16" fmla="*/ 229 w 455"/>
                <a:gd name="T17" fmla="*/ 302 h 369"/>
                <a:gd name="T18" fmla="*/ 266 w 455"/>
                <a:gd name="T19" fmla="*/ 313 h 369"/>
                <a:gd name="T20" fmla="*/ 338 w 455"/>
                <a:gd name="T21" fmla="*/ 242 h 369"/>
                <a:gd name="T22" fmla="*/ 230 w 455"/>
                <a:gd name="T23" fmla="*/ 231 h 369"/>
                <a:gd name="T24" fmla="*/ 229 w 455"/>
                <a:gd name="T25" fmla="*/ 231 h 369"/>
                <a:gd name="T26" fmla="*/ 229 w 455"/>
                <a:gd name="T27" fmla="*/ 216 h 369"/>
                <a:gd name="T28" fmla="*/ 119 w 455"/>
                <a:gd name="T29" fmla="*/ 217 h 369"/>
                <a:gd name="T30" fmla="*/ 229 w 455"/>
                <a:gd name="T31" fmla="*/ 216 h 369"/>
                <a:gd name="T32" fmla="*/ 229 w 455"/>
                <a:gd name="T33" fmla="*/ 231 h 369"/>
                <a:gd name="T34" fmla="*/ 120 w 455"/>
                <a:gd name="T35" fmla="*/ 239 h 369"/>
                <a:gd name="T36" fmla="*/ 189 w 455"/>
                <a:gd name="T37" fmla="*/ 313 h 369"/>
                <a:gd name="T38" fmla="*/ 228 w 455"/>
                <a:gd name="T39" fmla="*/ 302 h 369"/>
                <a:gd name="T40" fmla="*/ 229 w 455"/>
                <a:gd name="T41" fmla="*/ 302 h 369"/>
                <a:gd name="T42" fmla="*/ 229 w 455"/>
                <a:gd name="T43" fmla="*/ 369 h 369"/>
                <a:gd name="T44" fmla="*/ 228 w 455"/>
                <a:gd name="T45" fmla="*/ 369 h 369"/>
                <a:gd name="T46" fmla="*/ 222 w 455"/>
                <a:gd name="T47" fmla="*/ 369 h 369"/>
                <a:gd name="T48" fmla="*/ 34 w 455"/>
                <a:gd name="T49" fmla="*/ 207 h 369"/>
                <a:gd name="T50" fmla="*/ 19 w 455"/>
                <a:gd name="T51" fmla="*/ 65 h 369"/>
                <a:gd name="T52" fmla="*/ 49 w 455"/>
                <a:gd name="T53" fmla="*/ 51 h 369"/>
                <a:gd name="T54" fmla="*/ 119 w 455"/>
                <a:gd name="T55" fmla="*/ 21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5" h="369">
                  <a:moveTo>
                    <a:pt x="229" y="216"/>
                  </a:moveTo>
                  <a:cubicBezTo>
                    <a:pt x="230" y="216"/>
                    <a:pt x="230" y="216"/>
                    <a:pt x="230" y="216"/>
                  </a:cubicBezTo>
                  <a:cubicBezTo>
                    <a:pt x="283" y="216"/>
                    <a:pt x="303" y="193"/>
                    <a:pt x="336" y="213"/>
                  </a:cubicBezTo>
                  <a:cubicBezTo>
                    <a:pt x="406" y="258"/>
                    <a:pt x="408" y="74"/>
                    <a:pt x="406" y="51"/>
                  </a:cubicBezTo>
                  <a:cubicBezTo>
                    <a:pt x="404" y="0"/>
                    <a:pt x="455" y="42"/>
                    <a:pt x="436" y="65"/>
                  </a:cubicBezTo>
                  <a:cubicBezTo>
                    <a:pt x="416" y="89"/>
                    <a:pt x="414" y="123"/>
                    <a:pt x="421" y="207"/>
                  </a:cubicBezTo>
                  <a:cubicBezTo>
                    <a:pt x="429" y="290"/>
                    <a:pt x="303" y="369"/>
                    <a:pt x="234" y="369"/>
                  </a:cubicBezTo>
                  <a:cubicBezTo>
                    <a:pt x="232" y="369"/>
                    <a:pt x="231" y="369"/>
                    <a:pt x="229" y="369"/>
                  </a:cubicBezTo>
                  <a:cubicBezTo>
                    <a:pt x="229" y="302"/>
                    <a:pt x="229" y="302"/>
                    <a:pt x="229" y="302"/>
                  </a:cubicBezTo>
                  <a:cubicBezTo>
                    <a:pt x="243" y="303"/>
                    <a:pt x="252" y="316"/>
                    <a:pt x="266" y="313"/>
                  </a:cubicBezTo>
                  <a:cubicBezTo>
                    <a:pt x="315" y="303"/>
                    <a:pt x="338" y="262"/>
                    <a:pt x="338" y="242"/>
                  </a:cubicBezTo>
                  <a:cubicBezTo>
                    <a:pt x="338" y="215"/>
                    <a:pt x="285" y="230"/>
                    <a:pt x="230" y="231"/>
                  </a:cubicBezTo>
                  <a:cubicBezTo>
                    <a:pt x="229" y="231"/>
                    <a:pt x="229" y="231"/>
                    <a:pt x="229" y="231"/>
                  </a:cubicBezTo>
                  <a:lnTo>
                    <a:pt x="229" y="216"/>
                  </a:lnTo>
                  <a:close/>
                  <a:moveTo>
                    <a:pt x="119" y="217"/>
                  </a:moveTo>
                  <a:cubicBezTo>
                    <a:pt x="148" y="194"/>
                    <a:pt x="200" y="215"/>
                    <a:pt x="229" y="216"/>
                  </a:cubicBezTo>
                  <a:cubicBezTo>
                    <a:pt x="229" y="231"/>
                    <a:pt x="229" y="231"/>
                    <a:pt x="229" y="231"/>
                  </a:cubicBezTo>
                  <a:cubicBezTo>
                    <a:pt x="177" y="231"/>
                    <a:pt x="123" y="215"/>
                    <a:pt x="120" y="239"/>
                  </a:cubicBezTo>
                  <a:cubicBezTo>
                    <a:pt x="118" y="260"/>
                    <a:pt x="138" y="302"/>
                    <a:pt x="189" y="313"/>
                  </a:cubicBezTo>
                  <a:cubicBezTo>
                    <a:pt x="204" y="316"/>
                    <a:pt x="213" y="302"/>
                    <a:pt x="228" y="302"/>
                  </a:cubicBezTo>
                  <a:cubicBezTo>
                    <a:pt x="228" y="302"/>
                    <a:pt x="229" y="302"/>
                    <a:pt x="229" y="302"/>
                  </a:cubicBezTo>
                  <a:cubicBezTo>
                    <a:pt x="229" y="369"/>
                    <a:pt x="229" y="369"/>
                    <a:pt x="229" y="369"/>
                  </a:cubicBezTo>
                  <a:cubicBezTo>
                    <a:pt x="229" y="369"/>
                    <a:pt x="228" y="369"/>
                    <a:pt x="228" y="369"/>
                  </a:cubicBezTo>
                  <a:cubicBezTo>
                    <a:pt x="226" y="369"/>
                    <a:pt x="224" y="369"/>
                    <a:pt x="222" y="369"/>
                  </a:cubicBezTo>
                  <a:cubicBezTo>
                    <a:pt x="153" y="369"/>
                    <a:pt x="27" y="290"/>
                    <a:pt x="34" y="207"/>
                  </a:cubicBezTo>
                  <a:cubicBezTo>
                    <a:pt x="41" y="123"/>
                    <a:pt x="39" y="89"/>
                    <a:pt x="19" y="65"/>
                  </a:cubicBezTo>
                  <a:cubicBezTo>
                    <a:pt x="0" y="42"/>
                    <a:pt x="51" y="0"/>
                    <a:pt x="49" y="51"/>
                  </a:cubicBezTo>
                  <a:cubicBezTo>
                    <a:pt x="45" y="112"/>
                    <a:pt x="61" y="244"/>
                    <a:pt x="119" y="217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67581" y="1003665"/>
            <a:ext cx="484491" cy="665726"/>
            <a:chOff x="5796657" y="5000626"/>
            <a:chExt cx="428625" cy="588962"/>
          </a:xfrm>
        </p:grpSpPr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5817294" y="5000626"/>
              <a:ext cx="382588" cy="376238"/>
            </a:xfrm>
            <a:custGeom>
              <a:avLst/>
              <a:gdLst>
                <a:gd name="T0" fmla="*/ 222 w 443"/>
                <a:gd name="T1" fmla="*/ 0 h 436"/>
                <a:gd name="T2" fmla="*/ 443 w 443"/>
                <a:gd name="T3" fmla="*/ 218 h 436"/>
                <a:gd name="T4" fmla="*/ 222 w 443"/>
                <a:gd name="T5" fmla="*/ 436 h 436"/>
                <a:gd name="T6" fmla="*/ 0 w 443"/>
                <a:gd name="T7" fmla="*/ 218 h 436"/>
                <a:gd name="T8" fmla="*/ 222 w 443"/>
                <a:gd name="T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36">
                  <a:moveTo>
                    <a:pt x="222" y="0"/>
                  </a:moveTo>
                  <a:cubicBezTo>
                    <a:pt x="417" y="0"/>
                    <a:pt x="443" y="98"/>
                    <a:pt x="443" y="218"/>
                  </a:cubicBezTo>
                  <a:cubicBezTo>
                    <a:pt x="443" y="339"/>
                    <a:pt x="344" y="436"/>
                    <a:pt x="222" y="436"/>
                  </a:cubicBezTo>
                  <a:cubicBezTo>
                    <a:pt x="100" y="436"/>
                    <a:pt x="0" y="339"/>
                    <a:pt x="0" y="218"/>
                  </a:cubicBezTo>
                  <a:cubicBezTo>
                    <a:pt x="0" y="98"/>
                    <a:pt x="27" y="0"/>
                    <a:pt x="222" y="0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76"/>
            <p:cNvSpPr>
              <a:spLocks noChangeArrowheads="1"/>
            </p:cNvSpPr>
            <p:nvPr/>
          </p:nvSpPr>
          <p:spPr bwMode="auto">
            <a:xfrm>
              <a:off x="5826819" y="5000626"/>
              <a:ext cx="365125" cy="376238"/>
            </a:xfrm>
            <a:prstGeom prst="ellipse">
              <a:avLst/>
            </a:pr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796657" y="5045076"/>
              <a:ext cx="428625" cy="544512"/>
              <a:chOff x="5796657" y="5045076"/>
              <a:chExt cx="428625" cy="544512"/>
            </a:xfrm>
          </p:grpSpPr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5944294" y="5321301"/>
                <a:ext cx="128588" cy="231775"/>
              </a:xfrm>
              <a:prstGeom prst="rect">
                <a:avLst/>
              </a:prstGeom>
              <a:solidFill>
                <a:srgbClr val="E6B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61"/>
              <p:cNvSpPr>
                <a:spLocks/>
              </p:cNvSpPr>
              <p:nvPr/>
            </p:nvSpPr>
            <p:spPr bwMode="auto">
              <a:xfrm>
                <a:off x="5829994" y="5080001"/>
                <a:ext cx="357188" cy="360363"/>
              </a:xfrm>
              <a:custGeom>
                <a:avLst/>
                <a:gdLst>
                  <a:gd name="T0" fmla="*/ 215 w 415"/>
                  <a:gd name="T1" fmla="*/ 0 h 418"/>
                  <a:gd name="T2" fmla="*/ 383 w 415"/>
                  <a:gd name="T3" fmla="*/ 185 h 418"/>
                  <a:gd name="T4" fmla="*/ 415 w 415"/>
                  <a:gd name="T5" fmla="*/ 216 h 418"/>
                  <a:gd name="T6" fmla="*/ 208 w 415"/>
                  <a:gd name="T7" fmla="*/ 418 h 418"/>
                  <a:gd name="T8" fmla="*/ 0 w 415"/>
                  <a:gd name="T9" fmla="*/ 216 h 418"/>
                  <a:gd name="T10" fmla="*/ 27 w 415"/>
                  <a:gd name="T11" fmla="*/ 186 h 418"/>
                  <a:gd name="T12" fmla="*/ 215 w 415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5" h="418">
                    <a:moveTo>
                      <a:pt x="215" y="0"/>
                    </a:moveTo>
                    <a:cubicBezTo>
                      <a:pt x="316" y="0"/>
                      <a:pt x="395" y="54"/>
                      <a:pt x="383" y="185"/>
                    </a:cubicBezTo>
                    <a:cubicBezTo>
                      <a:pt x="379" y="222"/>
                      <a:pt x="415" y="203"/>
                      <a:pt x="415" y="216"/>
                    </a:cubicBezTo>
                    <a:cubicBezTo>
                      <a:pt x="415" y="327"/>
                      <a:pt x="322" y="418"/>
                      <a:pt x="208" y="418"/>
                    </a:cubicBezTo>
                    <a:cubicBezTo>
                      <a:pt x="93" y="418"/>
                      <a:pt x="0" y="327"/>
                      <a:pt x="0" y="216"/>
                    </a:cubicBezTo>
                    <a:cubicBezTo>
                      <a:pt x="25" y="252"/>
                      <a:pt x="28" y="207"/>
                      <a:pt x="27" y="186"/>
                    </a:cubicBezTo>
                    <a:cubicBezTo>
                      <a:pt x="18" y="15"/>
                      <a:pt x="110" y="0"/>
                      <a:pt x="215" y="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"/>
              <p:cNvSpPr>
                <a:spLocks/>
              </p:cNvSpPr>
              <p:nvPr/>
            </p:nvSpPr>
            <p:spPr bwMode="auto">
              <a:xfrm>
                <a:off x="5979219" y="5286376"/>
                <a:ext cx="58738" cy="15875"/>
              </a:xfrm>
              <a:custGeom>
                <a:avLst/>
                <a:gdLst>
                  <a:gd name="T0" fmla="*/ 68 w 68"/>
                  <a:gd name="T1" fmla="*/ 0 h 19"/>
                  <a:gd name="T2" fmla="*/ 0 w 68"/>
                  <a:gd name="T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19">
                    <a:moveTo>
                      <a:pt x="68" y="0"/>
                    </a:moveTo>
                    <a:cubicBezTo>
                      <a:pt x="49" y="19"/>
                      <a:pt x="19" y="19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rgbClr val="C9915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3"/>
              <p:cNvSpPr>
                <a:spLocks/>
              </p:cNvSpPr>
              <p:nvPr/>
            </p:nvSpPr>
            <p:spPr bwMode="auto">
              <a:xfrm>
                <a:off x="5914132" y="5322888"/>
                <a:ext cx="188913" cy="77788"/>
              </a:xfrm>
              <a:custGeom>
                <a:avLst/>
                <a:gdLst>
                  <a:gd name="T0" fmla="*/ 220 w 220"/>
                  <a:gd name="T1" fmla="*/ 0 h 90"/>
                  <a:gd name="T2" fmla="*/ 0 w 220"/>
                  <a:gd name="T3" fmla="*/ 0 h 90"/>
                  <a:gd name="T4" fmla="*/ 220 w 220"/>
                  <a:gd name="T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90">
                    <a:moveTo>
                      <a:pt x="220" y="0"/>
                    </a:moveTo>
                    <a:cubicBezTo>
                      <a:pt x="161" y="90"/>
                      <a:pt x="59" y="90"/>
                      <a:pt x="0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E28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auto">
              <a:xfrm>
                <a:off x="5952232" y="5321301"/>
                <a:ext cx="114300" cy="66675"/>
              </a:xfrm>
              <a:custGeom>
                <a:avLst/>
                <a:gdLst>
                  <a:gd name="T0" fmla="*/ 132 w 132"/>
                  <a:gd name="T1" fmla="*/ 49 h 78"/>
                  <a:gd name="T2" fmla="*/ 0 w 132"/>
                  <a:gd name="T3" fmla="*/ 49 h 78"/>
                  <a:gd name="T4" fmla="*/ 132 w 132"/>
                  <a:gd name="T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78">
                    <a:moveTo>
                      <a:pt x="132" y="49"/>
                    </a:moveTo>
                    <a:cubicBezTo>
                      <a:pt x="90" y="78"/>
                      <a:pt x="41" y="78"/>
                      <a:pt x="0" y="49"/>
                    </a:cubicBezTo>
                    <a:cubicBezTo>
                      <a:pt x="39" y="0"/>
                      <a:pt x="92" y="0"/>
                      <a:pt x="132" y="49"/>
                    </a:cubicBezTo>
                    <a:close/>
                  </a:path>
                </a:pathLst>
              </a:custGeom>
              <a:solidFill>
                <a:srgbClr val="EDA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Oval 65"/>
              <p:cNvSpPr>
                <a:spLocks noChangeArrowheads="1"/>
              </p:cNvSpPr>
              <p:nvPr/>
            </p:nvSpPr>
            <p:spPr bwMode="auto">
              <a:xfrm>
                <a:off x="5933182" y="5195888"/>
                <a:ext cx="30163" cy="508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Oval 66"/>
              <p:cNvSpPr>
                <a:spLocks noChangeArrowheads="1"/>
              </p:cNvSpPr>
              <p:nvPr/>
            </p:nvSpPr>
            <p:spPr bwMode="auto">
              <a:xfrm>
                <a:off x="5941119" y="5199063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Oval 67"/>
              <p:cNvSpPr>
                <a:spLocks noChangeArrowheads="1"/>
              </p:cNvSpPr>
              <p:nvPr/>
            </p:nvSpPr>
            <p:spPr bwMode="auto">
              <a:xfrm>
                <a:off x="6053832" y="5195888"/>
                <a:ext cx="31750" cy="508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Oval 68"/>
              <p:cNvSpPr>
                <a:spLocks noChangeArrowheads="1"/>
              </p:cNvSpPr>
              <p:nvPr/>
            </p:nvSpPr>
            <p:spPr bwMode="auto">
              <a:xfrm>
                <a:off x="6061769" y="5199063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69"/>
              <p:cNvSpPr>
                <a:spLocks/>
              </p:cNvSpPr>
              <p:nvPr/>
            </p:nvSpPr>
            <p:spPr bwMode="auto">
              <a:xfrm>
                <a:off x="5915719" y="5156201"/>
                <a:ext cx="42863" cy="30163"/>
              </a:xfrm>
              <a:custGeom>
                <a:avLst/>
                <a:gdLst>
                  <a:gd name="T0" fmla="*/ 0 w 50"/>
                  <a:gd name="T1" fmla="*/ 34 h 34"/>
                  <a:gd name="T2" fmla="*/ 50 w 50"/>
                  <a:gd name="T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" h="34">
                    <a:moveTo>
                      <a:pt x="0" y="34"/>
                    </a:moveTo>
                    <a:cubicBezTo>
                      <a:pt x="6" y="14"/>
                      <a:pt x="30" y="0"/>
                      <a:pt x="50" y="4"/>
                    </a:cubicBezTo>
                  </a:path>
                </a:pathLst>
              </a:custGeom>
              <a:noFill/>
              <a:ln w="12700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0"/>
              <p:cNvSpPr>
                <a:spLocks/>
              </p:cNvSpPr>
              <p:nvPr/>
            </p:nvSpPr>
            <p:spPr bwMode="auto">
              <a:xfrm>
                <a:off x="6058594" y="5156201"/>
                <a:ext cx="42863" cy="30163"/>
              </a:xfrm>
              <a:custGeom>
                <a:avLst/>
                <a:gdLst>
                  <a:gd name="T0" fmla="*/ 51 w 51"/>
                  <a:gd name="T1" fmla="*/ 34 h 34"/>
                  <a:gd name="T2" fmla="*/ 0 w 51"/>
                  <a:gd name="T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" h="34">
                    <a:moveTo>
                      <a:pt x="51" y="34"/>
                    </a:moveTo>
                    <a:cubicBezTo>
                      <a:pt x="44" y="14"/>
                      <a:pt x="20" y="0"/>
                      <a:pt x="0" y="4"/>
                    </a:cubicBezTo>
                  </a:path>
                </a:pathLst>
              </a:custGeom>
              <a:noFill/>
              <a:ln w="12700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1"/>
              <p:cNvSpPr>
                <a:spLocks/>
              </p:cNvSpPr>
              <p:nvPr/>
            </p:nvSpPr>
            <p:spPr bwMode="auto">
              <a:xfrm>
                <a:off x="5796657" y="5202238"/>
                <a:ext cx="53975" cy="98425"/>
              </a:xfrm>
              <a:custGeom>
                <a:avLst/>
                <a:gdLst>
                  <a:gd name="T0" fmla="*/ 12 w 64"/>
                  <a:gd name="T1" fmla="*/ 5 h 114"/>
                  <a:gd name="T2" fmla="*/ 53 w 64"/>
                  <a:gd name="T3" fmla="*/ 48 h 114"/>
                  <a:gd name="T4" fmla="*/ 52 w 64"/>
                  <a:gd name="T5" fmla="*/ 109 h 114"/>
                  <a:gd name="T6" fmla="*/ 11 w 64"/>
                  <a:gd name="T7" fmla="*/ 66 h 114"/>
                  <a:gd name="T8" fmla="*/ 12 w 64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4">
                    <a:moveTo>
                      <a:pt x="12" y="5"/>
                    </a:moveTo>
                    <a:cubicBezTo>
                      <a:pt x="24" y="0"/>
                      <a:pt x="42" y="19"/>
                      <a:pt x="53" y="48"/>
                    </a:cubicBezTo>
                    <a:cubicBezTo>
                      <a:pt x="64" y="77"/>
                      <a:pt x="63" y="104"/>
                      <a:pt x="52" y="109"/>
                    </a:cubicBezTo>
                    <a:cubicBezTo>
                      <a:pt x="40" y="114"/>
                      <a:pt x="22" y="95"/>
                      <a:pt x="11" y="66"/>
                    </a:cubicBezTo>
                    <a:cubicBezTo>
                      <a:pt x="0" y="37"/>
                      <a:pt x="1" y="10"/>
                      <a:pt x="12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2"/>
              <p:cNvSpPr>
                <a:spLocks/>
              </p:cNvSpPr>
              <p:nvPr/>
            </p:nvSpPr>
            <p:spPr bwMode="auto">
              <a:xfrm>
                <a:off x="6161782" y="5202238"/>
                <a:ext cx="63500" cy="98425"/>
              </a:xfrm>
              <a:custGeom>
                <a:avLst/>
                <a:gdLst>
                  <a:gd name="T0" fmla="*/ 54 w 73"/>
                  <a:gd name="T1" fmla="*/ 5 h 114"/>
                  <a:gd name="T2" fmla="*/ 9 w 73"/>
                  <a:gd name="T3" fmla="*/ 48 h 114"/>
                  <a:gd name="T4" fmla="*/ 19 w 73"/>
                  <a:gd name="T5" fmla="*/ 109 h 114"/>
                  <a:gd name="T6" fmla="*/ 63 w 73"/>
                  <a:gd name="T7" fmla="*/ 66 h 114"/>
                  <a:gd name="T8" fmla="*/ 54 w 73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4">
                    <a:moveTo>
                      <a:pt x="54" y="5"/>
                    </a:moveTo>
                    <a:cubicBezTo>
                      <a:pt x="39" y="0"/>
                      <a:pt x="19" y="19"/>
                      <a:pt x="9" y="48"/>
                    </a:cubicBezTo>
                    <a:cubicBezTo>
                      <a:pt x="0" y="77"/>
                      <a:pt x="4" y="104"/>
                      <a:pt x="19" y="109"/>
                    </a:cubicBezTo>
                    <a:cubicBezTo>
                      <a:pt x="34" y="114"/>
                      <a:pt x="54" y="95"/>
                      <a:pt x="63" y="66"/>
                    </a:cubicBezTo>
                    <a:cubicBezTo>
                      <a:pt x="73" y="37"/>
                      <a:pt x="69" y="10"/>
                      <a:pt x="54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73"/>
              <p:cNvSpPr>
                <a:spLocks/>
              </p:cNvSpPr>
              <p:nvPr/>
            </p:nvSpPr>
            <p:spPr bwMode="auto">
              <a:xfrm>
                <a:off x="5845869" y="5045076"/>
                <a:ext cx="139700" cy="114300"/>
              </a:xfrm>
              <a:custGeom>
                <a:avLst/>
                <a:gdLst>
                  <a:gd name="T0" fmla="*/ 47 w 162"/>
                  <a:gd name="T1" fmla="*/ 28 h 133"/>
                  <a:gd name="T2" fmla="*/ 0 w 162"/>
                  <a:gd name="T3" fmla="*/ 119 h 133"/>
                  <a:gd name="T4" fmla="*/ 81 w 162"/>
                  <a:gd name="T5" fmla="*/ 94 h 133"/>
                  <a:gd name="T6" fmla="*/ 162 w 162"/>
                  <a:gd name="T7" fmla="*/ 17 h 133"/>
                  <a:gd name="T8" fmla="*/ 47 w 162"/>
                  <a:gd name="T9" fmla="*/ 2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3">
                    <a:moveTo>
                      <a:pt x="47" y="28"/>
                    </a:moveTo>
                    <a:cubicBezTo>
                      <a:pt x="2" y="57"/>
                      <a:pt x="0" y="105"/>
                      <a:pt x="0" y="119"/>
                    </a:cubicBezTo>
                    <a:cubicBezTo>
                      <a:pt x="0" y="133"/>
                      <a:pt x="36" y="122"/>
                      <a:pt x="81" y="94"/>
                    </a:cubicBezTo>
                    <a:cubicBezTo>
                      <a:pt x="126" y="65"/>
                      <a:pt x="162" y="31"/>
                      <a:pt x="162" y="17"/>
                    </a:cubicBezTo>
                    <a:cubicBezTo>
                      <a:pt x="162" y="3"/>
                      <a:pt x="92" y="0"/>
                      <a:pt x="47" y="28"/>
                    </a:cubicBezTo>
                    <a:close/>
                  </a:path>
                </a:pathLst>
              </a:custGeom>
              <a:solidFill>
                <a:srgbClr val="471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74"/>
              <p:cNvSpPr>
                <a:spLocks/>
              </p:cNvSpPr>
              <p:nvPr/>
            </p:nvSpPr>
            <p:spPr bwMode="auto">
              <a:xfrm>
                <a:off x="5966519" y="5322888"/>
                <a:ext cx="84138" cy="20638"/>
              </a:xfrm>
              <a:custGeom>
                <a:avLst/>
                <a:gdLst>
                  <a:gd name="T0" fmla="*/ 97 w 97"/>
                  <a:gd name="T1" fmla="*/ 0 h 24"/>
                  <a:gd name="T2" fmla="*/ 0 w 97"/>
                  <a:gd name="T3" fmla="*/ 0 h 24"/>
                  <a:gd name="T4" fmla="*/ 97 w 9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4">
                    <a:moveTo>
                      <a:pt x="97" y="0"/>
                    </a:moveTo>
                    <a:cubicBezTo>
                      <a:pt x="95" y="24"/>
                      <a:pt x="1" y="21"/>
                      <a:pt x="0" y="0"/>
                    </a:cubicBez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Rectangle 75"/>
              <p:cNvSpPr>
                <a:spLocks noChangeArrowheads="1"/>
              </p:cNvSpPr>
              <p:nvPr/>
            </p:nvSpPr>
            <p:spPr bwMode="auto">
              <a:xfrm>
                <a:off x="5944294" y="5321301"/>
                <a:ext cx="128588" cy="231775"/>
              </a:xfrm>
              <a:prstGeom prst="rect">
                <a:avLst/>
              </a:prstGeom>
              <a:solidFill>
                <a:srgbClr val="E6B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5823644" y="5070476"/>
                <a:ext cx="369888" cy="369888"/>
              </a:xfrm>
              <a:custGeom>
                <a:avLst/>
                <a:gdLst>
                  <a:gd name="T0" fmla="*/ 223 w 430"/>
                  <a:gd name="T1" fmla="*/ 10 h 428"/>
                  <a:gd name="T2" fmla="*/ 308 w 430"/>
                  <a:gd name="T3" fmla="*/ 10 h 428"/>
                  <a:gd name="T4" fmla="*/ 377 w 430"/>
                  <a:gd name="T5" fmla="*/ 216 h 428"/>
                  <a:gd name="T6" fmla="*/ 399 w 430"/>
                  <a:gd name="T7" fmla="*/ 220 h 428"/>
                  <a:gd name="T8" fmla="*/ 430 w 430"/>
                  <a:gd name="T9" fmla="*/ 226 h 428"/>
                  <a:gd name="T10" fmla="*/ 215 w 430"/>
                  <a:gd name="T11" fmla="*/ 428 h 428"/>
                  <a:gd name="T12" fmla="*/ 0 w 430"/>
                  <a:gd name="T13" fmla="*/ 226 h 428"/>
                  <a:gd name="T14" fmla="*/ 27 w 430"/>
                  <a:gd name="T15" fmla="*/ 230 h 428"/>
                  <a:gd name="T16" fmla="*/ 48 w 430"/>
                  <a:gd name="T17" fmla="*/ 222 h 428"/>
                  <a:gd name="T18" fmla="*/ 130 w 430"/>
                  <a:gd name="T19" fmla="*/ 8 h 428"/>
                  <a:gd name="T20" fmla="*/ 223 w 430"/>
                  <a:gd name="T21" fmla="*/ 1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428">
                    <a:moveTo>
                      <a:pt x="223" y="10"/>
                    </a:moveTo>
                    <a:cubicBezTo>
                      <a:pt x="252" y="10"/>
                      <a:pt x="284" y="1"/>
                      <a:pt x="308" y="10"/>
                    </a:cubicBezTo>
                    <a:cubicBezTo>
                      <a:pt x="370" y="33"/>
                      <a:pt x="387" y="122"/>
                      <a:pt x="377" y="216"/>
                    </a:cubicBezTo>
                    <a:cubicBezTo>
                      <a:pt x="375" y="237"/>
                      <a:pt x="391" y="241"/>
                      <a:pt x="399" y="220"/>
                    </a:cubicBezTo>
                    <a:cubicBezTo>
                      <a:pt x="404" y="209"/>
                      <a:pt x="430" y="220"/>
                      <a:pt x="430" y="226"/>
                    </a:cubicBezTo>
                    <a:cubicBezTo>
                      <a:pt x="430" y="337"/>
                      <a:pt x="333" y="428"/>
                      <a:pt x="215" y="428"/>
                    </a:cubicBezTo>
                    <a:cubicBezTo>
                      <a:pt x="96" y="428"/>
                      <a:pt x="0" y="337"/>
                      <a:pt x="0" y="226"/>
                    </a:cubicBezTo>
                    <a:cubicBezTo>
                      <a:pt x="4" y="232"/>
                      <a:pt x="25" y="225"/>
                      <a:pt x="27" y="230"/>
                    </a:cubicBezTo>
                    <a:cubicBezTo>
                      <a:pt x="39" y="261"/>
                      <a:pt x="49" y="239"/>
                      <a:pt x="48" y="222"/>
                    </a:cubicBezTo>
                    <a:cubicBezTo>
                      <a:pt x="41" y="105"/>
                      <a:pt x="67" y="24"/>
                      <a:pt x="130" y="8"/>
                    </a:cubicBezTo>
                    <a:cubicBezTo>
                      <a:pt x="158" y="0"/>
                      <a:pt x="188" y="10"/>
                      <a:pt x="223" y="1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78"/>
              <p:cNvSpPr>
                <a:spLocks noChangeArrowheads="1"/>
              </p:cNvSpPr>
              <p:nvPr/>
            </p:nvSpPr>
            <p:spPr bwMode="auto">
              <a:xfrm>
                <a:off x="5933182" y="5203826"/>
                <a:ext cx="30163" cy="5238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79"/>
              <p:cNvSpPr>
                <a:spLocks noChangeArrowheads="1"/>
              </p:cNvSpPr>
              <p:nvPr/>
            </p:nvSpPr>
            <p:spPr bwMode="auto">
              <a:xfrm>
                <a:off x="5941119" y="5207001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80"/>
              <p:cNvSpPr>
                <a:spLocks noChangeArrowheads="1"/>
              </p:cNvSpPr>
              <p:nvPr/>
            </p:nvSpPr>
            <p:spPr bwMode="auto">
              <a:xfrm>
                <a:off x="6053832" y="5203826"/>
                <a:ext cx="31750" cy="5238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81"/>
              <p:cNvSpPr>
                <a:spLocks noChangeArrowheads="1"/>
              </p:cNvSpPr>
              <p:nvPr/>
            </p:nvSpPr>
            <p:spPr bwMode="auto">
              <a:xfrm>
                <a:off x="6061769" y="5207001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2"/>
              <p:cNvSpPr>
                <a:spLocks/>
              </p:cNvSpPr>
              <p:nvPr/>
            </p:nvSpPr>
            <p:spPr bwMode="auto">
              <a:xfrm>
                <a:off x="5796657" y="5202238"/>
                <a:ext cx="53975" cy="98425"/>
              </a:xfrm>
              <a:custGeom>
                <a:avLst/>
                <a:gdLst>
                  <a:gd name="T0" fmla="*/ 12 w 64"/>
                  <a:gd name="T1" fmla="*/ 5 h 114"/>
                  <a:gd name="T2" fmla="*/ 53 w 64"/>
                  <a:gd name="T3" fmla="*/ 48 h 114"/>
                  <a:gd name="T4" fmla="*/ 52 w 64"/>
                  <a:gd name="T5" fmla="*/ 109 h 114"/>
                  <a:gd name="T6" fmla="*/ 11 w 64"/>
                  <a:gd name="T7" fmla="*/ 66 h 114"/>
                  <a:gd name="T8" fmla="*/ 12 w 64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4">
                    <a:moveTo>
                      <a:pt x="12" y="5"/>
                    </a:moveTo>
                    <a:cubicBezTo>
                      <a:pt x="24" y="0"/>
                      <a:pt x="42" y="19"/>
                      <a:pt x="53" y="48"/>
                    </a:cubicBezTo>
                    <a:cubicBezTo>
                      <a:pt x="64" y="77"/>
                      <a:pt x="63" y="104"/>
                      <a:pt x="52" y="109"/>
                    </a:cubicBezTo>
                    <a:cubicBezTo>
                      <a:pt x="40" y="114"/>
                      <a:pt x="22" y="95"/>
                      <a:pt x="11" y="66"/>
                    </a:cubicBezTo>
                    <a:cubicBezTo>
                      <a:pt x="0" y="37"/>
                      <a:pt x="1" y="10"/>
                      <a:pt x="12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6161782" y="5202238"/>
                <a:ext cx="63500" cy="98425"/>
              </a:xfrm>
              <a:custGeom>
                <a:avLst/>
                <a:gdLst>
                  <a:gd name="T0" fmla="*/ 54 w 73"/>
                  <a:gd name="T1" fmla="*/ 5 h 114"/>
                  <a:gd name="T2" fmla="*/ 9 w 73"/>
                  <a:gd name="T3" fmla="*/ 48 h 114"/>
                  <a:gd name="T4" fmla="*/ 19 w 73"/>
                  <a:gd name="T5" fmla="*/ 109 h 114"/>
                  <a:gd name="T6" fmla="*/ 63 w 73"/>
                  <a:gd name="T7" fmla="*/ 66 h 114"/>
                  <a:gd name="T8" fmla="*/ 54 w 73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4">
                    <a:moveTo>
                      <a:pt x="54" y="5"/>
                    </a:moveTo>
                    <a:cubicBezTo>
                      <a:pt x="39" y="0"/>
                      <a:pt x="19" y="19"/>
                      <a:pt x="9" y="48"/>
                    </a:cubicBezTo>
                    <a:cubicBezTo>
                      <a:pt x="0" y="77"/>
                      <a:pt x="4" y="104"/>
                      <a:pt x="19" y="109"/>
                    </a:cubicBezTo>
                    <a:cubicBezTo>
                      <a:pt x="34" y="114"/>
                      <a:pt x="54" y="95"/>
                      <a:pt x="63" y="66"/>
                    </a:cubicBezTo>
                    <a:cubicBezTo>
                      <a:pt x="73" y="37"/>
                      <a:pt x="69" y="10"/>
                      <a:pt x="54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5817294" y="5468938"/>
                <a:ext cx="384175" cy="120650"/>
              </a:xfrm>
              <a:custGeom>
                <a:avLst/>
                <a:gdLst>
                  <a:gd name="T0" fmla="*/ 446 w 446"/>
                  <a:gd name="T1" fmla="*/ 71 h 140"/>
                  <a:gd name="T2" fmla="*/ 298 w 446"/>
                  <a:gd name="T3" fmla="*/ 0 h 140"/>
                  <a:gd name="T4" fmla="*/ 223 w 446"/>
                  <a:gd name="T5" fmla="*/ 47 h 140"/>
                  <a:gd name="T6" fmla="*/ 148 w 446"/>
                  <a:gd name="T7" fmla="*/ 0 h 140"/>
                  <a:gd name="T8" fmla="*/ 0 w 446"/>
                  <a:gd name="T9" fmla="*/ 71 h 140"/>
                  <a:gd name="T10" fmla="*/ 223 w 446"/>
                  <a:gd name="T11" fmla="*/ 140 h 140"/>
                  <a:gd name="T12" fmla="*/ 446 w 446"/>
                  <a:gd name="T13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6" h="140">
                    <a:moveTo>
                      <a:pt x="446" y="71"/>
                    </a:moveTo>
                    <a:cubicBezTo>
                      <a:pt x="407" y="39"/>
                      <a:pt x="336" y="15"/>
                      <a:pt x="298" y="0"/>
                    </a:cubicBezTo>
                    <a:cubicBezTo>
                      <a:pt x="291" y="27"/>
                      <a:pt x="260" y="47"/>
                      <a:pt x="223" y="47"/>
                    </a:cubicBezTo>
                    <a:cubicBezTo>
                      <a:pt x="186" y="47"/>
                      <a:pt x="155" y="27"/>
                      <a:pt x="148" y="0"/>
                    </a:cubicBezTo>
                    <a:cubicBezTo>
                      <a:pt x="110" y="15"/>
                      <a:pt x="38" y="39"/>
                      <a:pt x="0" y="71"/>
                    </a:cubicBezTo>
                    <a:cubicBezTo>
                      <a:pt x="63" y="115"/>
                      <a:pt x="140" y="140"/>
                      <a:pt x="223" y="140"/>
                    </a:cubicBezTo>
                    <a:cubicBezTo>
                      <a:pt x="306" y="140"/>
                      <a:pt x="383" y="115"/>
                      <a:pt x="446" y="71"/>
                    </a:cubicBezTo>
                    <a:close/>
                  </a:path>
                </a:pathLst>
              </a:custGeom>
              <a:solidFill>
                <a:srgbClr val="799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5"/>
              <p:cNvSpPr>
                <a:spLocks/>
              </p:cNvSpPr>
              <p:nvPr/>
            </p:nvSpPr>
            <p:spPr bwMode="auto">
              <a:xfrm>
                <a:off x="5955407" y="5487988"/>
                <a:ext cx="106363" cy="101600"/>
              </a:xfrm>
              <a:custGeom>
                <a:avLst/>
                <a:gdLst>
                  <a:gd name="T0" fmla="*/ 31 w 124"/>
                  <a:gd name="T1" fmla="*/ 118 h 119"/>
                  <a:gd name="T2" fmla="*/ 28 w 124"/>
                  <a:gd name="T3" fmla="*/ 64 h 119"/>
                  <a:gd name="T4" fmla="*/ 62 w 124"/>
                  <a:gd name="T5" fmla="*/ 0 h 119"/>
                  <a:gd name="T6" fmla="*/ 96 w 124"/>
                  <a:gd name="T7" fmla="*/ 63 h 119"/>
                  <a:gd name="T8" fmla="*/ 92 w 124"/>
                  <a:gd name="T9" fmla="*/ 118 h 119"/>
                  <a:gd name="T10" fmla="*/ 62 w 124"/>
                  <a:gd name="T11" fmla="*/ 119 h 119"/>
                  <a:gd name="T12" fmla="*/ 31 w 124"/>
                  <a:gd name="T13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119">
                    <a:moveTo>
                      <a:pt x="31" y="118"/>
                    </a:moveTo>
                    <a:cubicBezTo>
                      <a:pt x="42" y="93"/>
                      <a:pt x="50" y="86"/>
                      <a:pt x="28" y="64"/>
                    </a:cubicBezTo>
                    <a:cubicBezTo>
                      <a:pt x="0" y="37"/>
                      <a:pt x="28" y="0"/>
                      <a:pt x="62" y="0"/>
                    </a:cubicBezTo>
                    <a:cubicBezTo>
                      <a:pt x="95" y="0"/>
                      <a:pt x="124" y="36"/>
                      <a:pt x="96" y="63"/>
                    </a:cubicBezTo>
                    <a:cubicBezTo>
                      <a:pt x="74" y="85"/>
                      <a:pt x="81" y="92"/>
                      <a:pt x="92" y="118"/>
                    </a:cubicBezTo>
                    <a:cubicBezTo>
                      <a:pt x="82" y="119"/>
                      <a:pt x="72" y="119"/>
                      <a:pt x="62" y="119"/>
                    </a:cubicBezTo>
                    <a:cubicBezTo>
                      <a:pt x="52" y="119"/>
                      <a:pt x="41" y="119"/>
                      <a:pt x="31" y="118"/>
                    </a:cubicBezTo>
                    <a:close/>
                  </a:path>
                </a:pathLst>
              </a:custGeom>
              <a:solidFill>
                <a:srgbClr val="C6D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86"/>
              <p:cNvSpPr>
                <a:spLocks/>
              </p:cNvSpPr>
              <p:nvPr/>
            </p:nvSpPr>
            <p:spPr bwMode="auto">
              <a:xfrm>
                <a:off x="5912544" y="5438776"/>
                <a:ext cx="193675" cy="117475"/>
              </a:xfrm>
              <a:custGeom>
                <a:avLst/>
                <a:gdLst>
                  <a:gd name="T0" fmla="*/ 112 w 224"/>
                  <a:gd name="T1" fmla="*/ 57 h 136"/>
                  <a:gd name="T2" fmla="*/ 40 w 224"/>
                  <a:gd name="T3" fmla="*/ 136 h 136"/>
                  <a:gd name="T4" fmla="*/ 0 w 224"/>
                  <a:gd name="T5" fmla="*/ 51 h 136"/>
                  <a:gd name="T6" fmla="*/ 38 w 224"/>
                  <a:gd name="T7" fmla="*/ 0 h 136"/>
                  <a:gd name="T8" fmla="*/ 186 w 224"/>
                  <a:gd name="T9" fmla="*/ 0 h 136"/>
                  <a:gd name="T10" fmla="*/ 224 w 224"/>
                  <a:gd name="T11" fmla="*/ 50 h 136"/>
                  <a:gd name="T12" fmla="*/ 184 w 224"/>
                  <a:gd name="T13" fmla="*/ 136 h 136"/>
                  <a:gd name="T14" fmla="*/ 112 w 224"/>
                  <a:gd name="T15" fmla="*/ 5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136">
                    <a:moveTo>
                      <a:pt x="112" y="57"/>
                    </a:moveTo>
                    <a:cubicBezTo>
                      <a:pt x="40" y="136"/>
                      <a:pt x="40" y="136"/>
                      <a:pt x="40" y="136"/>
                    </a:cubicBezTo>
                    <a:cubicBezTo>
                      <a:pt x="17" y="110"/>
                      <a:pt x="8" y="82"/>
                      <a:pt x="0" y="51"/>
                    </a:cubicBezTo>
                    <a:cubicBezTo>
                      <a:pt x="23" y="38"/>
                      <a:pt x="32" y="24"/>
                      <a:pt x="38" y="0"/>
                    </a:cubicBezTo>
                    <a:cubicBezTo>
                      <a:pt x="35" y="65"/>
                      <a:pt x="193" y="74"/>
                      <a:pt x="186" y="0"/>
                    </a:cubicBezTo>
                    <a:cubicBezTo>
                      <a:pt x="191" y="25"/>
                      <a:pt x="198" y="43"/>
                      <a:pt x="224" y="50"/>
                    </a:cubicBezTo>
                    <a:cubicBezTo>
                      <a:pt x="216" y="81"/>
                      <a:pt x="206" y="110"/>
                      <a:pt x="184" y="136"/>
                    </a:cubicBezTo>
                    <a:lnTo>
                      <a:pt x="112" y="57"/>
                    </a:lnTo>
                    <a:close/>
                  </a:path>
                </a:pathLst>
              </a:custGeom>
              <a:solidFill>
                <a:srgbClr val="536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5914132" y="5438776"/>
                <a:ext cx="190500" cy="104775"/>
              </a:xfrm>
              <a:custGeom>
                <a:avLst/>
                <a:gdLst>
                  <a:gd name="T0" fmla="*/ 112 w 221"/>
                  <a:gd name="T1" fmla="*/ 52 h 121"/>
                  <a:gd name="T2" fmla="*/ 38 w 221"/>
                  <a:gd name="T3" fmla="*/ 121 h 121"/>
                  <a:gd name="T4" fmla="*/ 0 w 221"/>
                  <a:gd name="T5" fmla="*/ 49 h 121"/>
                  <a:gd name="T6" fmla="*/ 36 w 221"/>
                  <a:gd name="T7" fmla="*/ 0 h 121"/>
                  <a:gd name="T8" fmla="*/ 184 w 221"/>
                  <a:gd name="T9" fmla="*/ 0 h 121"/>
                  <a:gd name="T10" fmla="*/ 221 w 221"/>
                  <a:gd name="T11" fmla="*/ 50 h 121"/>
                  <a:gd name="T12" fmla="*/ 182 w 221"/>
                  <a:gd name="T13" fmla="*/ 121 h 121"/>
                  <a:gd name="T14" fmla="*/ 112 w 221"/>
                  <a:gd name="T15" fmla="*/ 5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" h="121">
                    <a:moveTo>
                      <a:pt x="112" y="52"/>
                    </a:moveTo>
                    <a:cubicBezTo>
                      <a:pt x="38" y="121"/>
                      <a:pt x="38" y="121"/>
                      <a:pt x="38" y="121"/>
                    </a:cubicBezTo>
                    <a:cubicBezTo>
                      <a:pt x="15" y="100"/>
                      <a:pt x="8" y="74"/>
                      <a:pt x="0" y="49"/>
                    </a:cubicBezTo>
                    <a:cubicBezTo>
                      <a:pt x="19" y="37"/>
                      <a:pt x="30" y="19"/>
                      <a:pt x="36" y="0"/>
                    </a:cubicBezTo>
                    <a:cubicBezTo>
                      <a:pt x="33" y="66"/>
                      <a:pt x="191" y="73"/>
                      <a:pt x="184" y="0"/>
                    </a:cubicBezTo>
                    <a:cubicBezTo>
                      <a:pt x="189" y="20"/>
                      <a:pt x="201" y="37"/>
                      <a:pt x="221" y="50"/>
                    </a:cubicBezTo>
                    <a:cubicBezTo>
                      <a:pt x="213" y="74"/>
                      <a:pt x="204" y="101"/>
                      <a:pt x="182" y="121"/>
                    </a:cubicBezTo>
                    <a:lnTo>
                      <a:pt x="112" y="52"/>
                    </a:lnTo>
                    <a:close/>
                  </a:path>
                </a:pathLst>
              </a:custGeom>
              <a:solidFill>
                <a:srgbClr val="799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5976044" y="5310188"/>
                <a:ext cx="66675" cy="17463"/>
              </a:xfrm>
              <a:custGeom>
                <a:avLst/>
                <a:gdLst>
                  <a:gd name="T0" fmla="*/ 63 w 78"/>
                  <a:gd name="T1" fmla="*/ 5 h 21"/>
                  <a:gd name="T2" fmla="*/ 72 w 78"/>
                  <a:gd name="T3" fmla="*/ 9 h 21"/>
                  <a:gd name="T4" fmla="*/ 6 w 78"/>
                  <a:gd name="T5" fmla="*/ 9 h 21"/>
                  <a:gd name="T6" fmla="*/ 15 w 78"/>
                  <a:gd name="T7" fmla="*/ 5 h 21"/>
                  <a:gd name="T8" fmla="*/ 63 w 78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21">
                    <a:moveTo>
                      <a:pt x="63" y="5"/>
                    </a:moveTo>
                    <a:cubicBezTo>
                      <a:pt x="69" y="0"/>
                      <a:pt x="78" y="4"/>
                      <a:pt x="72" y="9"/>
                    </a:cubicBezTo>
                    <a:cubicBezTo>
                      <a:pt x="54" y="21"/>
                      <a:pt x="24" y="21"/>
                      <a:pt x="6" y="9"/>
                    </a:cubicBezTo>
                    <a:cubicBezTo>
                      <a:pt x="0" y="4"/>
                      <a:pt x="8" y="1"/>
                      <a:pt x="15" y="5"/>
                    </a:cubicBezTo>
                    <a:cubicBezTo>
                      <a:pt x="29" y="11"/>
                      <a:pt x="50" y="11"/>
                      <a:pt x="63" y="5"/>
                    </a:cubicBezTo>
                    <a:close/>
                  </a:path>
                </a:pathLst>
              </a:custGeom>
              <a:solidFill>
                <a:srgbClr val="C79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5988744" y="5548313"/>
                <a:ext cx="39688" cy="28575"/>
              </a:xfrm>
              <a:custGeom>
                <a:avLst/>
                <a:gdLst>
                  <a:gd name="T0" fmla="*/ 46 w 46"/>
                  <a:gd name="T1" fmla="*/ 7 h 33"/>
                  <a:gd name="T2" fmla="*/ 0 w 46"/>
                  <a:gd name="T3" fmla="*/ 8 h 33"/>
                  <a:gd name="T4" fmla="*/ 3 w 46"/>
                  <a:gd name="T5" fmla="*/ 14 h 33"/>
                  <a:gd name="T6" fmla="*/ 8 w 46"/>
                  <a:gd name="T7" fmla="*/ 13 h 33"/>
                  <a:gd name="T8" fmla="*/ 16 w 46"/>
                  <a:gd name="T9" fmla="*/ 28 h 33"/>
                  <a:gd name="T10" fmla="*/ 23 w 46"/>
                  <a:gd name="T11" fmla="*/ 9 h 33"/>
                  <a:gd name="T12" fmla="*/ 33 w 46"/>
                  <a:gd name="T13" fmla="*/ 32 h 33"/>
                  <a:gd name="T14" fmla="*/ 40 w 46"/>
                  <a:gd name="T15" fmla="*/ 12 h 33"/>
                  <a:gd name="T16" fmla="*/ 43 w 46"/>
                  <a:gd name="T17" fmla="*/ 12 h 33"/>
                  <a:gd name="T18" fmla="*/ 46 w 46"/>
                  <a:gd name="T1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33">
                    <a:moveTo>
                      <a:pt x="46" y="7"/>
                    </a:moveTo>
                    <a:cubicBezTo>
                      <a:pt x="37" y="0"/>
                      <a:pt x="10" y="2"/>
                      <a:pt x="0" y="8"/>
                    </a:cubicBezTo>
                    <a:cubicBezTo>
                      <a:pt x="1" y="10"/>
                      <a:pt x="2" y="12"/>
                      <a:pt x="3" y="14"/>
                    </a:cubicBezTo>
                    <a:cubicBezTo>
                      <a:pt x="5" y="13"/>
                      <a:pt x="7" y="12"/>
                      <a:pt x="8" y="13"/>
                    </a:cubicBezTo>
                    <a:cubicBezTo>
                      <a:pt x="9" y="14"/>
                      <a:pt x="13" y="28"/>
                      <a:pt x="16" y="28"/>
                    </a:cubicBezTo>
                    <a:cubicBezTo>
                      <a:pt x="22" y="28"/>
                      <a:pt x="17" y="8"/>
                      <a:pt x="23" y="9"/>
                    </a:cubicBezTo>
                    <a:cubicBezTo>
                      <a:pt x="29" y="10"/>
                      <a:pt x="26" y="32"/>
                      <a:pt x="33" y="32"/>
                    </a:cubicBezTo>
                    <a:cubicBezTo>
                      <a:pt x="36" y="33"/>
                      <a:pt x="35" y="18"/>
                      <a:pt x="40" y="12"/>
                    </a:cubicBezTo>
                    <a:cubicBezTo>
                      <a:pt x="40" y="12"/>
                      <a:pt x="42" y="12"/>
                      <a:pt x="43" y="12"/>
                    </a:cubicBezTo>
                    <a:cubicBezTo>
                      <a:pt x="44" y="11"/>
                      <a:pt x="45" y="9"/>
                      <a:pt x="46" y="7"/>
                    </a:cubicBezTo>
                    <a:close/>
                  </a:path>
                </a:pathLst>
              </a:custGeom>
              <a:solidFill>
                <a:srgbClr val="9DA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5893494" y="5156201"/>
                <a:ext cx="92075" cy="30163"/>
              </a:xfrm>
              <a:custGeom>
                <a:avLst/>
                <a:gdLst>
                  <a:gd name="T0" fmla="*/ 20 w 106"/>
                  <a:gd name="T1" fmla="*/ 23 h 34"/>
                  <a:gd name="T2" fmla="*/ 10 w 106"/>
                  <a:gd name="T3" fmla="*/ 16 h 34"/>
                  <a:gd name="T4" fmla="*/ 97 w 106"/>
                  <a:gd name="T5" fmla="*/ 17 h 34"/>
                  <a:gd name="T6" fmla="*/ 84 w 106"/>
                  <a:gd name="T7" fmla="*/ 28 h 34"/>
                  <a:gd name="T8" fmla="*/ 20 w 106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">
                    <a:moveTo>
                      <a:pt x="20" y="23"/>
                    </a:moveTo>
                    <a:cubicBezTo>
                      <a:pt x="10" y="29"/>
                      <a:pt x="0" y="22"/>
                      <a:pt x="10" y="16"/>
                    </a:cubicBezTo>
                    <a:cubicBezTo>
                      <a:pt x="34" y="0"/>
                      <a:pt x="74" y="0"/>
                      <a:pt x="97" y="17"/>
                    </a:cubicBezTo>
                    <a:cubicBezTo>
                      <a:pt x="106" y="23"/>
                      <a:pt x="93" y="34"/>
                      <a:pt x="84" y="28"/>
                    </a:cubicBezTo>
                    <a:cubicBezTo>
                      <a:pt x="68" y="16"/>
                      <a:pt x="36" y="12"/>
                      <a:pt x="20" y="23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1"/>
              <p:cNvSpPr>
                <a:spLocks/>
              </p:cNvSpPr>
              <p:nvPr/>
            </p:nvSpPr>
            <p:spPr bwMode="auto">
              <a:xfrm>
                <a:off x="6033194" y="5156201"/>
                <a:ext cx="92075" cy="30163"/>
              </a:xfrm>
              <a:custGeom>
                <a:avLst/>
                <a:gdLst>
                  <a:gd name="T0" fmla="*/ 86 w 106"/>
                  <a:gd name="T1" fmla="*/ 23 h 34"/>
                  <a:gd name="T2" fmla="*/ 96 w 106"/>
                  <a:gd name="T3" fmla="*/ 16 h 34"/>
                  <a:gd name="T4" fmla="*/ 9 w 106"/>
                  <a:gd name="T5" fmla="*/ 17 h 34"/>
                  <a:gd name="T6" fmla="*/ 22 w 106"/>
                  <a:gd name="T7" fmla="*/ 28 h 34"/>
                  <a:gd name="T8" fmla="*/ 86 w 106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">
                    <a:moveTo>
                      <a:pt x="86" y="23"/>
                    </a:moveTo>
                    <a:cubicBezTo>
                      <a:pt x="96" y="29"/>
                      <a:pt x="106" y="22"/>
                      <a:pt x="96" y="16"/>
                    </a:cubicBezTo>
                    <a:cubicBezTo>
                      <a:pt x="72" y="0"/>
                      <a:pt x="32" y="0"/>
                      <a:pt x="9" y="17"/>
                    </a:cubicBezTo>
                    <a:cubicBezTo>
                      <a:pt x="0" y="23"/>
                      <a:pt x="13" y="34"/>
                      <a:pt x="22" y="28"/>
                    </a:cubicBezTo>
                    <a:cubicBezTo>
                      <a:pt x="38" y="16"/>
                      <a:pt x="69" y="12"/>
                      <a:pt x="86" y="23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2"/>
              <p:cNvSpPr>
                <a:spLocks/>
              </p:cNvSpPr>
              <p:nvPr/>
            </p:nvSpPr>
            <p:spPr bwMode="auto">
              <a:xfrm>
                <a:off x="5928419" y="5353051"/>
                <a:ext cx="158750" cy="22225"/>
              </a:xfrm>
              <a:custGeom>
                <a:avLst/>
                <a:gdLst>
                  <a:gd name="T0" fmla="*/ 185 w 185"/>
                  <a:gd name="T1" fmla="*/ 0 h 26"/>
                  <a:gd name="T2" fmla="*/ 3 w 185"/>
                  <a:gd name="T3" fmla="*/ 0 h 26"/>
                  <a:gd name="T4" fmla="*/ 185 w 18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5" h="26">
                    <a:moveTo>
                      <a:pt x="185" y="0"/>
                    </a:moveTo>
                    <a:cubicBezTo>
                      <a:pt x="179" y="26"/>
                      <a:pt x="0" y="24"/>
                      <a:pt x="3" y="0"/>
                    </a:cubicBezTo>
                    <a:cubicBezTo>
                      <a:pt x="64" y="13"/>
                      <a:pt x="124" y="14"/>
                      <a:pt x="185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3"/>
              <p:cNvSpPr>
                <a:spLocks/>
              </p:cNvSpPr>
              <p:nvPr/>
            </p:nvSpPr>
            <p:spPr bwMode="auto">
              <a:xfrm>
                <a:off x="5972869" y="5376863"/>
                <a:ext cx="69850" cy="14288"/>
              </a:xfrm>
              <a:custGeom>
                <a:avLst/>
                <a:gdLst>
                  <a:gd name="T0" fmla="*/ 80 w 80"/>
                  <a:gd name="T1" fmla="*/ 0 h 17"/>
                  <a:gd name="T2" fmla="*/ 1 w 80"/>
                  <a:gd name="T3" fmla="*/ 0 h 17"/>
                  <a:gd name="T4" fmla="*/ 80 w 80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17">
                    <a:moveTo>
                      <a:pt x="80" y="0"/>
                    </a:moveTo>
                    <a:cubicBezTo>
                      <a:pt x="78" y="17"/>
                      <a:pt x="0" y="16"/>
                      <a:pt x="1" y="0"/>
                    </a:cubicBezTo>
                    <a:cubicBezTo>
                      <a:pt x="28" y="9"/>
                      <a:pt x="54" y="9"/>
                      <a:pt x="80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5892051" y="974352"/>
            <a:ext cx="499482" cy="708525"/>
            <a:chOff x="6606282" y="5781676"/>
            <a:chExt cx="428625" cy="608012"/>
          </a:xfrm>
        </p:grpSpPr>
        <p:sp>
          <p:nvSpPr>
            <p:cNvPr id="111" name="Rectangle 95"/>
            <p:cNvSpPr>
              <a:spLocks noChangeArrowheads="1"/>
            </p:cNvSpPr>
            <p:nvPr/>
          </p:nvSpPr>
          <p:spPr bwMode="auto">
            <a:xfrm>
              <a:off x="6753919" y="6119813"/>
              <a:ext cx="130175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6622157" y="5781676"/>
              <a:ext cx="393700" cy="393700"/>
            </a:xfrm>
            <a:custGeom>
              <a:avLst/>
              <a:gdLst>
                <a:gd name="T0" fmla="*/ 406 w 456"/>
                <a:gd name="T1" fmla="*/ 103 h 457"/>
                <a:gd name="T2" fmla="*/ 456 w 456"/>
                <a:gd name="T3" fmla="*/ 239 h 457"/>
                <a:gd name="T4" fmla="*/ 228 w 456"/>
                <a:gd name="T5" fmla="*/ 457 h 457"/>
                <a:gd name="T6" fmla="*/ 0 w 456"/>
                <a:gd name="T7" fmla="*/ 239 h 457"/>
                <a:gd name="T8" fmla="*/ 192 w 456"/>
                <a:gd name="T9" fmla="*/ 30 h 457"/>
                <a:gd name="T10" fmla="*/ 406 w 456"/>
                <a:gd name="T11" fmla="*/ 10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57">
                  <a:moveTo>
                    <a:pt x="406" y="103"/>
                  </a:moveTo>
                  <a:cubicBezTo>
                    <a:pt x="438" y="140"/>
                    <a:pt x="456" y="188"/>
                    <a:pt x="456" y="239"/>
                  </a:cubicBezTo>
                  <a:cubicBezTo>
                    <a:pt x="456" y="360"/>
                    <a:pt x="354" y="457"/>
                    <a:pt x="228" y="457"/>
                  </a:cubicBezTo>
                  <a:cubicBezTo>
                    <a:pt x="102" y="457"/>
                    <a:pt x="0" y="360"/>
                    <a:pt x="0" y="239"/>
                  </a:cubicBezTo>
                  <a:cubicBezTo>
                    <a:pt x="0" y="131"/>
                    <a:pt x="85" y="28"/>
                    <a:pt x="192" y="30"/>
                  </a:cubicBezTo>
                  <a:cubicBezTo>
                    <a:pt x="272" y="0"/>
                    <a:pt x="354" y="40"/>
                    <a:pt x="406" y="10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7"/>
            <p:cNvSpPr>
              <a:spLocks/>
            </p:cNvSpPr>
            <p:nvPr/>
          </p:nvSpPr>
          <p:spPr bwMode="auto">
            <a:xfrm>
              <a:off x="6639619" y="5875338"/>
              <a:ext cx="358775" cy="361950"/>
            </a:xfrm>
            <a:custGeom>
              <a:avLst/>
              <a:gdLst>
                <a:gd name="T0" fmla="*/ 207 w 416"/>
                <a:gd name="T1" fmla="*/ 0 h 421"/>
                <a:gd name="T2" fmla="*/ 383 w 416"/>
                <a:gd name="T3" fmla="*/ 189 h 421"/>
                <a:gd name="T4" fmla="*/ 416 w 416"/>
                <a:gd name="T5" fmla="*/ 220 h 421"/>
                <a:gd name="T6" fmla="*/ 208 w 416"/>
                <a:gd name="T7" fmla="*/ 421 h 421"/>
                <a:gd name="T8" fmla="*/ 0 w 416"/>
                <a:gd name="T9" fmla="*/ 220 h 421"/>
                <a:gd name="T10" fmla="*/ 27 w 416"/>
                <a:gd name="T11" fmla="*/ 190 h 421"/>
                <a:gd name="T12" fmla="*/ 207 w 416"/>
                <a:gd name="T1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421">
                  <a:moveTo>
                    <a:pt x="207" y="0"/>
                  </a:moveTo>
                  <a:cubicBezTo>
                    <a:pt x="307" y="0"/>
                    <a:pt x="396" y="58"/>
                    <a:pt x="383" y="189"/>
                  </a:cubicBezTo>
                  <a:cubicBezTo>
                    <a:pt x="379" y="226"/>
                    <a:pt x="416" y="207"/>
                    <a:pt x="416" y="220"/>
                  </a:cubicBezTo>
                  <a:cubicBezTo>
                    <a:pt x="416" y="331"/>
                    <a:pt x="323" y="421"/>
                    <a:pt x="208" y="421"/>
                  </a:cubicBezTo>
                  <a:cubicBezTo>
                    <a:pt x="93" y="421"/>
                    <a:pt x="0" y="331"/>
                    <a:pt x="0" y="220"/>
                  </a:cubicBezTo>
                  <a:cubicBezTo>
                    <a:pt x="25" y="256"/>
                    <a:pt x="28" y="211"/>
                    <a:pt x="27" y="190"/>
                  </a:cubicBezTo>
                  <a:cubicBezTo>
                    <a:pt x="26" y="66"/>
                    <a:pt x="101" y="0"/>
                    <a:pt x="207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6742807" y="5994401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99"/>
            <p:cNvSpPr>
              <a:spLocks noChangeArrowheads="1"/>
            </p:cNvSpPr>
            <p:nvPr/>
          </p:nvSpPr>
          <p:spPr bwMode="auto">
            <a:xfrm>
              <a:off x="6752332" y="5999163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00"/>
            <p:cNvSpPr>
              <a:spLocks noChangeArrowheads="1"/>
            </p:cNvSpPr>
            <p:nvPr/>
          </p:nvSpPr>
          <p:spPr bwMode="auto">
            <a:xfrm>
              <a:off x="6863457" y="5994401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01"/>
            <p:cNvSpPr>
              <a:spLocks noChangeArrowheads="1"/>
            </p:cNvSpPr>
            <p:nvPr/>
          </p:nvSpPr>
          <p:spPr bwMode="auto">
            <a:xfrm>
              <a:off x="6872982" y="5999163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2"/>
            <p:cNvSpPr>
              <a:spLocks/>
            </p:cNvSpPr>
            <p:nvPr/>
          </p:nvSpPr>
          <p:spPr bwMode="auto">
            <a:xfrm>
              <a:off x="6753919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6" y="100"/>
                    <a:pt x="0" y="53"/>
                    <a:pt x="0" y="26"/>
                  </a:cubicBezTo>
                  <a:cubicBezTo>
                    <a:pt x="0" y="0"/>
                    <a:pt x="66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3"/>
            <p:cNvSpPr>
              <a:spLocks/>
            </p:cNvSpPr>
            <p:nvPr/>
          </p:nvSpPr>
          <p:spPr bwMode="auto">
            <a:xfrm>
              <a:off x="6606282" y="6002338"/>
              <a:ext cx="55563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4"/>
            <p:cNvSpPr>
              <a:spLocks/>
            </p:cNvSpPr>
            <p:nvPr/>
          </p:nvSpPr>
          <p:spPr bwMode="auto">
            <a:xfrm>
              <a:off x="6972994" y="6002338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10 w 73"/>
                <a:gd name="T3" fmla="*/ 48 h 114"/>
                <a:gd name="T4" fmla="*/ 19 w 73"/>
                <a:gd name="T5" fmla="*/ 109 h 114"/>
                <a:gd name="T6" fmla="*/ 64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10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4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5"/>
            <p:cNvSpPr>
              <a:spLocks/>
            </p:cNvSpPr>
            <p:nvPr/>
          </p:nvSpPr>
          <p:spPr bwMode="auto">
            <a:xfrm>
              <a:off x="6626919" y="6269038"/>
              <a:ext cx="384175" cy="120650"/>
            </a:xfrm>
            <a:custGeom>
              <a:avLst/>
              <a:gdLst>
                <a:gd name="T0" fmla="*/ 446 w 446"/>
                <a:gd name="T1" fmla="*/ 71 h 140"/>
                <a:gd name="T2" fmla="*/ 298 w 446"/>
                <a:gd name="T3" fmla="*/ 0 h 140"/>
                <a:gd name="T4" fmla="*/ 223 w 446"/>
                <a:gd name="T5" fmla="*/ 99 h 140"/>
                <a:gd name="T6" fmla="*/ 148 w 446"/>
                <a:gd name="T7" fmla="*/ 0 h 140"/>
                <a:gd name="T8" fmla="*/ 0 w 446"/>
                <a:gd name="T9" fmla="*/ 71 h 140"/>
                <a:gd name="T10" fmla="*/ 223 w 446"/>
                <a:gd name="T11" fmla="*/ 140 h 140"/>
                <a:gd name="T12" fmla="*/ 446 w 446"/>
                <a:gd name="T13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1"/>
                  </a:moveTo>
                  <a:cubicBezTo>
                    <a:pt x="408" y="39"/>
                    <a:pt x="336" y="15"/>
                    <a:pt x="298" y="0"/>
                  </a:cubicBezTo>
                  <a:cubicBezTo>
                    <a:pt x="291" y="27"/>
                    <a:pt x="260" y="99"/>
                    <a:pt x="223" y="99"/>
                  </a:cubicBezTo>
                  <a:cubicBezTo>
                    <a:pt x="186" y="99"/>
                    <a:pt x="155" y="27"/>
                    <a:pt x="148" y="0"/>
                  </a:cubicBezTo>
                  <a:cubicBezTo>
                    <a:pt x="110" y="15"/>
                    <a:pt x="38" y="39"/>
                    <a:pt x="0" y="71"/>
                  </a:cubicBezTo>
                  <a:cubicBezTo>
                    <a:pt x="63" y="115"/>
                    <a:pt x="140" y="140"/>
                    <a:pt x="223" y="140"/>
                  </a:cubicBezTo>
                  <a:cubicBezTo>
                    <a:pt x="306" y="140"/>
                    <a:pt x="383" y="115"/>
                    <a:pt x="446" y="71"/>
                  </a:cubicBezTo>
                  <a:close/>
                </a:path>
              </a:pathLst>
            </a:custGeom>
            <a:solidFill>
              <a:srgbClr val="00A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6"/>
            <p:cNvSpPr>
              <a:spLocks/>
            </p:cNvSpPr>
            <p:nvPr/>
          </p:nvSpPr>
          <p:spPr bwMode="auto">
            <a:xfrm>
              <a:off x="6785669" y="6084888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7"/>
            <p:cNvSpPr>
              <a:spLocks/>
            </p:cNvSpPr>
            <p:nvPr/>
          </p:nvSpPr>
          <p:spPr bwMode="auto">
            <a:xfrm>
              <a:off x="6626919" y="5932488"/>
              <a:ext cx="377825" cy="339725"/>
            </a:xfrm>
            <a:custGeom>
              <a:avLst/>
              <a:gdLst>
                <a:gd name="T0" fmla="*/ 219 w 438"/>
                <a:gd name="T1" fmla="*/ 393 h 394"/>
                <a:gd name="T2" fmla="*/ 92 w 438"/>
                <a:gd name="T3" fmla="*/ 339 h 394"/>
                <a:gd name="T4" fmla="*/ 27 w 438"/>
                <a:gd name="T5" fmla="*/ 91 h 394"/>
                <a:gd name="T6" fmla="*/ 42 w 438"/>
                <a:gd name="T7" fmla="*/ 122 h 394"/>
                <a:gd name="T8" fmla="*/ 113 w 438"/>
                <a:gd name="T9" fmla="*/ 312 h 394"/>
                <a:gd name="T10" fmla="*/ 187 w 438"/>
                <a:gd name="T11" fmla="*/ 342 h 394"/>
                <a:gd name="T12" fmla="*/ 217 w 438"/>
                <a:gd name="T13" fmla="*/ 332 h 394"/>
                <a:gd name="T14" fmla="*/ 219 w 438"/>
                <a:gd name="T15" fmla="*/ 332 h 394"/>
                <a:gd name="T16" fmla="*/ 220 w 438"/>
                <a:gd name="T17" fmla="*/ 332 h 394"/>
                <a:gd name="T18" fmla="*/ 222 w 438"/>
                <a:gd name="T19" fmla="*/ 332 h 394"/>
                <a:gd name="T20" fmla="*/ 224 w 438"/>
                <a:gd name="T21" fmla="*/ 332 h 394"/>
                <a:gd name="T22" fmla="*/ 254 w 438"/>
                <a:gd name="T23" fmla="*/ 342 h 394"/>
                <a:gd name="T24" fmla="*/ 328 w 438"/>
                <a:gd name="T25" fmla="*/ 312 h 394"/>
                <a:gd name="T26" fmla="*/ 399 w 438"/>
                <a:gd name="T27" fmla="*/ 122 h 394"/>
                <a:gd name="T28" fmla="*/ 419 w 438"/>
                <a:gd name="T29" fmla="*/ 90 h 394"/>
                <a:gd name="T30" fmla="*/ 349 w 438"/>
                <a:gd name="T31" fmla="*/ 339 h 394"/>
                <a:gd name="T32" fmla="*/ 222 w 438"/>
                <a:gd name="T33" fmla="*/ 393 h 394"/>
                <a:gd name="T34" fmla="*/ 220 w 438"/>
                <a:gd name="T35" fmla="*/ 393 h 394"/>
                <a:gd name="T36" fmla="*/ 219 w 438"/>
                <a:gd name="T37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8" h="394">
                  <a:moveTo>
                    <a:pt x="219" y="393"/>
                  </a:moveTo>
                  <a:cubicBezTo>
                    <a:pt x="166" y="394"/>
                    <a:pt x="124" y="368"/>
                    <a:pt x="92" y="339"/>
                  </a:cubicBezTo>
                  <a:cubicBezTo>
                    <a:pt x="47" y="298"/>
                    <a:pt x="0" y="218"/>
                    <a:pt x="27" y="91"/>
                  </a:cubicBezTo>
                  <a:cubicBezTo>
                    <a:pt x="45" y="3"/>
                    <a:pt x="40" y="81"/>
                    <a:pt x="42" y="122"/>
                  </a:cubicBezTo>
                  <a:cubicBezTo>
                    <a:pt x="44" y="150"/>
                    <a:pt x="48" y="264"/>
                    <a:pt x="113" y="312"/>
                  </a:cubicBezTo>
                  <a:cubicBezTo>
                    <a:pt x="130" y="325"/>
                    <a:pt x="162" y="341"/>
                    <a:pt x="187" y="342"/>
                  </a:cubicBezTo>
                  <a:cubicBezTo>
                    <a:pt x="197" y="341"/>
                    <a:pt x="206" y="332"/>
                    <a:pt x="217" y="332"/>
                  </a:cubicBezTo>
                  <a:cubicBezTo>
                    <a:pt x="218" y="332"/>
                    <a:pt x="219" y="332"/>
                    <a:pt x="219" y="332"/>
                  </a:cubicBezTo>
                  <a:cubicBezTo>
                    <a:pt x="220" y="332"/>
                    <a:pt x="220" y="332"/>
                    <a:pt x="220" y="332"/>
                  </a:cubicBezTo>
                  <a:cubicBezTo>
                    <a:pt x="221" y="332"/>
                    <a:pt x="221" y="332"/>
                    <a:pt x="222" y="332"/>
                  </a:cubicBezTo>
                  <a:cubicBezTo>
                    <a:pt x="222" y="332"/>
                    <a:pt x="223" y="332"/>
                    <a:pt x="224" y="332"/>
                  </a:cubicBezTo>
                  <a:cubicBezTo>
                    <a:pt x="235" y="332"/>
                    <a:pt x="244" y="341"/>
                    <a:pt x="254" y="342"/>
                  </a:cubicBezTo>
                  <a:cubicBezTo>
                    <a:pt x="279" y="341"/>
                    <a:pt x="311" y="325"/>
                    <a:pt x="328" y="312"/>
                  </a:cubicBezTo>
                  <a:cubicBezTo>
                    <a:pt x="393" y="264"/>
                    <a:pt x="397" y="150"/>
                    <a:pt x="399" y="122"/>
                  </a:cubicBezTo>
                  <a:cubicBezTo>
                    <a:pt x="401" y="81"/>
                    <a:pt x="408" y="0"/>
                    <a:pt x="419" y="90"/>
                  </a:cubicBezTo>
                  <a:cubicBezTo>
                    <a:pt x="438" y="237"/>
                    <a:pt x="394" y="298"/>
                    <a:pt x="349" y="339"/>
                  </a:cubicBezTo>
                  <a:cubicBezTo>
                    <a:pt x="317" y="368"/>
                    <a:pt x="275" y="394"/>
                    <a:pt x="222" y="393"/>
                  </a:cubicBezTo>
                  <a:cubicBezTo>
                    <a:pt x="220" y="393"/>
                    <a:pt x="220" y="393"/>
                    <a:pt x="220" y="393"/>
                  </a:cubicBezTo>
                  <a:lnTo>
                    <a:pt x="219" y="393"/>
                  </a:ln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8"/>
            <p:cNvSpPr>
              <a:spLocks/>
            </p:cNvSpPr>
            <p:nvPr/>
          </p:nvSpPr>
          <p:spPr bwMode="auto">
            <a:xfrm>
              <a:off x="6738044" y="6138863"/>
              <a:ext cx="160338" cy="22225"/>
            </a:xfrm>
            <a:custGeom>
              <a:avLst/>
              <a:gdLst>
                <a:gd name="T0" fmla="*/ 185 w 185"/>
                <a:gd name="T1" fmla="*/ 0 h 26"/>
                <a:gd name="T2" fmla="*/ 3 w 185"/>
                <a:gd name="T3" fmla="*/ 0 h 26"/>
                <a:gd name="T4" fmla="*/ 185 w 18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26">
                  <a:moveTo>
                    <a:pt x="185" y="0"/>
                  </a:moveTo>
                  <a:cubicBezTo>
                    <a:pt x="179" y="26"/>
                    <a:pt x="0" y="23"/>
                    <a:pt x="3" y="0"/>
                  </a:cubicBezTo>
                  <a:cubicBezTo>
                    <a:pt x="64" y="13"/>
                    <a:pt x="124" y="13"/>
                    <a:pt x="185" y="0"/>
                  </a:cubicBezTo>
                  <a:close/>
                </a:path>
              </a:pathLst>
            </a:custGeom>
            <a:solidFill>
              <a:srgbClr val="DBA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9"/>
            <p:cNvSpPr>
              <a:spLocks/>
            </p:cNvSpPr>
            <p:nvPr/>
          </p:nvSpPr>
          <p:spPr bwMode="auto">
            <a:xfrm>
              <a:off x="6784082" y="6162676"/>
              <a:ext cx="69850" cy="14288"/>
            </a:xfrm>
            <a:custGeom>
              <a:avLst/>
              <a:gdLst>
                <a:gd name="T0" fmla="*/ 81 w 81"/>
                <a:gd name="T1" fmla="*/ 0 h 17"/>
                <a:gd name="T2" fmla="*/ 1 w 81"/>
                <a:gd name="T3" fmla="*/ 0 h 17"/>
                <a:gd name="T4" fmla="*/ 81 w 8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7">
                  <a:moveTo>
                    <a:pt x="81" y="0"/>
                  </a:moveTo>
                  <a:cubicBezTo>
                    <a:pt x="78" y="17"/>
                    <a:pt x="0" y="15"/>
                    <a:pt x="1" y="0"/>
                  </a:cubicBezTo>
                  <a:cubicBezTo>
                    <a:pt x="28" y="8"/>
                    <a:pt x="54" y="9"/>
                    <a:pt x="81" y="0"/>
                  </a:cubicBezTo>
                  <a:close/>
                </a:path>
              </a:pathLst>
            </a:custGeom>
            <a:solidFill>
              <a:srgbClr val="DBA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0"/>
            <p:cNvSpPr>
              <a:spLocks/>
            </p:cNvSpPr>
            <p:nvPr/>
          </p:nvSpPr>
          <p:spPr bwMode="auto">
            <a:xfrm>
              <a:off x="6703119" y="5981701"/>
              <a:ext cx="92075" cy="30163"/>
            </a:xfrm>
            <a:custGeom>
              <a:avLst/>
              <a:gdLst>
                <a:gd name="T0" fmla="*/ 20 w 106"/>
                <a:gd name="T1" fmla="*/ 23 h 34"/>
                <a:gd name="T2" fmla="*/ 10 w 106"/>
                <a:gd name="T3" fmla="*/ 16 h 34"/>
                <a:gd name="T4" fmla="*/ 97 w 106"/>
                <a:gd name="T5" fmla="*/ 17 h 34"/>
                <a:gd name="T6" fmla="*/ 84 w 106"/>
                <a:gd name="T7" fmla="*/ 28 h 34"/>
                <a:gd name="T8" fmla="*/ 20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20" y="23"/>
                  </a:moveTo>
                  <a:cubicBezTo>
                    <a:pt x="10" y="30"/>
                    <a:pt x="0" y="23"/>
                    <a:pt x="10" y="16"/>
                  </a:cubicBezTo>
                  <a:cubicBezTo>
                    <a:pt x="34" y="0"/>
                    <a:pt x="74" y="0"/>
                    <a:pt x="97" y="17"/>
                  </a:cubicBezTo>
                  <a:cubicBezTo>
                    <a:pt x="106" y="24"/>
                    <a:pt x="93" y="34"/>
                    <a:pt x="84" y="28"/>
                  </a:cubicBezTo>
                  <a:cubicBezTo>
                    <a:pt x="68" y="16"/>
                    <a:pt x="36" y="12"/>
                    <a:pt x="20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1"/>
            <p:cNvSpPr>
              <a:spLocks/>
            </p:cNvSpPr>
            <p:nvPr/>
          </p:nvSpPr>
          <p:spPr bwMode="auto">
            <a:xfrm>
              <a:off x="6842819" y="5981701"/>
              <a:ext cx="92075" cy="30163"/>
            </a:xfrm>
            <a:custGeom>
              <a:avLst/>
              <a:gdLst>
                <a:gd name="T0" fmla="*/ 86 w 106"/>
                <a:gd name="T1" fmla="*/ 23 h 34"/>
                <a:gd name="T2" fmla="*/ 96 w 106"/>
                <a:gd name="T3" fmla="*/ 16 h 34"/>
                <a:gd name="T4" fmla="*/ 9 w 106"/>
                <a:gd name="T5" fmla="*/ 17 h 34"/>
                <a:gd name="T6" fmla="*/ 22 w 106"/>
                <a:gd name="T7" fmla="*/ 28 h 34"/>
                <a:gd name="T8" fmla="*/ 86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86" y="23"/>
                  </a:moveTo>
                  <a:cubicBezTo>
                    <a:pt x="96" y="30"/>
                    <a:pt x="106" y="23"/>
                    <a:pt x="96" y="16"/>
                  </a:cubicBezTo>
                  <a:cubicBezTo>
                    <a:pt x="72" y="0"/>
                    <a:pt x="32" y="0"/>
                    <a:pt x="9" y="17"/>
                  </a:cubicBezTo>
                  <a:cubicBezTo>
                    <a:pt x="0" y="24"/>
                    <a:pt x="13" y="34"/>
                    <a:pt x="22" y="28"/>
                  </a:cubicBezTo>
                  <a:cubicBezTo>
                    <a:pt x="38" y="16"/>
                    <a:pt x="69" y="12"/>
                    <a:pt x="86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4221468" y="1018571"/>
            <a:ext cx="519720" cy="679224"/>
            <a:chOff x="6604694" y="4202113"/>
            <a:chExt cx="430213" cy="588963"/>
          </a:xfrm>
        </p:grpSpPr>
        <p:sp>
          <p:nvSpPr>
            <p:cNvPr id="161" name="Rectangle 145"/>
            <p:cNvSpPr>
              <a:spLocks noChangeArrowheads="1"/>
            </p:cNvSpPr>
            <p:nvPr/>
          </p:nvSpPr>
          <p:spPr bwMode="auto">
            <a:xfrm>
              <a:off x="6753919" y="4521201"/>
              <a:ext cx="130175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46"/>
            <p:cNvSpPr>
              <a:spLocks noChangeArrowheads="1"/>
            </p:cNvSpPr>
            <p:nvPr/>
          </p:nvSpPr>
          <p:spPr bwMode="auto">
            <a:xfrm>
              <a:off x="6622157" y="4202113"/>
              <a:ext cx="393700" cy="374650"/>
            </a:xfrm>
            <a:prstGeom prst="ellipse">
              <a:avLst/>
            </a:pr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7"/>
            <p:cNvSpPr>
              <a:spLocks/>
            </p:cNvSpPr>
            <p:nvPr/>
          </p:nvSpPr>
          <p:spPr bwMode="auto">
            <a:xfrm>
              <a:off x="6639619" y="4279901"/>
              <a:ext cx="358775" cy="360363"/>
            </a:xfrm>
            <a:custGeom>
              <a:avLst/>
              <a:gdLst>
                <a:gd name="T0" fmla="*/ 216 w 416"/>
                <a:gd name="T1" fmla="*/ 0 h 418"/>
                <a:gd name="T2" fmla="*/ 383 w 416"/>
                <a:gd name="T3" fmla="*/ 185 h 418"/>
                <a:gd name="T4" fmla="*/ 416 w 416"/>
                <a:gd name="T5" fmla="*/ 216 h 418"/>
                <a:gd name="T6" fmla="*/ 208 w 416"/>
                <a:gd name="T7" fmla="*/ 418 h 418"/>
                <a:gd name="T8" fmla="*/ 0 w 416"/>
                <a:gd name="T9" fmla="*/ 216 h 418"/>
                <a:gd name="T10" fmla="*/ 27 w 416"/>
                <a:gd name="T11" fmla="*/ 186 h 418"/>
                <a:gd name="T12" fmla="*/ 216 w 416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418">
                  <a:moveTo>
                    <a:pt x="216" y="0"/>
                  </a:moveTo>
                  <a:cubicBezTo>
                    <a:pt x="316" y="0"/>
                    <a:pt x="396" y="54"/>
                    <a:pt x="383" y="185"/>
                  </a:cubicBezTo>
                  <a:cubicBezTo>
                    <a:pt x="379" y="223"/>
                    <a:pt x="416" y="203"/>
                    <a:pt x="416" y="216"/>
                  </a:cubicBezTo>
                  <a:cubicBezTo>
                    <a:pt x="416" y="328"/>
                    <a:pt x="323" y="418"/>
                    <a:pt x="208" y="418"/>
                  </a:cubicBezTo>
                  <a:cubicBezTo>
                    <a:pt x="93" y="418"/>
                    <a:pt x="0" y="328"/>
                    <a:pt x="0" y="216"/>
                  </a:cubicBezTo>
                  <a:cubicBezTo>
                    <a:pt x="25" y="252"/>
                    <a:pt x="29" y="207"/>
                    <a:pt x="27" y="186"/>
                  </a:cubicBezTo>
                  <a:cubicBezTo>
                    <a:pt x="18" y="16"/>
                    <a:pt x="110" y="0"/>
                    <a:pt x="216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6790432" y="4487863"/>
              <a:ext cx="58738" cy="15875"/>
            </a:xfrm>
            <a:custGeom>
              <a:avLst/>
              <a:gdLst>
                <a:gd name="T0" fmla="*/ 68 w 68"/>
                <a:gd name="T1" fmla="*/ 0 h 19"/>
                <a:gd name="T2" fmla="*/ 0 w 68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19">
                  <a:moveTo>
                    <a:pt x="68" y="0"/>
                  </a:moveTo>
                  <a:cubicBezTo>
                    <a:pt x="49" y="19"/>
                    <a:pt x="19" y="1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C991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49"/>
            <p:cNvSpPr>
              <a:spLocks/>
            </p:cNvSpPr>
            <p:nvPr/>
          </p:nvSpPr>
          <p:spPr bwMode="auto">
            <a:xfrm>
              <a:off x="6723757" y="4524376"/>
              <a:ext cx="190500" cy="77788"/>
            </a:xfrm>
            <a:custGeom>
              <a:avLst/>
              <a:gdLst>
                <a:gd name="T0" fmla="*/ 220 w 220"/>
                <a:gd name="T1" fmla="*/ 0 h 90"/>
                <a:gd name="T2" fmla="*/ 0 w 220"/>
                <a:gd name="T3" fmla="*/ 0 h 90"/>
                <a:gd name="T4" fmla="*/ 220 w 220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0">
                  <a:moveTo>
                    <a:pt x="220" y="0"/>
                  </a:moveTo>
                  <a:cubicBezTo>
                    <a:pt x="161" y="90"/>
                    <a:pt x="59" y="90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50"/>
            <p:cNvSpPr>
              <a:spLocks/>
            </p:cNvSpPr>
            <p:nvPr/>
          </p:nvSpPr>
          <p:spPr bwMode="auto">
            <a:xfrm>
              <a:off x="6761857" y="4521201"/>
              <a:ext cx="114300" cy="68263"/>
            </a:xfrm>
            <a:custGeom>
              <a:avLst/>
              <a:gdLst>
                <a:gd name="T0" fmla="*/ 132 w 132"/>
                <a:gd name="T1" fmla="*/ 49 h 78"/>
                <a:gd name="T2" fmla="*/ 0 w 132"/>
                <a:gd name="T3" fmla="*/ 49 h 78"/>
                <a:gd name="T4" fmla="*/ 132 w 132"/>
                <a:gd name="T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8">
                  <a:moveTo>
                    <a:pt x="132" y="49"/>
                  </a:moveTo>
                  <a:cubicBezTo>
                    <a:pt x="90" y="78"/>
                    <a:pt x="41" y="78"/>
                    <a:pt x="0" y="49"/>
                  </a:cubicBezTo>
                  <a:cubicBezTo>
                    <a:pt x="40" y="0"/>
                    <a:pt x="92" y="0"/>
                    <a:pt x="132" y="49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Oval 151"/>
            <p:cNvSpPr>
              <a:spLocks noChangeArrowheads="1"/>
            </p:cNvSpPr>
            <p:nvPr/>
          </p:nvSpPr>
          <p:spPr bwMode="auto">
            <a:xfrm>
              <a:off x="674280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152"/>
            <p:cNvSpPr>
              <a:spLocks noChangeArrowheads="1"/>
            </p:cNvSpPr>
            <p:nvPr/>
          </p:nvSpPr>
          <p:spPr bwMode="auto">
            <a:xfrm>
              <a:off x="675233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Oval 153"/>
            <p:cNvSpPr>
              <a:spLocks noChangeArrowheads="1"/>
            </p:cNvSpPr>
            <p:nvPr/>
          </p:nvSpPr>
          <p:spPr bwMode="auto">
            <a:xfrm>
              <a:off x="686345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Oval 154"/>
            <p:cNvSpPr>
              <a:spLocks noChangeArrowheads="1"/>
            </p:cNvSpPr>
            <p:nvPr/>
          </p:nvSpPr>
          <p:spPr bwMode="auto">
            <a:xfrm>
              <a:off x="687298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55"/>
            <p:cNvSpPr>
              <a:spLocks/>
            </p:cNvSpPr>
            <p:nvPr/>
          </p:nvSpPr>
          <p:spPr bwMode="auto">
            <a:xfrm>
              <a:off x="6725344" y="4357688"/>
              <a:ext cx="44450" cy="28575"/>
            </a:xfrm>
            <a:custGeom>
              <a:avLst/>
              <a:gdLst>
                <a:gd name="T0" fmla="*/ 0 w 51"/>
                <a:gd name="T1" fmla="*/ 34 h 34"/>
                <a:gd name="T2" fmla="*/ 51 w 51"/>
                <a:gd name="T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0" y="34"/>
                  </a:moveTo>
                  <a:cubicBezTo>
                    <a:pt x="6" y="14"/>
                    <a:pt x="30" y="0"/>
                    <a:pt x="51" y="5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56"/>
            <p:cNvSpPr>
              <a:spLocks/>
            </p:cNvSpPr>
            <p:nvPr/>
          </p:nvSpPr>
          <p:spPr bwMode="auto">
            <a:xfrm>
              <a:off x="6868219" y="4357688"/>
              <a:ext cx="44450" cy="28575"/>
            </a:xfrm>
            <a:custGeom>
              <a:avLst/>
              <a:gdLst>
                <a:gd name="T0" fmla="*/ 51 w 51"/>
                <a:gd name="T1" fmla="*/ 34 h 34"/>
                <a:gd name="T2" fmla="*/ 0 w 51"/>
                <a:gd name="T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51" y="34"/>
                  </a:moveTo>
                  <a:cubicBezTo>
                    <a:pt x="44" y="14"/>
                    <a:pt x="21" y="0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57"/>
            <p:cNvSpPr>
              <a:spLocks/>
            </p:cNvSpPr>
            <p:nvPr/>
          </p:nvSpPr>
          <p:spPr bwMode="auto">
            <a:xfrm>
              <a:off x="6753919" y="4222751"/>
              <a:ext cx="250825" cy="146050"/>
            </a:xfrm>
            <a:custGeom>
              <a:avLst/>
              <a:gdLst>
                <a:gd name="T0" fmla="*/ 146 w 291"/>
                <a:gd name="T1" fmla="*/ 37 h 170"/>
                <a:gd name="T2" fmla="*/ 291 w 291"/>
                <a:gd name="T3" fmla="*/ 143 h 170"/>
                <a:gd name="T4" fmla="*/ 146 w 291"/>
                <a:gd name="T5" fmla="*/ 133 h 170"/>
                <a:gd name="T6" fmla="*/ 0 w 291"/>
                <a:gd name="T7" fmla="*/ 26 h 170"/>
                <a:gd name="T8" fmla="*/ 146 w 291"/>
                <a:gd name="T9" fmla="*/ 3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70">
                  <a:moveTo>
                    <a:pt x="146" y="37"/>
                  </a:moveTo>
                  <a:cubicBezTo>
                    <a:pt x="226" y="69"/>
                    <a:pt x="291" y="117"/>
                    <a:pt x="291" y="143"/>
                  </a:cubicBezTo>
                  <a:cubicBezTo>
                    <a:pt x="291" y="170"/>
                    <a:pt x="226" y="165"/>
                    <a:pt x="146" y="133"/>
                  </a:cubicBezTo>
                  <a:cubicBezTo>
                    <a:pt x="66" y="101"/>
                    <a:pt x="0" y="53"/>
                    <a:pt x="0" y="26"/>
                  </a:cubicBezTo>
                  <a:cubicBezTo>
                    <a:pt x="0" y="0"/>
                    <a:pt x="66" y="4"/>
                    <a:pt x="146" y="37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6606282" y="4403726"/>
              <a:ext cx="55563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5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10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59"/>
            <p:cNvSpPr>
              <a:spLocks/>
            </p:cNvSpPr>
            <p:nvPr/>
          </p:nvSpPr>
          <p:spPr bwMode="auto">
            <a:xfrm>
              <a:off x="6972994" y="4403726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10 w 73"/>
                <a:gd name="T3" fmla="*/ 48 h 114"/>
                <a:gd name="T4" fmla="*/ 19 w 73"/>
                <a:gd name="T5" fmla="*/ 109 h 114"/>
                <a:gd name="T6" fmla="*/ 64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10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4" y="66"/>
                  </a:cubicBezTo>
                  <a:cubicBezTo>
                    <a:pt x="73" y="37"/>
                    <a:pt x="69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60"/>
            <p:cNvSpPr>
              <a:spLocks/>
            </p:cNvSpPr>
            <p:nvPr/>
          </p:nvSpPr>
          <p:spPr bwMode="auto">
            <a:xfrm>
              <a:off x="6655494" y="4244976"/>
              <a:ext cx="139700" cy="115888"/>
            </a:xfrm>
            <a:custGeom>
              <a:avLst/>
              <a:gdLst>
                <a:gd name="T0" fmla="*/ 47 w 162"/>
                <a:gd name="T1" fmla="*/ 28 h 134"/>
                <a:gd name="T2" fmla="*/ 0 w 162"/>
                <a:gd name="T3" fmla="*/ 119 h 134"/>
                <a:gd name="T4" fmla="*/ 81 w 162"/>
                <a:gd name="T5" fmla="*/ 94 h 134"/>
                <a:gd name="T6" fmla="*/ 162 w 162"/>
                <a:gd name="T7" fmla="*/ 17 h 134"/>
                <a:gd name="T8" fmla="*/ 47 w 162"/>
                <a:gd name="T9" fmla="*/ 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4">
                  <a:moveTo>
                    <a:pt x="47" y="28"/>
                  </a:moveTo>
                  <a:cubicBezTo>
                    <a:pt x="2" y="57"/>
                    <a:pt x="0" y="105"/>
                    <a:pt x="0" y="119"/>
                  </a:cubicBezTo>
                  <a:cubicBezTo>
                    <a:pt x="0" y="134"/>
                    <a:pt x="36" y="122"/>
                    <a:pt x="81" y="94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1"/>
            <p:cNvSpPr>
              <a:spLocks/>
            </p:cNvSpPr>
            <p:nvPr/>
          </p:nvSpPr>
          <p:spPr bwMode="auto">
            <a:xfrm>
              <a:off x="6777732" y="4524376"/>
              <a:ext cx="82550" cy="20638"/>
            </a:xfrm>
            <a:custGeom>
              <a:avLst/>
              <a:gdLst>
                <a:gd name="T0" fmla="*/ 96 w 96"/>
                <a:gd name="T1" fmla="*/ 0 h 24"/>
                <a:gd name="T2" fmla="*/ 0 w 96"/>
                <a:gd name="T3" fmla="*/ 0 h 24"/>
                <a:gd name="T4" fmla="*/ 96 w 9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4">
                  <a:moveTo>
                    <a:pt x="96" y="0"/>
                  </a:moveTo>
                  <a:cubicBezTo>
                    <a:pt x="94" y="24"/>
                    <a:pt x="0" y="22"/>
                    <a:pt x="0" y="0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62"/>
            <p:cNvSpPr>
              <a:spLocks noChangeArrowheads="1"/>
            </p:cNvSpPr>
            <p:nvPr/>
          </p:nvSpPr>
          <p:spPr bwMode="auto">
            <a:xfrm>
              <a:off x="6753919" y="4521201"/>
              <a:ext cx="130175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Oval 163"/>
            <p:cNvSpPr>
              <a:spLocks noChangeArrowheads="1"/>
            </p:cNvSpPr>
            <p:nvPr/>
          </p:nvSpPr>
          <p:spPr bwMode="auto">
            <a:xfrm>
              <a:off x="6622157" y="4202113"/>
              <a:ext cx="393700" cy="374650"/>
            </a:xfrm>
            <a:prstGeom prst="ellipse">
              <a:avLst/>
            </a:pr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64"/>
            <p:cNvSpPr>
              <a:spLocks/>
            </p:cNvSpPr>
            <p:nvPr/>
          </p:nvSpPr>
          <p:spPr bwMode="auto">
            <a:xfrm>
              <a:off x="6639619" y="4267201"/>
              <a:ext cx="358775" cy="373063"/>
            </a:xfrm>
            <a:custGeom>
              <a:avLst/>
              <a:gdLst>
                <a:gd name="T0" fmla="*/ 216 w 416"/>
                <a:gd name="T1" fmla="*/ 22 h 433"/>
                <a:gd name="T2" fmla="*/ 331 w 416"/>
                <a:gd name="T3" fmla="*/ 21 h 433"/>
                <a:gd name="T4" fmla="*/ 383 w 416"/>
                <a:gd name="T5" fmla="*/ 200 h 433"/>
                <a:gd name="T6" fmla="*/ 416 w 416"/>
                <a:gd name="T7" fmla="*/ 231 h 433"/>
                <a:gd name="T8" fmla="*/ 208 w 416"/>
                <a:gd name="T9" fmla="*/ 433 h 433"/>
                <a:gd name="T10" fmla="*/ 0 w 416"/>
                <a:gd name="T11" fmla="*/ 231 h 433"/>
                <a:gd name="T12" fmla="*/ 27 w 416"/>
                <a:gd name="T13" fmla="*/ 201 h 433"/>
                <a:gd name="T14" fmla="*/ 90 w 416"/>
                <a:gd name="T15" fmla="*/ 15 h 433"/>
                <a:gd name="T16" fmla="*/ 216 w 416"/>
                <a:gd name="T17" fmla="*/ 2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433">
                  <a:moveTo>
                    <a:pt x="216" y="22"/>
                  </a:moveTo>
                  <a:cubicBezTo>
                    <a:pt x="258" y="22"/>
                    <a:pt x="302" y="2"/>
                    <a:pt x="331" y="21"/>
                  </a:cubicBezTo>
                  <a:cubicBezTo>
                    <a:pt x="372" y="48"/>
                    <a:pt x="390" y="124"/>
                    <a:pt x="383" y="200"/>
                  </a:cubicBezTo>
                  <a:cubicBezTo>
                    <a:pt x="379" y="238"/>
                    <a:pt x="416" y="218"/>
                    <a:pt x="416" y="231"/>
                  </a:cubicBezTo>
                  <a:cubicBezTo>
                    <a:pt x="416" y="343"/>
                    <a:pt x="323" y="433"/>
                    <a:pt x="208" y="433"/>
                  </a:cubicBezTo>
                  <a:cubicBezTo>
                    <a:pt x="93" y="433"/>
                    <a:pt x="0" y="343"/>
                    <a:pt x="0" y="231"/>
                  </a:cubicBezTo>
                  <a:cubicBezTo>
                    <a:pt x="25" y="267"/>
                    <a:pt x="29" y="222"/>
                    <a:pt x="27" y="201"/>
                  </a:cubicBezTo>
                  <a:cubicBezTo>
                    <a:pt x="22" y="102"/>
                    <a:pt x="44" y="34"/>
                    <a:pt x="90" y="15"/>
                  </a:cubicBezTo>
                  <a:cubicBezTo>
                    <a:pt x="123" y="0"/>
                    <a:pt x="171" y="22"/>
                    <a:pt x="216" y="22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65"/>
            <p:cNvSpPr>
              <a:spLocks/>
            </p:cNvSpPr>
            <p:nvPr/>
          </p:nvSpPr>
          <p:spPr bwMode="auto">
            <a:xfrm>
              <a:off x="6750744" y="4514851"/>
              <a:ext cx="161925" cy="84138"/>
            </a:xfrm>
            <a:custGeom>
              <a:avLst/>
              <a:gdLst>
                <a:gd name="T0" fmla="*/ 188 w 188"/>
                <a:gd name="T1" fmla="*/ 0 h 97"/>
                <a:gd name="T2" fmla="*/ 0 w 188"/>
                <a:gd name="T3" fmla="*/ 27 h 97"/>
                <a:gd name="T4" fmla="*/ 188 w 188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97">
                  <a:moveTo>
                    <a:pt x="188" y="0"/>
                  </a:moveTo>
                  <a:cubicBezTo>
                    <a:pt x="148" y="85"/>
                    <a:pt x="62" y="97"/>
                    <a:pt x="0" y="27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66"/>
            <p:cNvSpPr>
              <a:spLocks/>
            </p:cNvSpPr>
            <p:nvPr/>
          </p:nvSpPr>
          <p:spPr bwMode="auto">
            <a:xfrm>
              <a:off x="6788844" y="4521201"/>
              <a:ext cx="96838" cy="63500"/>
            </a:xfrm>
            <a:custGeom>
              <a:avLst/>
              <a:gdLst>
                <a:gd name="T0" fmla="*/ 113 w 113"/>
                <a:gd name="T1" fmla="*/ 37 h 73"/>
                <a:gd name="T2" fmla="*/ 0 w 113"/>
                <a:gd name="T3" fmla="*/ 54 h 73"/>
                <a:gd name="T4" fmla="*/ 113 w 113"/>
                <a:gd name="T5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73">
                  <a:moveTo>
                    <a:pt x="113" y="37"/>
                  </a:moveTo>
                  <a:cubicBezTo>
                    <a:pt x="81" y="67"/>
                    <a:pt x="39" y="73"/>
                    <a:pt x="0" y="54"/>
                  </a:cubicBezTo>
                  <a:cubicBezTo>
                    <a:pt x="28" y="6"/>
                    <a:pt x="73" y="0"/>
                    <a:pt x="113" y="37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Oval 167"/>
            <p:cNvSpPr>
              <a:spLocks noChangeArrowheads="1"/>
            </p:cNvSpPr>
            <p:nvPr/>
          </p:nvSpPr>
          <p:spPr bwMode="auto">
            <a:xfrm>
              <a:off x="674280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168"/>
            <p:cNvSpPr>
              <a:spLocks noChangeArrowheads="1"/>
            </p:cNvSpPr>
            <p:nvPr/>
          </p:nvSpPr>
          <p:spPr bwMode="auto">
            <a:xfrm>
              <a:off x="675233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Oval 169"/>
            <p:cNvSpPr>
              <a:spLocks noChangeArrowheads="1"/>
            </p:cNvSpPr>
            <p:nvPr/>
          </p:nvSpPr>
          <p:spPr bwMode="auto">
            <a:xfrm>
              <a:off x="686345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Oval 170"/>
            <p:cNvSpPr>
              <a:spLocks noChangeArrowheads="1"/>
            </p:cNvSpPr>
            <p:nvPr/>
          </p:nvSpPr>
          <p:spPr bwMode="auto">
            <a:xfrm>
              <a:off x="687298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1"/>
            <p:cNvSpPr>
              <a:spLocks/>
            </p:cNvSpPr>
            <p:nvPr/>
          </p:nvSpPr>
          <p:spPr bwMode="auto">
            <a:xfrm>
              <a:off x="6788844" y="4522788"/>
              <a:ext cx="71438" cy="19050"/>
            </a:xfrm>
            <a:custGeom>
              <a:avLst/>
              <a:gdLst>
                <a:gd name="T0" fmla="*/ 84 w 84"/>
                <a:gd name="T1" fmla="*/ 0 h 22"/>
                <a:gd name="T2" fmla="*/ 0 w 84"/>
                <a:gd name="T3" fmla="*/ 12 h 22"/>
                <a:gd name="T4" fmla="*/ 81 w 84"/>
                <a:gd name="T5" fmla="*/ 0 h 22"/>
                <a:gd name="T6" fmla="*/ 84 w 8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22">
                  <a:moveTo>
                    <a:pt x="84" y="0"/>
                  </a:moveTo>
                  <a:cubicBezTo>
                    <a:pt x="82" y="19"/>
                    <a:pt x="26" y="22"/>
                    <a:pt x="0" y="1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2"/>
            <p:cNvSpPr>
              <a:spLocks/>
            </p:cNvSpPr>
            <p:nvPr/>
          </p:nvSpPr>
          <p:spPr bwMode="auto">
            <a:xfrm>
              <a:off x="6626919" y="4670426"/>
              <a:ext cx="384175" cy="120650"/>
            </a:xfrm>
            <a:custGeom>
              <a:avLst/>
              <a:gdLst>
                <a:gd name="T0" fmla="*/ 446 w 446"/>
                <a:gd name="T1" fmla="*/ 70 h 140"/>
                <a:gd name="T2" fmla="*/ 298 w 446"/>
                <a:gd name="T3" fmla="*/ 0 h 140"/>
                <a:gd name="T4" fmla="*/ 223 w 446"/>
                <a:gd name="T5" fmla="*/ 46 h 140"/>
                <a:gd name="T6" fmla="*/ 148 w 446"/>
                <a:gd name="T7" fmla="*/ 0 h 140"/>
                <a:gd name="T8" fmla="*/ 0 w 446"/>
                <a:gd name="T9" fmla="*/ 70 h 140"/>
                <a:gd name="T10" fmla="*/ 223 w 446"/>
                <a:gd name="T11" fmla="*/ 140 h 140"/>
                <a:gd name="T12" fmla="*/ 446 w 446"/>
                <a:gd name="T13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0"/>
                  </a:moveTo>
                  <a:cubicBezTo>
                    <a:pt x="408" y="39"/>
                    <a:pt x="336" y="14"/>
                    <a:pt x="298" y="0"/>
                  </a:cubicBezTo>
                  <a:cubicBezTo>
                    <a:pt x="291" y="26"/>
                    <a:pt x="260" y="46"/>
                    <a:pt x="223" y="46"/>
                  </a:cubicBezTo>
                  <a:cubicBezTo>
                    <a:pt x="186" y="46"/>
                    <a:pt x="155" y="26"/>
                    <a:pt x="148" y="0"/>
                  </a:cubicBezTo>
                  <a:cubicBezTo>
                    <a:pt x="110" y="14"/>
                    <a:pt x="38" y="39"/>
                    <a:pt x="0" y="70"/>
                  </a:cubicBezTo>
                  <a:cubicBezTo>
                    <a:pt x="63" y="114"/>
                    <a:pt x="140" y="140"/>
                    <a:pt x="223" y="140"/>
                  </a:cubicBezTo>
                  <a:cubicBezTo>
                    <a:pt x="306" y="140"/>
                    <a:pt x="383" y="114"/>
                    <a:pt x="446" y="7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3"/>
            <p:cNvSpPr>
              <a:spLocks/>
            </p:cNvSpPr>
            <p:nvPr/>
          </p:nvSpPr>
          <p:spPr bwMode="auto">
            <a:xfrm>
              <a:off x="6722169" y="4330701"/>
              <a:ext cx="71438" cy="36513"/>
            </a:xfrm>
            <a:custGeom>
              <a:avLst/>
              <a:gdLst>
                <a:gd name="T0" fmla="*/ 16 w 83"/>
                <a:gd name="T1" fmla="*/ 22 h 42"/>
                <a:gd name="T2" fmla="*/ 9 w 83"/>
                <a:gd name="T3" fmla="*/ 14 h 42"/>
                <a:gd name="T4" fmla="*/ 77 w 83"/>
                <a:gd name="T5" fmla="*/ 25 h 42"/>
                <a:gd name="T6" fmla="*/ 65 w 83"/>
                <a:gd name="T7" fmla="*/ 34 h 42"/>
                <a:gd name="T8" fmla="*/ 16 w 83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">
                  <a:moveTo>
                    <a:pt x="16" y="22"/>
                  </a:moveTo>
                  <a:cubicBezTo>
                    <a:pt x="7" y="28"/>
                    <a:pt x="0" y="19"/>
                    <a:pt x="9" y="14"/>
                  </a:cubicBezTo>
                  <a:cubicBezTo>
                    <a:pt x="30" y="0"/>
                    <a:pt x="62" y="5"/>
                    <a:pt x="77" y="25"/>
                  </a:cubicBezTo>
                  <a:cubicBezTo>
                    <a:pt x="83" y="33"/>
                    <a:pt x="71" y="42"/>
                    <a:pt x="65" y="34"/>
                  </a:cubicBezTo>
                  <a:cubicBezTo>
                    <a:pt x="54" y="21"/>
                    <a:pt x="30" y="13"/>
                    <a:pt x="16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4"/>
            <p:cNvSpPr>
              <a:spLocks/>
            </p:cNvSpPr>
            <p:nvPr/>
          </p:nvSpPr>
          <p:spPr bwMode="auto">
            <a:xfrm>
              <a:off x="6844407" y="4354513"/>
              <a:ext cx="71438" cy="36513"/>
            </a:xfrm>
            <a:custGeom>
              <a:avLst/>
              <a:gdLst>
                <a:gd name="T0" fmla="*/ 67 w 83"/>
                <a:gd name="T1" fmla="*/ 22 h 42"/>
                <a:gd name="T2" fmla="*/ 74 w 83"/>
                <a:gd name="T3" fmla="*/ 14 h 42"/>
                <a:gd name="T4" fmla="*/ 6 w 83"/>
                <a:gd name="T5" fmla="*/ 25 h 42"/>
                <a:gd name="T6" fmla="*/ 18 w 83"/>
                <a:gd name="T7" fmla="*/ 34 h 42"/>
                <a:gd name="T8" fmla="*/ 67 w 83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">
                  <a:moveTo>
                    <a:pt x="67" y="22"/>
                  </a:moveTo>
                  <a:cubicBezTo>
                    <a:pt x="76" y="27"/>
                    <a:pt x="83" y="19"/>
                    <a:pt x="74" y="14"/>
                  </a:cubicBezTo>
                  <a:cubicBezTo>
                    <a:pt x="53" y="0"/>
                    <a:pt x="21" y="5"/>
                    <a:pt x="6" y="25"/>
                  </a:cubicBezTo>
                  <a:cubicBezTo>
                    <a:pt x="0" y="33"/>
                    <a:pt x="12" y="42"/>
                    <a:pt x="18" y="34"/>
                  </a:cubicBezTo>
                  <a:cubicBezTo>
                    <a:pt x="29" y="21"/>
                    <a:pt x="53" y="13"/>
                    <a:pt x="67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75"/>
            <p:cNvSpPr>
              <a:spLocks/>
            </p:cNvSpPr>
            <p:nvPr/>
          </p:nvSpPr>
          <p:spPr bwMode="auto">
            <a:xfrm>
              <a:off x="6847582" y="4354513"/>
              <a:ext cx="25400" cy="36513"/>
            </a:xfrm>
            <a:custGeom>
              <a:avLst/>
              <a:gdLst>
                <a:gd name="T0" fmla="*/ 26 w 31"/>
                <a:gd name="T1" fmla="*/ 22 h 42"/>
                <a:gd name="T2" fmla="*/ 28 w 31"/>
                <a:gd name="T3" fmla="*/ 14 h 42"/>
                <a:gd name="T4" fmla="*/ 3 w 31"/>
                <a:gd name="T5" fmla="*/ 25 h 42"/>
                <a:gd name="T6" fmla="*/ 7 w 31"/>
                <a:gd name="T7" fmla="*/ 34 h 42"/>
                <a:gd name="T8" fmla="*/ 26 w 31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26" y="22"/>
                  </a:moveTo>
                  <a:cubicBezTo>
                    <a:pt x="29" y="27"/>
                    <a:pt x="31" y="19"/>
                    <a:pt x="28" y="14"/>
                  </a:cubicBezTo>
                  <a:cubicBezTo>
                    <a:pt x="20" y="0"/>
                    <a:pt x="9" y="5"/>
                    <a:pt x="3" y="25"/>
                  </a:cubicBezTo>
                  <a:cubicBezTo>
                    <a:pt x="0" y="33"/>
                    <a:pt x="5" y="42"/>
                    <a:pt x="7" y="34"/>
                  </a:cubicBezTo>
                  <a:cubicBezTo>
                    <a:pt x="11" y="21"/>
                    <a:pt x="20" y="13"/>
                    <a:pt x="26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76"/>
            <p:cNvSpPr>
              <a:spLocks/>
            </p:cNvSpPr>
            <p:nvPr/>
          </p:nvSpPr>
          <p:spPr bwMode="auto">
            <a:xfrm>
              <a:off x="6785669" y="4486276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77"/>
            <p:cNvSpPr>
              <a:spLocks/>
            </p:cNvSpPr>
            <p:nvPr/>
          </p:nvSpPr>
          <p:spPr bwMode="auto">
            <a:xfrm>
              <a:off x="6971407" y="4403726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8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78"/>
            <p:cNvSpPr>
              <a:spLocks/>
            </p:cNvSpPr>
            <p:nvPr/>
          </p:nvSpPr>
          <p:spPr bwMode="auto">
            <a:xfrm>
              <a:off x="6604694" y="4403726"/>
              <a:ext cx="63500" cy="98425"/>
            </a:xfrm>
            <a:custGeom>
              <a:avLst/>
              <a:gdLst>
                <a:gd name="T0" fmla="*/ 19 w 73"/>
                <a:gd name="T1" fmla="*/ 5 h 114"/>
                <a:gd name="T2" fmla="*/ 64 w 73"/>
                <a:gd name="T3" fmla="*/ 48 h 114"/>
                <a:gd name="T4" fmla="*/ 54 w 73"/>
                <a:gd name="T5" fmla="*/ 109 h 114"/>
                <a:gd name="T6" fmla="*/ 10 w 73"/>
                <a:gd name="T7" fmla="*/ 66 h 114"/>
                <a:gd name="T8" fmla="*/ 19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19" y="5"/>
                  </a:moveTo>
                  <a:cubicBezTo>
                    <a:pt x="34" y="0"/>
                    <a:pt x="54" y="19"/>
                    <a:pt x="64" y="48"/>
                  </a:cubicBezTo>
                  <a:cubicBezTo>
                    <a:pt x="73" y="77"/>
                    <a:pt x="69" y="105"/>
                    <a:pt x="54" y="109"/>
                  </a:cubicBezTo>
                  <a:cubicBezTo>
                    <a:pt x="39" y="114"/>
                    <a:pt x="19" y="95"/>
                    <a:pt x="10" y="66"/>
                  </a:cubicBezTo>
                  <a:cubicBezTo>
                    <a:pt x="0" y="37"/>
                    <a:pt x="4" y="10"/>
                    <a:pt x="19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7434393" y="980499"/>
            <a:ext cx="484498" cy="701625"/>
            <a:chOff x="5796657" y="5768975"/>
            <a:chExt cx="428625" cy="620713"/>
          </a:xfrm>
        </p:grpSpPr>
        <p:sp>
          <p:nvSpPr>
            <p:cNvPr id="289" name="Rectangle 273"/>
            <p:cNvSpPr>
              <a:spLocks noChangeArrowheads="1"/>
            </p:cNvSpPr>
            <p:nvPr/>
          </p:nvSpPr>
          <p:spPr bwMode="auto">
            <a:xfrm>
              <a:off x="5944294" y="6119813"/>
              <a:ext cx="128588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Oval 274"/>
            <p:cNvSpPr>
              <a:spLocks noChangeArrowheads="1"/>
            </p:cNvSpPr>
            <p:nvPr/>
          </p:nvSpPr>
          <p:spPr bwMode="auto">
            <a:xfrm>
              <a:off x="5810944" y="5799138"/>
              <a:ext cx="395288" cy="376238"/>
            </a:xfrm>
            <a:prstGeom prst="ellipse">
              <a:avLst/>
            </a:pr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75"/>
            <p:cNvSpPr>
              <a:spLocks/>
            </p:cNvSpPr>
            <p:nvPr/>
          </p:nvSpPr>
          <p:spPr bwMode="auto">
            <a:xfrm>
              <a:off x="5829994" y="5878513"/>
              <a:ext cx="357188" cy="358775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6 h 418"/>
                <a:gd name="T4" fmla="*/ 415 w 415"/>
                <a:gd name="T5" fmla="*/ 217 h 418"/>
                <a:gd name="T6" fmla="*/ 208 w 415"/>
                <a:gd name="T7" fmla="*/ 418 h 418"/>
                <a:gd name="T8" fmla="*/ 0 w 415"/>
                <a:gd name="T9" fmla="*/ 217 h 418"/>
                <a:gd name="T10" fmla="*/ 27 w 415"/>
                <a:gd name="T11" fmla="*/ 187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5"/>
                    <a:pt x="383" y="186"/>
                  </a:cubicBezTo>
                  <a:cubicBezTo>
                    <a:pt x="379" y="223"/>
                    <a:pt x="415" y="204"/>
                    <a:pt x="415" y="217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7"/>
                  </a:cubicBezTo>
                  <a:cubicBezTo>
                    <a:pt x="25" y="253"/>
                    <a:pt x="28" y="207"/>
                    <a:pt x="27" y="187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76"/>
            <p:cNvSpPr>
              <a:spLocks/>
            </p:cNvSpPr>
            <p:nvPr/>
          </p:nvSpPr>
          <p:spPr bwMode="auto">
            <a:xfrm>
              <a:off x="5979219" y="6084888"/>
              <a:ext cx="58738" cy="15875"/>
            </a:xfrm>
            <a:custGeom>
              <a:avLst/>
              <a:gdLst>
                <a:gd name="T0" fmla="*/ 68 w 68"/>
                <a:gd name="T1" fmla="*/ 0 h 18"/>
                <a:gd name="T2" fmla="*/ 0 w 68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18">
                  <a:moveTo>
                    <a:pt x="68" y="0"/>
                  </a:moveTo>
                  <a:cubicBezTo>
                    <a:pt x="49" y="18"/>
                    <a:pt x="19" y="18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C991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77"/>
            <p:cNvSpPr>
              <a:spLocks/>
            </p:cNvSpPr>
            <p:nvPr/>
          </p:nvSpPr>
          <p:spPr bwMode="auto">
            <a:xfrm>
              <a:off x="5914132" y="6121400"/>
              <a:ext cx="188913" cy="79375"/>
            </a:xfrm>
            <a:custGeom>
              <a:avLst/>
              <a:gdLst>
                <a:gd name="T0" fmla="*/ 220 w 220"/>
                <a:gd name="T1" fmla="*/ 0 h 91"/>
                <a:gd name="T2" fmla="*/ 0 w 220"/>
                <a:gd name="T3" fmla="*/ 0 h 91"/>
                <a:gd name="T4" fmla="*/ 220 w 220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1">
                  <a:moveTo>
                    <a:pt x="220" y="0"/>
                  </a:moveTo>
                  <a:cubicBezTo>
                    <a:pt x="161" y="91"/>
                    <a:pt x="59" y="91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78"/>
            <p:cNvSpPr>
              <a:spLocks/>
            </p:cNvSpPr>
            <p:nvPr/>
          </p:nvSpPr>
          <p:spPr bwMode="auto">
            <a:xfrm>
              <a:off x="5952232" y="6119813"/>
              <a:ext cx="114300" cy="66675"/>
            </a:xfrm>
            <a:custGeom>
              <a:avLst/>
              <a:gdLst>
                <a:gd name="T0" fmla="*/ 132 w 132"/>
                <a:gd name="T1" fmla="*/ 50 h 79"/>
                <a:gd name="T2" fmla="*/ 0 w 132"/>
                <a:gd name="T3" fmla="*/ 50 h 79"/>
                <a:gd name="T4" fmla="*/ 132 w 132"/>
                <a:gd name="T5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9">
                  <a:moveTo>
                    <a:pt x="132" y="50"/>
                  </a:moveTo>
                  <a:cubicBezTo>
                    <a:pt x="90" y="79"/>
                    <a:pt x="41" y="79"/>
                    <a:pt x="0" y="50"/>
                  </a:cubicBezTo>
                  <a:cubicBezTo>
                    <a:pt x="39" y="0"/>
                    <a:pt x="92" y="0"/>
                    <a:pt x="132" y="5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Oval 279"/>
            <p:cNvSpPr>
              <a:spLocks noChangeArrowheads="1"/>
            </p:cNvSpPr>
            <p:nvPr/>
          </p:nvSpPr>
          <p:spPr bwMode="auto">
            <a:xfrm>
              <a:off x="5933182" y="5994400"/>
              <a:ext cx="30163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Oval 280"/>
            <p:cNvSpPr>
              <a:spLocks noChangeArrowheads="1"/>
            </p:cNvSpPr>
            <p:nvPr/>
          </p:nvSpPr>
          <p:spPr bwMode="auto">
            <a:xfrm>
              <a:off x="594111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Oval 281"/>
            <p:cNvSpPr>
              <a:spLocks noChangeArrowheads="1"/>
            </p:cNvSpPr>
            <p:nvPr/>
          </p:nvSpPr>
          <p:spPr bwMode="auto">
            <a:xfrm>
              <a:off x="6053832" y="5994400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Oval 282"/>
            <p:cNvSpPr>
              <a:spLocks noChangeArrowheads="1"/>
            </p:cNvSpPr>
            <p:nvPr/>
          </p:nvSpPr>
          <p:spPr bwMode="auto">
            <a:xfrm>
              <a:off x="606176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83"/>
            <p:cNvSpPr>
              <a:spLocks/>
            </p:cNvSpPr>
            <p:nvPr/>
          </p:nvSpPr>
          <p:spPr bwMode="auto">
            <a:xfrm>
              <a:off x="5915719" y="5954713"/>
              <a:ext cx="42863" cy="30163"/>
            </a:xfrm>
            <a:custGeom>
              <a:avLst/>
              <a:gdLst>
                <a:gd name="T0" fmla="*/ 0 w 50"/>
                <a:gd name="T1" fmla="*/ 34 h 34"/>
                <a:gd name="T2" fmla="*/ 50 w 50"/>
                <a:gd name="T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" h="34">
                  <a:moveTo>
                    <a:pt x="0" y="34"/>
                  </a:moveTo>
                  <a:cubicBezTo>
                    <a:pt x="6" y="13"/>
                    <a:pt x="30" y="0"/>
                    <a:pt x="50" y="4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84"/>
            <p:cNvSpPr>
              <a:spLocks/>
            </p:cNvSpPr>
            <p:nvPr/>
          </p:nvSpPr>
          <p:spPr bwMode="auto">
            <a:xfrm>
              <a:off x="6058594" y="5954713"/>
              <a:ext cx="42863" cy="30163"/>
            </a:xfrm>
            <a:custGeom>
              <a:avLst/>
              <a:gdLst>
                <a:gd name="T0" fmla="*/ 51 w 51"/>
                <a:gd name="T1" fmla="*/ 34 h 34"/>
                <a:gd name="T2" fmla="*/ 0 w 51"/>
                <a:gd name="T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51" y="34"/>
                  </a:moveTo>
                  <a:cubicBezTo>
                    <a:pt x="44" y="13"/>
                    <a:pt x="20" y="0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285"/>
            <p:cNvSpPr>
              <a:spLocks/>
            </p:cNvSpPr>
            <p:nvPr/>
          </p:nvSpPr>
          <p:spPr bwMode="auto">
            <a:xfrm>
              <a:off x="5942707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5" y="100"/>
                    <a:pt x="0" y="53"/>
                    <a:pt x="0" y="26"/>
                  </a:cubicBezTo>
                  <a:cubicBezTo>
                    <a:pt x="0" y="0"/>
                    <a:pt x="65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286"/>
            <p:cNvSpPr>
              <a:spLocks/>
            </p:cNvSpPr>
            <p:nvPr/>
          </p:nvSpPr>
          <p:spPr bwMode="auto">
            <a:xfrm>
              <a:off x="5796657" y="6002338"/>
              <a:ext cx="53975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287"/>
            <p:cNvSpPr>
              <a:spLocks/>
            </p:cNvSpPr>
            <p:nvPr/>
          </p:nvSpPr>
          <p:spPr bwMode="auto">
            <a:xfrm>
              <a:off x="6161782" y="6002338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288"/>
            <p:cNvSpPr>
              <a:spLocks/>
            </p:cNvSpPr>
            <p:nvPr/>
          </p:nvSpPr>
          <p:spPr bwMode="auto">
            <a:xfrm>
              <a:off x="5845869" y="5843588"/>
              <a:ext cx="139700" cy="114300"/>
            </a:xfrm>
            <a:custGeom>
              <a:avLst/>
              <a:gdLst>
                <a:gd name="T0" fmla="*/ 47 w 162"/>
                <a:gd name="T1" fmla="*/ 28 h 133"/>
                <a:gd name="T2" fmla="*/ 0 w 162"/>
                <a:gd name="T3" fmla="*/ 119 h 133"/>
                <a:gd name="T4" fmla="*/ 81 w 162"/>
                <a:gd name="T5" fmla="*/ 93 h 133"/>
                <a:gd name="T6" fmla="*/ 162 w 162"/>
                <a:gd name="T7" fmla="*/ 17 h 133"/>
                <a:gd name="T8" fmla="*/ 47 w 162"/>
                <a:gd name="T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3">
                  <a:moveTo>
                    <a:pt x="47" y="28"/>
                  </a:moveTo>
                  <a:cubicBezTo>
                    <a:pt x="2" y="56"/>
                    <a:pt x="0" y="105"/>
                    <a:pt x="0" y="119"/>
                  </a:cubicBezTo>
                  <a:cubicBezTo>
                    <a:pt x="0" y="133"/>
                    <a:pt x="36" y="122"/>
                    <a:pt x="81" y="93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289"/>
            <p:cNvSpPr>
              <a:spLocks/>
            </p:cNvSpPr>
            <p:nvPr/>
          </p:nvSpPr>
          <p:spPr bwMode="auto">
            <a:xfrm>
              <a:off x="5966519" y="6121400"/>
              <a:ext cx="84138" cy="22225"/>
            </a:xfrm>
            <a:custGeom>
              <a:avLst/>
              <a:gdLst>
                <a:gd name="T0" fmla="*/ 97 w 97"/>
                <a:gd name="T1" fmla="*/ 0 h 25"/>
                <a:gd name="T2" fmla="*/ 0 w 97"/>
                <a:gd name="T3" fmla="*/ 0 h 25"/>
                <a:gd name="T4" fmla="*/ 97 w 9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25">
                  <a:moveTo>
                    <a:pt x="97" y="0"/>
                  </a:moveTo>
                  <a:cubicBezTo>
                    <a:pt x="95" y="25"/>
                    <a:pt x="1" y="22"/>
                    <a:pt x="0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290"/>
            <p:cNvSpPr>
              <a:spLocks noChangeArrowheads="1"/>
            </p:cNvSpPr>
            <p:nvPr/>
          </p:nvSpPr>
          <p:spPr bwMode="auto">
            <a:xfrm>
              <a:off x="5944294" y="6119813"/>
              <a:ext cx="128588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291"/>
            <p:cNvSpPr>
              <a:spLocks/>
            </p:cNvSpPr>
            <p:nvPr/>
          </p:nvSpPr>
          <p:spPr bwMode="auto">
            <a:xfrm>
              <a:off x="5809357" y="5768975"/>
              <a:ext cx="396875" cy="406400"/>
            </a:xfrm>
            <a:custGeom>
              <a:avLst/>
              <a:gdLst>
                <a:gd name="T0" fmla="*/ 406 w 460"/>
                <a:gd name="T1" fmla="*/ 109 h 471"/>
                <a:gd name="T2" fmla="*/ 460 w 460"/>
                <a:gd name="T3" fmla="*/ 253 h 471"/>
                <a:gd name="T4" fmla="*/ 232 w 460"/>
                <a:gd name="T5" fmla="*/ 471 h 471"/>
                <a:gd name="T6" fmla="*/ 3 w 460"/>
                <a:gd name="T7" fmla="*/ 253 h 471"/>
                <a:gd name="T8" fmla="*/ 193 w 460"/>
                <a:gd name="T9" fmla="*/ 38 h 471"/>
                <a:gd name="T10" fmla="*/ 406 w 460"/>
                <a:gd name="T11" fmla="*/ 109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471">
                  <a:moveTo>
                    <a:pt x="406" y="109"/>
                  </a:moveTo>
                  <a:cubicBezTo>
                    <a:pt x="441" y="148"/>
                    <a:pt x="460" y="198"/>
                    <a:pt x="460" y="253"/>
                  </a:cubicBezTo>
                  <a:cubicBezTo>
                    <a:pt x="460" y="374"/>
                    <a:pt x="358" y="471"/>
                    <a:pt x="232" y="471"/>
                  </a:cubicBezTo>
                  <a:cubicBezTo>
                    <a:pt x="106" y="471"/>
                    <a:pt x="8" y="373"/>
                    <a:pt x="3" y="253"/>
                  </a:cubicBezTo>
                  <a:cubicBezTo>
                    <a:pt x="0" y="149"/>
                    <a:pt x="86" y="34"/>
                    <a:pt x="193" y="38"/>
                  </a:cubicBezTo>
                  <a:cubicBezTo>
                    <a:pt x="243" y="0"/>
                    <a:pt x="352" y="51"/>
                    <a:pt x="406" y="109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292"/>
            <p:cNvSpPr>
              <a:spLocks/>
            </p:cNvSpPr>
            <p:nvPr/>
          </p:nvSpPr>
          <p:spPr bwMode="auto">
            <a:xfrm>
              <a:off x="5829994" y="5878513"/>
              <a:ext cx="357188" cy="358775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6 h 418"/>
                <a:gd name="T4" fmla="*/ 415 w 415"/>
                <a:gd name="T5" fmla="*/ 217 h 418"/>
                <a:gd name="T6" fmla="*/ 208 w 415"/>
                <a:gd name="T7" fmla="*/ 418 h 418"/>
                <a:gd name="T8" fmla="*/ 0 w 415"/>
                <a:gd name="T9" fmla="*/ 217 h 418"/>
                <a:gd name="T10" fmla="*/ 27 w 415"/>
                <a:gd name="T11" fmla="*/ 187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5"/>
                    <a:pt x="383" y="186"/>
                  </a:cubicBezTo>
                  <a:cubicBezTo>
                    <a:pt x="379" y="223"/>
                    <a:pt x="415" y="204"/>
                    <a:pt x="415" y="217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7"/>
                  </a:cubicBezTo>
                  <a:cubicBezTo>
                    <a:pt x="25" y="253"/>
                    <a:pt x="28" y="207"/>
                    <a:pt x="27" y="187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293"/>
            <p:cNvSpPr>
              <a:spLocks/>
            </p:cNvSpPr>
            <p:nvPr/>
          </p:nvSpPr>
          <p:spPr bwMode="auto">
            <a:xfrm>
              <a:off x="5914132" y="6121400"/>
              <a:ext cx="188913" cy="79375"/>
            </a:xfrm>
            <a:custGeom>
              <a:avLst/>
              <a:gdLst>
                <a:gd name="T0" fmla="*/ 220 w 220"/>
                <a:gd name="T1" fmla="*/ 0 h 91"/>
                <a:gd name="T2" fmla="*/ 0 w 220"/>
                <a:gd name="T3" fmla="*/ 0 h 91"/>
                <a:gd name="T4" fmla="*/ 220 w 220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1">
                  <a:moveTo>
                    <a:pt x="220" y="0"/>
                  </a:moveTo>
                  <a:cubicBezTo>
                    <a:pt x="161" y="91"/>
                    <a:pt x="59" y="91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294"/>
            <p:cNvSpPr>
              <a:spLocks/>
            </p:cNvSpPr>
            <p:nvPr/>
          </p:nvSpPr>
          <p:spPr bwMode="auto">
            <a:xfrm>
              <a:off x="5952232" y="6119813"/>
              <a:ext cx="114300" cy="66675"/>
            </a:xfrm>
            <a:custGeom>
              <a:avLst/>
              <a:gdLst>
                <a:gd name="T0" fmla="*/ 132 w 132"/>
                <a:gd name="T1" fmla="*/ 50 h 79"/>
                <a:gd name="T2" fmla="*/ 0 w 132"/>
                <a:gd name="T3" fmla="*/ 50 h 79"/>
                <a:gd name="T4" fmla="*/ 132 w 132"/>
                <a:gd name="T5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9">
                  <a:moveTo>
                    <a:pt x="132" y="50"/>
                  </a:moveTo>
                  <a:cubicBezTo>
                    <a:pt x="90" y="79"/>
                    <a:pt x="41" y="79"/>
                    <a:pt x="0" y="50"/>
                  </a:cubicBezTo>
                  <a:cubicBezTo>
                    <a:pt x="39" y="0"/>
                    <a:pt x="92" y="0"/>
                    <a:pt x="132" y="5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Oval 295"/>
            <p:cNvSpPr>
              <a:spLocks noChangeArrowheads="1"/>
            </p:cNvSpPr>
            <p:nvPr/>
          </p:nvSpPr>
          <p:spPr bwMode="auto">
            <a:xfrm>
              <a:off x="5933182" y="5994400"/>
              <a:ext cx="30163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Oval 296"/>
            <p:cNvSpPr>
              <a:spLocks noChangeArrowheads="1"/>
            </p:cNvSpPr>
            <p:nvPr/>
          </p:nvSpPr>
          <p:spPr bwMode="auto">
            <a:xfrm>
              <a:off x="594111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Oval 297"/>
            <p:cNvSpPr>
              <a:spLocks noChangeArrowheads="1"/>
            </p:cNvSpPr>
            <p:nvPr/>
          </p:nvSpPr>
          <p:spPr bwMode="auto">
            <a:xfrm>
              <a:off x="6053832" y="5994400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Oval 298"/>
            <p:cNvSpPr>
              <a:spLocks noChangeArrowheads="1"/>
            </p:cNvSpPr>
            <p:nvPr/>
          </p:nvSpPr>
          <p:spPr bwMode="auto">
            <a:xfrm>
              <a:off x="606176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299"/>
            <p:cNvSpPr>
              <a:spLocks/>
            </p:cNvSpPr>
            <p:nvPr/>
          </p:nvSpPr>
          <p:spPr bwMode="auto">
            <a:xfrm>
              <a:off x="5942707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5" y="100"/>
                    <a:pt x="0" y="53"/>
                    <a:pt x="0" y="26"/>
                  </a:cubicBezTo>
                  <a:cubicBezTo>
                    <a:pt x="0" y="0"/>
                    <a:pt x="65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00"/>
            <p:cNvSpPr>
              <a:spLocks/>
            </p:cNvSpPr>
            <p:nvPr/>
          </p:nvSpPr>
          <p:spPr bwMode="auto">
            <a:xfrm>
              <a:off x="5796657" y="6002338"/>
              <a:ext cx="53975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01"/>
            <p:cNvSpPr>
              <a:spLocks/>
            </p:cNvSpPr>
            <p:nvPr/>
          </p:nvSpPr>
          <p:spPr bwMode="auto">
            <a:xfrm>
              <a:off x="6161782" y="6002338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02"/>
            <p:cNvSpPr>
              <a:spLocks/>
            </p:cNvSpPr>
            <p:nvPr/>
          </p:nvSpPr>
          <p:spPr bwMode="auto">
            <a:xfrm>
              <a:off x="5845869" y="5843588"/>
              <a:ext cx="139700" cy="114300"/>
            </a:xfrm>
            <a:custGeom>
              <a:avLst/>
              <a:gdLst>
                <a:gd name="T0" fmla="*/ 47 w 162"/>
                <a:gd name="T1" fmla="*/ 28 h 133"/>
                <a:gd name="T2" fmla="*/ 0 w 162"/>
                <a:gd name="T3" fmla="*/ 119 h 133"/>
                <a:gd name="T4" fmla="*/ 81 w 162"/>
                <a:gd name="T5" fmla="*/ 93 h 133"/>
                <a:gd name="T6" fmla="*/ 162 w 162"/>
                <a:gd name="T7" fmla="*/ 17 h 133"/>
                <a:gd name="T8" fmla="*/ 47 w 162"/>
                <a:gd name="T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3">
                  <a:moveTo>
                    <a:pt x="47" y="28"/>
                  </a:moveTo>
                  <a:cubicBezTo>
                    <a:pt x="2" y="56"/>
                    <a:pt x="0" y="105"/>
                    <a:pt x="0" y="119"/>
                  </a:cubicBezTo>
                  <a:cubicBezTo>
                    <a:pt x="0" y="133"/>
                    <a:pt x="36" y="122"/>
                    <a:pt x="81" y="93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03"/>
            <p:cNvSpPr>
              <a:spLocks/>
            </p:cNvSpPr>
            <p:nvPr/>
          </p:nvSpPr>
          <p:spPr bwMode="auto">
            <a:xfrm>
              <a:off x="5966519" y="6121400"/>
              <a:ext cx="84138" cy="22225"/>
            </a:xfrm>
            <a:custGeom>
              <a:avLst/>
              <a:gdLst>
                <a:gd name="T0" fmla="*/ 97 w 97"/>
                <a:gd name="T1" fmla="*/ 0 h 25"/>
                <a:gd name="T2" fmla="*/ 0 w 97"/>
                <a:gd name="T3" fmla="*/ 0 h 25"/>
                <a:gd name="T4" fmla="*/ 97 w 9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25">
                  <a:moveTo>
                    <a:pt x="97" y="0"/>
                  </a:moveTo>
                  <a:cubicBezTo>
                    <a:pt x="95" y="25"/>
                    <a:pt x="1" y="22"/>
                    <a:pt x="0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04"/>
            <p:cNvSpPr>
              <a:spLocks/>
            </p:cNvSpPr>
            <p:nvPr/>
          </p:nvSpPr>
          <p:spPr bwMode="auto">
            <a:xfrm>
              <a:off x="5817294" y="6269038"/>
              <a:ext cx="384175" cy="120650"/>
            </a:xfrm>
            <a:custGeom>
              <a:avLst/>
              <a:gdLst>
                <a:gd name="T0" fmla="*/ 446 w 446"/>
                <a:gd name="T1" fmla="*/ 71 h 140"/>
                <a:gd name="T2" fmla="*/ 298 w 446"/>
                <a:gd name="T3" fmla="*/ 0 h 140"/>
                <a:gd name="T4" fmla="*/ 223 w 446"/>
                <a:gd name="T5" fmla="*/ 31 h 140"/>
                <a:gd name="T6" fmla="*/ 148 w 446"/>
                <a:gd name="T7" fmla="*/ 0 h 140"/>
                <a:gd name="T8" fmla="*/ 0 w 446"/>
                <a:gd name="T9" fmla="*/ 71 h 140"/>
                <a:gd name="T10" fmla="*/ 223 w 446"/>
                <a:gd name="T11" fmla="*/ 140 h 140"/>
                <a:gd name="T12" fmla="*/ 446 w 446"/>
                <a:gd name="T13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1"/>
                  </a:moveTo>
                  <a:cubicBezTo>
                    <a:pt x="407" y="39"/>
                    <a:pt x="336" y="15"/>
                    <a:pt x="298" y="0"/>
                  </a:cubicBezTo>
                  <a:cubicBezTo>
                    <a:pt x="291" y="27"/>
                    <a:pt x="260" y="31"/>
                    <a:pt x="223" y="31"/>
                  </a:cubicBezTo>
                  <a:cubicBezTo>
                    <a:pt x="186" y="31"/>
                    <a:pt x="155" y="27"/>
                    <a:pt x="148" y="0"/>
                  </a:cubicBezTo>
                  <a:cubicBezTo>
                    <a:pt x="110" y="15"/>
                    <a:pt x="38" y="39"/>
                    <a:pt x="0" y="71"/>
                  </a:cubicBezTo>
                  <a:cubicBezTo>
                    <a:pt x="63" y="115"/>
                    <a:pt x="140" y="140"/>
                    <a:pt x="223" y="140"/>
                  </a:cubicBezTo>
                  <a:cubicBezTo>
                    <a:pt x="306" y="140"/>
                    <a:pt x="383" y="115"/>
                    <a:pt x="446" y="7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05"/>
            <p:cNvSpPr>
              <a:spLocks/>
            </p:cNvSpPr>
            <p:nvPr/>
          </p:nvSpPr>
          <p:spPr bwMode="auto">
            <a:xfrm>
              <a:off x="5976044" y="6084888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06"/>
            <p:cNvSpPr>
              <a:spLocks/>
            </p:cNvSpPr>
            <p:nvPr/>
          </p:nvSpPr>
          <p:spPr bwMode="auto">
            <a:xfrm>
              <a:off x="5893494" y="5951538"/>
              <a:ext cx="92075" cy="28575"/>
            </a:xfrm>
            <a:custGeom>
              <a:avLst/>
              <a:gdLst>
                <a:gd name="T0" fmla="*/ 20 w 106"/>
                <a:gd name="T1" fmla="*/ 23 h 34"/>
                <a:gd name="T2" fmla="*/ 10 w 106"/>
                <a:gd name="T3" fmla="*/ 16 h 34"/>
                <a:gd name="T4" fmla="*/ 97 w 106"/>
                <a:gd name="T5" fmla="*/ 16 h 34"/>
                <a:gd name="T6" fmla="*/ 84 w 106"/>
                <a:gd name="T7" fmla="*/ 27 h 34"/>
                <a:gd name="T8" fmla="*/ 20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20" y="23"/>
                  </a:moveTo>
                  <a:cubicBezTo>
                    <a:pt x="10" y="29"/>
                    <a:pt x="0" y="22"/>
                    <a:pt x="10" y="16"/>
                  </a:cubicBezTo>
                  <a:cubicBezTo>
                    <a:pt x="34" y="0"/>
                    <a:pt x="74" y="0"/>
                    <a:pt x="97" y="16"/>
                  </a:cubicBezTo>
                  <a:cubicBezTo>
                    <a:pt x="106" y="23"/>
                    <a:pt x="93" y="34"/>
                    <a:pt x="84" y="27"/>
                  </a:cubicBezTo>
                  <a:cubicBezTo>
                    <a:pt x="68" y="16"/>
                    <a:pt x="36" y="12"/>
                    <a:pt x="20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07"/>
            <p:cNvSpPr>
              <a:spLocks/>
            </p:cNvSpPr>
            <p:nvPr/>
          </p:nvSpPr>
          <p:spPr bwMode="auto">
            <a:xfrm>
              <a:off x="6033194" y="5951538"/>
              <a:ext cx="92075" cy="28575"/>
            </a:xfrm>
            <a:custGeom>
              <a:avLst/>
              <a:gdLst>
                <a:gd name="T0" fmla="*/ 86 w 106"/>
                <a:gd name="T1" fmla="*/ 23 h 34"/>
                <a:gd name="T2" fmla="*/ 96 w 106"/>
                <a:gd name="T3" fmla="*/ 16 h 34"/>
                <a:gd name="T4" fmla="*/ 9 w 106"/>
                <a:gd name="T5" fmla="*/ 16 h 34"/>
                <a:gd name="T6" fmla="*/ 22 w 106"/>
                <a:gd name="T7" fmla="*/ 27 h 34"/>
                <a:gd name="T8" fmla="*/ 86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86" y="23"/>
                  </a:moveTo>
                  <a:cubicBezTo>
                    <a:pt x="96" y="29"/>
                    <a:pt x="106" y="22"/>
                    <a:pt x="96" y="16"/>
                  </a:cubicBezTo>
                  <a:cubicBezTo>
                    <a:pt x="72" y="0"/>
                    <a:pt x="32" y="0"/>
                    <a:pt x="9" y="16"/>
                  </a:cubicBezTo>
                  <a:cubicBezTo>
                    <a:pt x="0" y="23"/>
                    <a:pt x="13" y="34"/>
                    <a:pt x="22" y="27"/>
                  </a:cubicBezTo>
                  <a:cubicBezTo>
                    <a:pt x="38" y="16"/>
                    <a:pt x="69" y="12"/>
                    <a:pt x="86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08"/>
            <p:cNvSpPr>
              <a:spLocks/>
            </p:cNvSpPr>
            <p:nvPr/>
          </p:nvSpPr>
          <p:spPr bwMode="auto">
            <a:xfrm>
              <a:off x="5914132" y="6249988"/>
              <a:ext cx="190500" cy="92075"/>
            </a:xfrm>
            <a:custGeom>
              <a:avLst/>
              <a:gdLst>
                <a:gd name="T0" fmla="*/ 112 w 221"/>
                <a:gd name="T1" fmla="*/ 52 h 107"/>
                <a:gd name="T2" fmla="*/ 38 w 221"/>
                <a:gd name="T3" fmla="*/ 107 h 107"/>
                <a:gd name="T4" fmla="*/ 0 w 221"/>
                <a:gd name="T5" fmla="*/ 37 h 107"/>
                <a:gd name="T6" fmla="*/ 36 w 221"/>
                <a:gd name="T7" fmla="*/ 0 h 107"/>
                <a:gd name="T8" fmla="*/ 184 w 221"/>
                <a:gd name="T9" fmla="*/ 0 h 107"/>
                <a:gd name="T10" fmla="*/ 221 w 221"/>
                <a:gd name="T11" fmla="*/ 37 h 107"/>
                <a:gd name="T12" fmla="*/ 182 w 221"/>
                <a:gd name="T13" fmla="*/ 107 h 107"/>
                <a:gd name="T14" fmla="*/ 112 w 221"/>
                <a:gd name="T15" fmla="*/ 5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07">
                  <a:moveTo>
                    <a:pt x="112" y="52"/>
                  </a:moveTo>
                  <a:cubicBezTo>
                    <a:pt x="38" y="107"/>
                    <a:pt x="38" y="107"/>
                    <a:pt x="38" y="107"/>
                  </a:cubicBezTo>
                  <a:cubicBezTo>
                    <a:pt x="15" y="86"/>
                    <a:pt x="8" y="61"/>
                    <a:pt x="0" y="37"/>
                  </a:cubicBezTo>
                  <a:cubicBezTo>
                    <a:pt x="19" y="25"/>
                    <a:pt x="30" y="19"/>
                    <a:pt x="36" y="0"/>
                  </a:cubicBezTo>
                  <a:cubicBezTo>
                    <a:pt x="33" y="66"/>
                    <a:pt x="191" y="73"/>
                    <a:pt x="184" y="0"/>
                  </a:cubicBezTo>
                  <a:cubicBezTo>
                    <a:pt x="189" y="20"/>
                    <a:pt x="201" y="25"/>
                    <a:pt x="221" y="37"/>
                  </a:cubicBezTo>
                  <a:cubicBezTo>
                    <a:pt x="213" y="61"/>
                    <a:pt x="204" y="86"/>
                    <a:pt x="182" y="107"/>
                  </a:cubicBezTo>
                  <a:lnTo>
                    <a:pt x="11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5" name="Content Placeholder 2"/>
          <p:cNvSpPr txBox="1">
            <a:spLocks/>
          </p:cNvSpPr>
          <p:nvPr/>
        </p:nvSpPr>
        <p:spPr>
          <a:xfrm>
            <a:off x="567896" y="1807562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滕逸青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6" name="Content Placeholder 2"/>
          <p:cNvSpPr txBox="1">
            <a:spLocks/>
          </p:cNvSpPr>
          <p:nvPr/>
        </p:nvSpPr>
        <p:spPr>
          <a:xfrm>
            <a:off x="2117318" y="1822268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杨彬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7" name="Content Placeholder 2"/>
          <p:cNvSpPr txBox="1">
            <a:spLocks/>
          </p:cNvSpPr>
          <p:nvPr/>
        </p:nvSpPr>
        <p:spPr>
          <a:xfrm>
            <a:off x="3773862" y="1836935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杨彦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8" name="Content Placeholder 2"/>
          <p:cNvSpPr txBox="1">
            <a:spLocks/>
          </p:cNvSpPr>
          <p:nvPr/>
        </p:nvSpPr>
        <p:spPr>
          <a:xfrm>
            <a:off x="5441512" y="1831632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殷炜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技术骨干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9" name="Content Placeholder 2"/>
          <p:cNvSpPr txBox="1">
            <a:spLocks/>
          </p:cNvSpPr>
          <p:nvPr/>
        </p:nvSpPr>
        <p:spPr>
          <a:xfrm>
            <a:off x="7010640" y="1838083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郭昊南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技术骨干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64344" y="2543115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27445" y="2647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4831" y="3102405"/>
            <a:ext cx="12105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主页、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活动历史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消息中心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管理员界面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圆角矩形 199"/>
          <p:cNvSpPr/>
          <p:nvPr/>
        </p:nvSpPr>
        <p:spPr>
          <a:xfrm>
            <a:off x="2227593" y="2544533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2546317" y="2641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2366782" y="3120695"/>
            <a:ext cx="1005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控制台、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新建活动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查看详情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个人中心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文件上传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3899344" y="2538774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4010672" y="2648230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endPara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900893" y="3414234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安卓</a:t>
            </a:r>
            <a:r>
              <a:rPr lang="zh-CN" altLang="en-US" sz="1600" dirty="0" smtClean="0">
                <a:solidFill>
                  <a:schemeClr val="tx1"/>
                </a:solidFill>
              </a:rPr>
              <a:t>端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的全部设计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5549847" y="2538774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5813076" y="2641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09" name="圆角矩形 208"/>
          <p:cNvSpPr/>
          <p:nvPr/>
        </p:nvSpPr>
        <p:spPr>
          <a:xfrm>
            <a:off x="7153292" y="2567847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/>
          <p:cNvSpPr txBox="1"/>
          <p:nvPr/>
        </p:nvSpPr>
        <p:spPr>
          <a:xfrm>
            <a:off x="7416521" y="2670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11" name="文本框 210"/>
          <p:cNvSpPr txBox="1"/>
          <p:nvPr/>
        </p:nvSpPr>
        <p:spPr>
          <a:xfrm>
            <a:off x="5597546" y="3168910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报名、收藏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登录、注册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个人中心</a:t>
            </a:r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2" name="文本框 211"/>
          <p:cNvSpPr txBox="1"/>
          <p:nvPr/>
        </p:nvSpPr>
        <p:spPr>
          <a:xfrm>
            <a:off x="7303147" y="3133059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活动新建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编辑、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文件保存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4207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349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494" name="TextBox 17"/>
          <p:cNvSpPr txBox="1">
            <a:spLocks noChangeArrowheads="1"/>
          </p:cNvSpPr>
          <p:nvPr/>
        </p:nvSpPr>
        <p:spPr bwMode="auto">
          <a:xfrm>
            <a:off x="1524000" y="1905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71607" y="1820076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49916" y="2758018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49916" y="2678643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47882" y="19234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59909" y="879556"/>
            <a:ext cx="6705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全部跳转，完善静态页面，主要功能的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AJAX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  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            	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文件上传、下载功能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44290" y="2017830"/>
            <a:ext cx="703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后端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系统发送邮件、主要数据表、主要功能后端逻辑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47800" y="3562324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47800" y="34861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44290" y="2851019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安卓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全部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界面，基础功能实现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1379521" y="4857690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79521" y="4781492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82205" y="3595200"/>
            <a:ext cx="6705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注册、新建活动、用户个人中心、活动历史查看活动详细信息、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控制台查看活动列表、近期活动、报名、收藏、编辑、文件上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传下载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349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494" name="TextBox 17"/>
          <p:cNvSpPr txBox="1">
            <a:spLocks noChangeArrowheads="1"/>
          </p:cNvSpPr>
          <p:nvPr/>
        </p:nvSpPr>
        <p:spPr bwMode="auto">
          <a:xfrm>
            <a:off x="1524000" y="1905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47800" y="1581176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49916" y="2758018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49916" y="2678643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24075" y="16845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82205" y="905247"/>
            <a:ext cx="670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管理员界面、界面美化、消息中心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45755" y="1725886"/>
            <a:ext cx="7037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后端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系统发送邮件、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主要数据表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、主要功能后端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逻辑、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生成会议分析报告，搜索功能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47800" y="3562324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47800" y="34861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44290" y="2851019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安卓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二维码扫描功能、核心功能接口对接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379521" y="4857690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79521" y="4781492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65103" y="3778804"/>
            <a:ext cx="6705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管理员审核模块、搜索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首页推荐、生成入场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码，分析活动参与情况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..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功能演示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0213" y="-933450"/>
            <a:ext cx="2617787" cy="538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4400" dirty="0">
                <a:solidFill>
                  <a:schemeClr val="accent4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4</a:t>
            </a:r>
            <a:endParaRPr lang="zh-CN" altLang="en-US" sz="1100" dirty="0">
              <a:solidFill>
                <a:schemeClr val="accent4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38876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BENEFIT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1601788" y="1178720"/>
            <a:ext cx="5886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kern="0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ABOOBEE</a:t>
            </a:r>
            <a:endParaRPr lang="en-US" altLang="zh-CN" sz="2400" b="1" kern="0" spc="225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598738" y="3517900"/>
            <a:ext cx="3946525" cy="24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852" name="副标题 7"/>
          <p:cNvSpPr txBox="1">
            <a:spLocks/>
          </p:cNvSpPr>
          <p:nvPr/>
        </p:nvSpPr>
        <p:spPr bwMode="auto">
          <a:xfrm>
            <a:off x="1074738" y="2011363"/>
            <a:ext cx="69945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640253" y="3982242"/>
            <a:ext cx="984255" cy="1161257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 rot="5400000">
            <a:off x="5622498" y="3984256"/>
            <a:ext cx="1161254" cy="1157234"/>
          </a:xfrm>
          <a:prstGeom prst="flowChartManualInpu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 rot="16200000" flipH="1">
            <a:off x="2557469" y="3981473"/>
            <a:ext cx="1161258" cy="1162800"/>
          </a:xfrm>
          <a:prstGeom prst="flowChartManualInpu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3719498" y="3982242"/>
            <a:ext cx="920755" cy="1161257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228600" y="194120"/>
            <a:ext cx="1187450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spc="225" dirty="0" smtClean="0"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</a:t>
            </a:r>
            <a:endParaRPr lang="en-US" altLang="zh-CN" sz="1600" kern="0" spc="225" dirty="0"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3"/>
          <p:cNvSpPr/>
          <p:nvPr/>
        </p:nvSpPr>
        <p:spPr>
          <a:xfrm>
            <a:off x="4610100" y="1641636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9" name="Flowchart: Alternate Process 3"/>
          <p:cNvSpPr/>
          <p:nvPr/>
        </p:nvSpPr>
        <p:spPr>
          <a:xfrm>
            <a:off x="4610100" y="2613186"/>
            <a:ext cx="22098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" name="Flowchart: Alternate Process 3"/>
          <p:cNvSpPr/>
          <p:nvPr/>
        </p:nvSpPr>
        <p:spPr>
          <a:xfrm>
            <a:off x="2324100" y="2613186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4610100" y="250682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团队简介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2270125" y="2517936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功能展示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4556125" y="157337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5608" name="Freeform 614"/>
          <p:cNvSpPr>
            <a:spLocks/>
          </p:cNvSpPr>
          <p:nvPr/>
        </p:nvSpPr>
        <p:spPr bwMode="auto">
          <a:xfrm>
            <a:off x="1657350" y="2841786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09" name="Rectangle 4"/>
          <p:cNvSpPr txBox="1">
            <a:spLocks noChangeArrowheads="1"/>
          </p:cNvSpPr>
          <p:nvPr/>
        </p:nvSpPr>
        <p:spPr bwMode="auto">
          <a:xfrm>
            <a:off x="1306513" y="2768761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4450" y="1725773"/>
            <a:ext cx="1222375" cy="627063"/>
            <a:chOff x="1314450" y="1914525"/>
            <a:chExt cx="1222375" cy="627063"/>
          </a:xfrm>
        </p:grpSpPr>
        <p:sp>
          <p:nvSpPr>
            <p:cNvPr id="25610" name="Freeform 614"/>
            <p:cNvSpPr>
              <a:spLocks/>
            </p:cNvSpPr>
            <p:nvPr/>
          </p:nvSpPr>
          <p:spPr bwMode="auto">
            <a:xfrm>
              <a:off x="1657350" y="1989138"/>
              <a:ext cx="536575" cy="534987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"/>
                <a:gd name="T16" fmla="*/ 0 h 184"/>
                <a:gd name="T17" fmla="*/ 184 w 184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0F1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611" name="Rectangle 4"/>
            <p:cNvSpPr txBox="1">
              <a:spLocks noChangeArrowheads="1"/>
            </p:cNvSpPr>
            <p:nvPr/>
          </p:nvSpPr>
          <p:spPr bwMode="auto">
            <a:xfrm>
              <a:off x="1314450" y="1914525"/>
              <a:ext cx="1222375" cy="62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latin typeface="Arial Black" panose="020B0A040201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5612" name="Freeform 614"/>
          <p:cNvSpPr>
            <a:spLocks/>
          </p:cNvSpPr>
          <p:nvPr/>
        </p:nvSpPr>
        <p:spPr bwMode="auto">
          <a:xfrm>
            <a:off x="6972300" y="2840198"/>
            <a:ext cx="536575" cy="534988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3" name="Rectangle 4"/>
          <p:cNvSpPr txBox="1">
            <a:spLocks noChangeArrowheads="1"/>
          </p:cNvSpPr>
          <p:nvPr/>
        </p:nvSpPr>
        <p:spPr bwMode="auto">
          <a:xfrm>
            <a:off x="6629399" y="2765387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614" name="Freeform 614"/>
          <p:cNvSpPr>
            <a:spLocks/>
          </p:cNvSpPr>
          <p:nvPr/>
        </p:nvSpPr>
        <p:spPr bwMode="auto">
          <a:xfrm>
            <a:off x="6972300" y="1822611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5" name="Rectangle 4"/>
          <p:cNvSpPr txBox="1">
            <a:spLocks noChangeArrowheads="1"/>
          </p:cNvSpPr>
          <p:nvPr/>
        </p:nvSpPr>
        <p:spPr bwMode="auto">
          <a:xfrm>
            <a:off x="6629399" y="1743236"/>
            <a:ext cx="1222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Flowchart: Alternate Process 3"/>
          <p:cNvSpPr/>
          <p:nvPr/>
        </p:nvSpPr>
        <p:spPr>
          <a:xfrm>
            <a:off x="2324100" y="1641636"/>
            <a:ext cx="22098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grpSp>
        <p:nvGrpSpPr>
          <p:cNvPr id="25617" name="组合 3"/>
          <p:cNvGrpSpPr>
            <a:grpSpLocks/>
          </p:cNvGrpSpPr>
          <p:nvPr/>
        </p:nvGrpSpPr>
        <p:grpSpPr bwMode="auto">
          <a:xfrm>
            <a:off x="457308" y="375444"/>
            <a:ext cx="1371600" cy="817563"/>
            <a:chOff x="2236558" y="663091"/>
            <a:chExt cx="1371564" cy="818147"/>
          </a:xfrm>
        </p:grpSpPr>
        <p:sp>
          <p:nvSpPr>
            <p:cNvPr id="36" name="Flowchart: Alternate Process 3"/>
            <p:cNvSpPr/>
            <p:nvPr/>
          </p:nvSpPr>
          <p:spPr>
            <a:xfrm>
              <a:off x="2436578" y="705985"/>
              <a:ext cx="949300" cy="630687"/>
            </a:xfrm>
            <a:prstGeom prst="rect">
              <a:avLst/>
            </a:prstGeom>
            <a:solidFill>
              <a:srgbClr val="0F1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760">
                <a:solidFill>
                  <a:prstClr val="white"/>
                </a:solidFill>
              </a:endParaRPr>
            </a:p>
          </p:txBody>
        </p:sp>
        <p:sp>
          <p:nvSpPr>
            <p:cNvPr id="40" name="Rectangle 4"/>
            <p:cNvSpPr txBox="1">
              <a:spLocks noChangeArrowheads="1"/>
            </p:cNvSpPr>
            <p:nvPr/>
          </p:nvSpPr>
          <p:spPr bwMode="auto">
            <a:xfrm>
              <a:off x="2328631" y="734580"/>
              <a:ext cx="1187419" cy="74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kern="0" spc="225" dirty="0">
                  <a:latin typeface="Aharoni" panose="02010803020104030203" pitchFamily="2" charset="-79"/>
                  <a:ea typeface="幼圆" panose="02010509060101010101" pitchFamily="49" charset="-122"/>
                  <a:cs typeface="Aharoni" panose="02010803020104030203" pitchFamily="2" charset="-79"/>
                </a:rPr>
                <a:t>MENU</a:t>
              </a:r>
            </a:p>
          </p:txBody>
        </p:sp>
        <p:sp>
          <p:nvSpPr>
            <p:cNvPr id="39" name="Rectangle 4"/>
            <p:cNvSpPr txBox="1">
              <a:spLocks noChangeArrowheads="1"/>
            </p:cNvSpPr>
            <p:nvPr/>
          </p:nvSpPr>
          <p:spPr bwMode="auto">
            <a:xfrm>
              <a:off x="2236558" y="663091"/>
              <a:ext cx="1371564" cy="492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kern="0" spc="225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目录</a:t>
              </a:r>
              <a:endParaRPr lang="en-US" altLang="zh-CN" sz="1600" b="1" kern="0" spc="225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Flowchart: Alternate Process 3"/>
          <p:cNvSpPr/>
          <p:nvPr/>
        </p:nvSpPr>
        <p:spPr>
          <a:xfrm>
            <a:off x="-15875" y="4460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2301875" y="1594011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产品简介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产品简介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8040" y="2613456"/>
            <a:ext cx="50818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BACKGROUD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653" name="文本框 23"/>
          <p:cNvSpPr txBox="1">
            <a:spLocks noChangeArrowheads="1"/>
          </p:cNvSpPr>
          <p:nvPr/>
        </p:nvSpPr>
        <p:spPr bwMode="auto">
          <a:xfrm>
            <a:off x="963613" y="-755650"/>
            <a:ext cx="1604962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>
                <a:solidFill>
                  <a:srgbClr val="89C01A"/>
                </a:solidFill>
                <a:latin typeface="Berlin Sans FB Demi" panose="020E0802020502020306" pitchFamily="34" charset="0"/>
              </a:rPr>
              <a:t>1</a:t>
            </a:r>
            <a:endParaRPr lang="zh-CN" altLang="en-US" sz="1100">
              <a:solidFill>
                <a:srgbClr val="89C01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Flowchart: Alternate Process 3"/>
          <p:cNvSpPr/>
          <p:nvPr/>
        </p:nvSpPr>
        <p:spPr>
          <a:xfrm>
            <a:off x="7761288" y="4033838"/>
            <a:ext cx="1066800" cy="617537"/>
          </a:xfrm>
          <a:prstGeom prst="ellipse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7" name="Freeform 460"/>
          <p:cNvSpPr>
            <a:spLocks noEditPoints="1"/>
          </p:cNvSpPr>
          <p:nvPr/>
        </p:nvSpPr>
        <p:spPr bwMode="auto">
          <a:xfrm rot="604785">
            <a:off x="8081915" y="4169514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文本框 20"/>
          <p:cNvSpPr txBox="1">
            <a:spLocks noChangeArrowheads="1"/>
          </p:cNvSpPr>
          <p:nvPr/>
        </p:nvSpPr>
        <p:spPr bwMode="auto">
          <a:xfrm>
            <a:off x="538275" y="4004252"/>
            <a:ext cx="2735236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端、安卓、微信小程序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扩大用户群体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73" name="Freeform 317"/>
          <p:cNvSpPr>
            <a:spLocks/>
          </p:cNvSpPr>
          <p:nvPr/>
        </p:nvSpPr>
        <p:spPr bwMode="auto">
          <a:xfrm>
            <a:off x="5145179" y="3134831"/>
            <a:ext cx="209168" cy="217283"/>
          </a:xfrm>
          <a:custGeom>
            <a:avLst/>
            <a:gdLst>
              <a:gd name="T0" fmla="*/ 2147483646 w 37"/>
              <a:gd name="T1" fmla="*/ 2147483646 h 38"/>
              <a:gd name="T2" fmla="*/ 2147483646 w 37"/>
              <a:gd name="T3" fmla="*/ 2147483646 h 38"/>
              <a:gd name="T4" fmla="*/ 2147483646 w 37"/>
              <a:gd name="T5" fmla="*/ 2147483646 h 38"/>
              <a:gd name="T6" fmla="*/ 2147483646 w 37"/>
              <a:gd name="T7" fmla="*/ 2147483646 h 38"/>
              <a:gd name="T8" fmla="*/ 2147483646 w 37"/>
              <a:gd name="T9" fmla="*/ 2147483646 h 38"/>
              <a:gd name="T10" fmla="*/ 2147483646 w 37"/>
              <a:gd name="T11" fmla="*/ 2147483646 h 38"/>
              <a:gd name="T12" fmla="*/ 2147483646 w 37"/>
              <a:gd name="T13" fmla="*/ 2147483646 h 38"/>
              <a:gd name="T14" fmla="*/ 0 w 37"/>
              <a:gd name="T15" fmla="*/ 2147483646 h 38"/>
              <a:gd name="T16" fmla="*/ 2147483646 w 37"/>
              <a:gd name="T17" fmla="*/ 2147483646 h 38"/>
              <a:gd name="T18" fmla="*/ 2147483646 w 37"/>
              <a:gd name="T19" fmla="*/ 2147483646 h 38"/>
              <a:gd name="T20" fmla="*/ 2147483646 w 37"/>
              <a:gd name="T21" fmla="*/ 0 h 38"/>
              <a:gd name="T22" fmla="*/ 2147483646 w 37"/>
              <a:gd name="T23" fmla="*/ 0 h 38"/>
              <a:gd name="T24" fmla="*/ 2147483646 w 37"/>
              <a:gd name="T25" fmla="*/ 2147483646 h 38"/>
              <a:gd name="T26" fmla="*/ 2147483646 w 37"/>
              <a:gd name="T27" fmla="*/ 2147483646 h 38"/>
              <a:gd name="T28" fmla="*/ 2147483646 w 37"/>
              <a:gd name="T29" fmla="*/ 2147483646 h 38"/>
              <a:gd name="T30" fmla="*/ 2147483646 w 37"/>
              <a:gd name="T31" fmla="*/ 2147483646 h 38"/>
              <a:gd name="T32" fmla="*/ 2147483646 w 37"/>
              <a:gd name="T33" fmla="*/ 2147483646 h 38"/>
              <a:gd name="T34" fmla="*/ 2147483646 w 37"/>
              <a:gd name="T35" fmla="*/ 2147483646 h 38"/>
              <a:gd name="T36" fmla="*/ 2147483646 w 37"/>
              <a:gd name="T37" fmla="*/ 2147483646 h 38"/>
              <a:gd name="T38" fmla="*/ 2147483646 w 37"/>
              <a:gd name="T39" fmla="*/ 2147483646 h 38"/>
              <a:gd name="T40" fmla="*/ 2147483646 w 37"/>
              <a:gd name="T41" fmla="*/ 2147483646 h 38"/>
              <a:gd name="T42" fmla="*/ 2147483646 w 37"/>
              <a:gd name="T43" fmla="*/ 2147483646 h 38"/>
              <a:gd name="T44" fmla="*/ 2147483646 w 37"/>
              <a:gd name="T45" fmla="*/ 2147483646 h 38"/>
              <a:gd name="T46" fmla="*/ 2147483646 w 37"/>
              <a:gd name="T47" fmla="*/ 2147483646 h 38"/>
              <a:gd name="T48" fmla="*/ 2147483646 w 37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"/>
              <a:gd name="T76" fmla="*/ 0 h 38"/>
              <a:gd name="T77" fmla="*/ 37 w 37"/>
              <a:gd name="T78" fmla="*/ 38 h 3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" h="38">
                <a:moveTo>
                  <a:pt x="37" y="34"/>
                </a:moveTo>
                <a:cubicBezTo>
                  <a:pt x="36" y="35"/>
                  <a:pt x="35" y="36"/>
                  <a:pt x="33" y="37"/>
                </a:cubicBezTo>
                <a:cubicBezTo>
                  <a:pt x="32" y="37"/>
                  <a:pt x="30" y="38"/>
                  <a:pt x="28" y="38"/>
                </a:cubicBezTo>
                <a:cubicBezTo>
                  <a:pt x="26" y="38"/>
                  <a:pt x="24" y="37"/>
                  <a:pt x="21" y="36"/>
                </a:cubicBezTo>
                <a:cubicBezTo>
                  <a:pt x="20" y="36"/>
                  <a:pt x="18" y="35"/>
                  <a:pt x="17" y="34"/>
                </a:cubicBezTo>
                <a:cubicBezTo>
                  <a:pt x="12" y="31"/>
                  <a:pt x="7" y="26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1" y="14"/>
                  <a:pt x="0" y="12"/>
                  <a:pt x="0" y="9"/>
                </a:cubicBezTo>
                <a:cubicBezTo>
                  <a:pt x="0" y="8"/>
                  <a:pt x="0" y="6"/>
                  <a:pt x="1" y="4"/>
                </a:cubicBezTo>
                <a:cubicBezTo>
                  <a:pt x="2" y="3"/>
                  <a:pt x="3" y="2"/>
                  <a:pt x="4" y="1"/>
                </a:cubicBezTo>
                <a:cubicBezTo>
                  <a:pt x="5" y="1"/>
                  <a:pt x="7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1"/>
                  <a:pt x="9" y="2"/>
                  <a:pt x="10" y="2"/>
                </a:cubicBezTo>
                <a:cubicBezTo>
                  <a:pt x="11" y="4"/>
                  <a:pt x="11" y="5"/>
                  <a:pt x="12" y="7"/>
                </a:cubicBezTo>
                <a:cubicBezTo>
                  <a:pt x="13" y="8"/>
                  <a:pt x="13" y="9"/>
                  <a:pt x="13" y="9"/>
                </a:cubicBezTo>
                <a:cubicBezTo>
                  <a:pt x="13" y="11"/>
                  <a:pt x="9" y="13"/>
                  <a:pt x="9" y="15"/>
                </a:cubicBezTo>
                <a:cubicBezTo>
                  <a:pt x="9" y="16"/>
                  <a:pt x="9" y="16"/>
                  <a:pt x="10" y="17"/>
                </a:cubicBezTo>
                <a:cubicBezTo>
                  <a:pt x="12" y="22"/>
                  <a:pt x="16" y="25"/>
                  <a:pt x="21" y="28"/>
                </a:cubicBezTo>
                <a:cubicBezTo>
                  <a:pt x="21" y="28"/>
                  <a:pt x="22" y="29"/>
                  <a:pt x="23" y="29"/>
                </a:cubicBezTo>
                <a:cubicBezTo>
                  <a:pt x="24" y="29"/>
                  <a:pt x="27" y="24"/>
                  <a:pt x="28" y="24"/>
                </a:cubicBezTo>
                <a:cubicBezTo>
                  <a:pt x="29" y="24"/>
                  <a:pt x="30" y="25"/>
                  <a:pt x="31" y="26"/>
                </a:cubicBezTo>
                <a:cubicBezTo>
                  <a:pt x="32" y="26"/>
                  <a:pt x="34" y="27"/>
                  <a:pt x="35" y="28"/>
                </a:cubicBezTo>
                <a:cubicBezTo>
                  <a:pt x="36" y="28"/>
                  <a:pt x="37" y="29"/>
                  <a:pt x="37" y="30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31"/>
                  <a:pt x="37" y="33"/>
                  <a:pt x="37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31753" name="组合 33"/>
          <p:cNvGrpSpPr>
            <a:grpSpLocks/>
          </p:cNvGrpSpPr>
          <p:nvPr/>
        </p:nvGrpSpPr>
        <p:grpSpPr bwMode="auto">
          <a:xfrm>
            <a:off x="3612438" y="3017007"/>
            <a:ext cx="541337" cy="541338"/>
            <a:chOff x="6656892" y="2869800"/>
            <a:chExt cx="715717" cy="715717"/>
          </a:xfrm>
        </p:grpSpPr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6656892" y="2869800"/>
              <a:ext cx="715717" cy="715717"/>
            </a:xfrm>
            <a:custGeom>
              <a:avLst/>
              <a:gdLst>
                <a:gd name="T0" fmla="*/ 178 w 576"/>
                <a:gd name="T1" fmla="*/ 61 h 576"/>
                <a:gd name="T2" fmla="*/ 516 w 576"/>
                <a:gd name="T3" fmla="*/ 178 h 576"/>
                <a:gd name="T4" fmla="*/ 398 w 576"/>
                <a:gd name="T5" fmla="*/ 516 h 576"/>
                <a:gd name="T6" fmla="*/ 61 w 576"/>
                <a:gd name="T7" fmla="*/ 398 h 576"/>
                <a:gd name="T8" fmla="*/ 178 w 576"/>
                <a:gd name="T9" fmla="*/ 6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76">
                  <a:moveTo>
                    <a:pt x="178" y="61"/>
                  </a:moveTo>
                  <a:cubicBezTo>
                    <a:pt x="304" y="0"/>
                    <a:pt x="455" y="53"/>
                    <a:pt x="516" y="178"/>
                  </a:cubicBezTo>
                  <a:cubicBezTo>
                    <a:pt x="576" y="304"/>
                    <a:pt x="524" y="455"/>
                    <a:pt x="398" y="516"/>
                  </a:cubicBezTo>
                  <a:cubicBezTo>
                    <a:pt x="273" y="576"/>
                    <a:pt x="122" y="524"/>
                    <a:pt x="61" y="398"/>
                  </a:cubicBezTo>
                  <a:cubicBezTo>
                    <a:pt x="0" y="273"/>
                    <a:pt x="53" y="122"/>
                    <a:pt x="178" y="6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51435" tIns="25718" rIns="51435" bIns="25718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sz="1013">
                <a:cs typeface="Arial" panose="020B0604020202020204" pitchFamily="34" charset="0"/>
              </a:endParaRPr>
            </a:p>
          </p:txBody>
        </p:sp>
        <p:sp>
          <p:nvSpPr>
            <p:cNvPr id="36" name="Freeform 51"/>
            <p:cNvSpPr>
              <a:spLocks noEditPoints="1"/>
            </p:cNvSpPr>
            <p:nvPr/>
          </p:nvSpPr>
          <p:spPr bwMode="auto">
            <a:xfrm>
              <a:off x="6841593" y="3098578"/>
              <a:ext cx="344216" cy="260260"/>
            </a:xfrm>
            <a:custGeom>
              <a:avLst/>
              <a:gdLst>
                <a:gd name="T0" fmla="*/ 196 w 278"/>
                <a:gd name="T1" fmla="*/ 8 h 209"/>
                <a:gd name="T2" fmla="*/ 278 w 278"/>
                <a:gd name="T3" fmla="*/ 96 h 209"/>
                <a:gd name="T4" fmla="*/ 235 w 278"/>
                <a:gd name="T5" fmla="*/ 166 h 209"/>
                <a:gd name="T6" fmla="*/ 266 w 278"/>
                <a:gd name="T7" fmla="*/ 209 h 209"/>
                <a:gd name="T8" fmla="*/ 196 w 278"/>
                <a:gd name="T9" fmla="*/ 185 h 209"/>
                <a:gd name="T10" fmla="*/ 196 w 278"/>
                <a:gd name="T11" fmla="*/ 110 h 209"/>
                <a:gd name="T12" fmla="*/ 196 w 278"/>
                <a:gd name="T13" fmla="*/ 110 h 209"/>
                <a:gd name="T14" fmla="*/ 207 w 278"/>
                <a:gd name="T15" fmla="*/ 99 h 209"/>
                <a:gd name="T16" fmla="*/ 196 w 278"/>
                <a:gd name="T17" fmla="*/ 88 h 209"/>
                <a:gd name="T18" fmla="*/ 196 w 278"/>
                <a:gd name="T19" fmla="*/ 88 h 209"/>
                <a:gd name="T20" fmla="*/ 196 w 278"/>
                <a:gd name="T21" fmla="*/ 8 h 209"/>
                <a:gd name="T22" fmla="*/ 142 w 278"/>
                <a:gd name="T23" fmla="*/ 0 h 209"/>
                <a:gd name="T24" fmla="*/ 196 w 278"/>
                <a:gd name="T25" fmla="*/ 8 h 209"/>
                <a:gd name="T26" fmla="*/ 196 w 278"/>
                <a:gd name="T27" fmla="*/ 88 h 209"/>
                <a:gd name="T28" fmla="*/ 185 w 278"/>
                <a:gd name="T29" fmla="*/ 99 h 209"/>
                <a:gd name="T30" fmla="*/ 196 w 278"/>
                <a:gd name="T31" fmla="*/ 110 h 209"/>
                <a:gd name="T32" fmla="*/ 196 w 278"/>
                <a:gd name="T33" fmla="*/ 185 h 209"/>
                <a:gd name="T34" fmla="*/ 194 w 278"/>
                <a:gd name="T35" fmla="*/ 185 h 209"/>
                <a:gd name="T36" fmla="*/ 142 w 278"/>
                <a:gd name="T37" fmla="*/ 192 h 209"/>
                <a:gd name="T38" fmla="*/ 142 w 278"/>
                <a:gd name="T39" fmla="*/ 110 h 209"/>
                <a:gd name="T40" fmla="*/ 153 w 278"/>
                <a:gd name="T41" fmla="*/ 99 h 209"/>
                <a:gd name="T42" fmla="*/ 142 w 278"/>
                <a:gd name="T43" fmla="*/ 88 h 209"/>
                <a:gd name="T44" fmla="*/ 142 w 278"/>
                <a:gd name="T45" fmla="*/ 0 h 209"/>
                <a:gd name="T46" fmla="*/ 139 w 278"/>
                <a:gd name="T47" fmla="*/ 0 h 209"/>
                <a:gd name="T48" fmla="*/ 142 w 278"/>
                <a:gd name="T49" fmla="*/ 0 h 209"/>
                <a:gd name="T50" fmla="*/ 142 w 278"/>
                <a:gd name="T51" fmla="*/ 88 h 209"/>
                <a:gd name="T52" fmla="*/ 131 w 278"/>
                <a:gd name="T53" fmla="*/ 99 h 209"/>
                <a:gd name="T54" fmla="*/ 142 w 278"/>
                <a:gd name="T55" fmla="*/ 110 h 209"/>
                <a:gd name="T56" fmla="*/ 142 w 278"/>
                <a:gd name="T57" fmla="*/ 192 h 209"/>
                <a:gd name="T58" fmla="*/ 139 w 278"/>
                <a:gd name="T59" fmla="*/ 192 h 209"/>
                <a:gd name="T60" fmla="*/ 89 w 278"/>
                <a:gd name="T61" fmla="*/ 186 h 209"/>
                <a:gd name="T62" fmla="*/ 89 w 278"/>
                <a:gd name="T63" fmla="*/ 110 h 209"/>
                <a:gd name="T64" fmla="*/ 99 w 278"/>
                <a:gd name="T65" fmla="*/ 99 h 209"/>
                <a:gd name="T66" fmla="*/ 89 w 278"/>
                <a:gd name="T67" fmla="*/ 88 h 209"/>
                <a:gd name="T68" fmla="*/ 89 w 278"/>
                <a:gd name="T69" fmla="*/ 7 h 209"/>
                <a:gd name="T70" fmla="*/ 139 w 278"/>
                <a:gd name="T71" fmla="*/ 0 h 209"/>
                <a:gd name="T72" fmla="*/ 89 w 278"/>
                <a:gd name="T73" fmla="*/ 186 h 209"/>
                <a:gd name="T74" fmla="*/ 0 w 278"/>
                <a:gd name="T75" fmla="*/ 96 h 209"/>
                <a:gd name="T76" fmla="*/ 89 w 278"/>
                <a:gd name="T77" fmla="*/ 7 h 209"/>
                <a:gd name="T78" fmla="*/ 89 w 278"/>
                <a:gd name="T79" fmla="*/ 88 h 209"/>
                <a:gd name="T80" fmla="*/ 89 w 278"/>
                <a:gd name="T81" fmla="*/ 88 h 209"/>
                <a:gd name="T82" fmla="*/ 78 w 278"/>
                <a:gd name="T83" fmla="*/ 99 h 209"/>
                <a:gd name="T84" fmla="*/ 89 w 278"/>
                <a:gd name="T85" fmla="*/ 110 h 209"/>
                <a:gd name="T86" fmla="*/ 89 w 278"/>
                <a:gd name="T87" fmla="*/ 110 h 209"/>
                <a:gd name="T88" fmla="*/ 89 w 278"/>
                <a:gd name="T89" fmla="*/ 18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209">
                  <a:moveTo>
                    <a:pt x="196" y="8"/>
                  </a:moveTo>
                  <a:cubicBezTo>
                    <a:pt x="244" y="23"/>
                    <a:pt x="278" y="57"/>
                    <a:pt x="278" y="96"/>
                  </a:cubicBezTo>
                  <a:cubicBezTo>
                    <a:pt x="278" y="124"/>
                    <a:pt x="262" y="149"/>
                    <a:pt x="235" y="166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202" y="110"/>
                    <a:pt x="207" y="105"/>
                    <a:pt x="207" y="99"/>
                  </a:cubicBezTo>
                  <a:cubicBezTo>
                    <a:pt x="207" y="93"/>
                    <a:pt x="202" y="88"/>
                    <a:pt x="196" y="88"/>
                  </a:cubicBezTo>
                  <a:cubicBezTo>
                    <a:pt x="196" y="88"/>
                    <a:pt x="196" y="88"/>
                    <a:pt x="196" y="88"/>
                  </a:cubicBezTo>
                  <a:lnTo>
                    <a:pt x="196" y="8"/>
                  </a:lnTo>
                  <a:close/>
                  <a:moveTo>
                    <a:pt x="142" y="0"/>
                  </a:moveTo>
                  <a:cubicBezTo>
                    <a:pt x="161" y="0"/>
                    <a:pt x="179" y="3"/>
                    <a:pt x="196" y="8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90" y="88"/>
                    <a:pt x="185" y="93"/>
                    <a:pt x="185" y="99"/>
                  </a:cubicBezTo>
                  <a:cubicBezTo>
                    <a:pt x="185" y="105"/>
                    <a:pt x="190" y="110"/>
                    <a:pt x="196" y="110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78" y="189"/>
                    <a:pt x="161" y="192"/>
                    <a:pt x="142" y="192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8" y="110"/>
                    <a:pt x="153" y="105"/>
                    <a:pt x="153" y="99"/>
                  </a:cubicBezTo>
                  <a:cubicBezTo>
                    <a:pt x="153" y="93"/>
                    <a:pt x="148" y="88"/>
                    <a:pt x="142" y="88"/>
                  </a:cubicBezTo>
                  <a:lnTo>
                    <a:pt x="142" y="0"/>
                  </a:lnTo>
                  <a:close/>
                  <a:moveTo>
                    <a:pt x="139" y="0"/>
                  </a:moveTo>
                  <a:cubicBezTo>
                    <a:pt x="140" y="0"/>
                    <a:pt x="141" y="0"/>
                    <a:pt x="142" y="0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36" y="88"/>
                    <a:pt x="131" y="93"/>
                    <a:pt x="131" y="99"/>
                  </a:cubicBezTo>
                  <a:cubicBezTo>
                    <a:pt x="131" y="105"/>
                    <a:pt x="136" y="110"/>
                    <a:pt x="142" y="110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1" y="192"/>
                    <a:pt x="140" y="192"/>
                    <a:pt x="139" y="192"/>
                  </a:cubicBezTo>
                  <a:cubicBezTo>
                    <a:pt x="121" y="192"/>
                    <a:pt x="104" y="190"/>
                    <a:pt x="89" y="186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5" y="110"/>
                    <a:pt x="99" y="105"/>
                    <a:pt x="99" y="99"/>
                  </a:cubicBezTo>
                  <a:cubicBezTo>
                    <a:pt x="99" y="93"/>
                    <a:pt x="95" y="88"/>
                    <a:pt x="89" y="88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104" y="2"/>
                    <a:pt x="121" y="0"/>
                    <a:pt x="139" y="0"/>
                  </a:cubicBezTo>
                  <a:close/>
                  <a:moveTo>
                    <a:pt x="89" y="186"/>
                  </a:moveTo>
                  <a:cubicBezTo>
                    <a:pt x="37" y="172"/>
                    <a:pt x="0" y="137"/>
                    <a:pt x="0" y="96"/>
                  </a:cubicBezTo>
                  <a:cubicBezTo>
                    <a:pt x="0" y="55"/>
                    <a:pt x="37" y="21"/>
                    <a:pt x="89" y="7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3" y="88"/>
                    <a:pt x="78" y="93"/>
                    <a:pt x="78" y="99"/>
                  </a:cubicBezTo>
                  <a:cubicBezTo>
                    <a:pt x="78" y="105"/>
                    <a:pt x="83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lnTo>
                    <a:pt x="89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lIns="51435" tIns="25718" rIns="51435" bIns="25718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sz="1013"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4893" y="1347788"/>
            <a:ext cx="2321952" cy="1119187"/>
            <a:chOff x="568325" y="1347788"/>
            <a:chExt cx="2321952" cy="1119187"/>
          </a:xfrm>
        </p:grpSpPr>
        <p:sp>
          <p:nvSpPr>
            <p:cNvPr id="6" name="矩形 5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31755" name="TextBox 30"/>
            <p:cNvSpPr txBox="1">
              <a:spLocks noChangeArrowheads="1"/>
            </p:cNvSpPr>
            <p:nvPr/>
          </p:nvSpPr>
          <p:spPr bwMode="auto">
            <a:xfrm>
              <a:off x="858277" y="1622165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多客户端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56370" y="2999148"/>
            <a:ext cx="542925" cy="542925"/>
            <a:chOff x="4645018" y="2924937"/>
            <a:chExt cx="542925" cy="542925"/>
          </a:xfrm>
        </p:grpSpPr>
        <p:sp>
          <p:nvSpPr>
            <p:cNvPr id="50" name="Freeform 614"/>
            <p:cNvSpPr>
              <a:spLocks/>
            </p:cNvSpPr>
            <p:nvPr/>
          </p:nvSpPr>
          <p:spPr bwMode="auto">
            <a:xfrm>
              <a:off x="4645018" y="2924937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28" name="Freeform 169"/>
            <p:cNvSpPr>
              <a:spLocks noEditPoints="1"/>
            </p:cNvSpPr>
            <p:nvPr/>
          </p:nvSpPr>
          <p:spPr bwMode="auto">
            <a:xfrm>
              <a:off x="4839014" y="3052001"/>
              <a:ext cx="180035" cy="307045"/>
            </a:xfrm>
            <a:custGeom>
              <a:avLst/>
              <a:gdLst>
                <a:gd name="T0" fmla="*/ 22 w 27"/>
                <a:gd name="T1" fmla="*/ 0 h 46"/>
                <a:gd name="T2" fmla="*/ 4 w 27"/>
                <a:gd name="T3" fmla="*/ 0 h 46"/>
                <a:gd name="T4" fmla="*/ 0 w 27"/>
                <a:gd name="T5" fmla="*/ 5 h 46"/>
                <a:gd name="T6" fmla="*/ 0 w 27"/>
                <a:gd name="T7" fmla="*/ 41 h 46"/>
                <a:gd name="T8" fmla="*/ 4 w 27"/>
                <a:gd name="T9" fmla="*/ 46 h 46"/>
                <a:gd name="T10" fmla="*/ 22 w 27"/>
                <a:gd name="T11" fmla="*/ 46 h 46"/>
                <a:gd name="T12" fmla="*/ 27 w 27"/>
                <a:gd name="T13" fmla="*/ 41 h 46"/>
                <a:gd name="T14" fmla="*/ 27 w 27"/>
                <a:gd name="T15" fmla="*/ 5 h 46"/>
                <a:gd name="T16" fmla="*/ 22 w 27"/>
                <a:gd name="T17" fmla="*/ 0 h 46"/>
                <a:gd name="T18" fmla="*/ 13 w 27"/>
                <a:gd name="T19" fmla="*/ 44 h 46"/>
                <a:gd name="T20" fmla="*/ 10 w 27"/>
                <a:gd name="T21" fmla="*/ 42 h 46"/>
                <a:gd name="T22" fmla="*/ 13 w 27"/>
                <a:gd name="T23" fmla="*/ 40 h 46"/>
                <a:gd name="T24" fmla="*/ 17 w 27"/>
                <a:gd name="T25" fmla="*/ 42 h 46"/>
                <a:gd name="T26" fmla="*/ 13 w 27"/>
                <a:gd name="T27" fmla="*/ 44 h 46"/>
                <a:gd name="T28" fmla="*/ 23 w 27"/>
                <a:gd name="T29" fmla="*/ 37 h 46"/>
                <a:gd name="T30" fmla="*/ 3 w 27"/>
                <a:gd name="T31" fmla="*/ 37 h 46"/>
                <a:gd name="T32" fmla="*/ 3 w 27"/>
                <a:gd name="T33" fmla="*/ 6 h 46"/>
                <a:gd name="T34" fmla="*/ 23 w 27"/>
                <a:gd name="T35" fmla="*/ 6 h 46"/>
                <a:gd name="T36" fmla="*/ 23 w 27"/>
                <a:gd name="T3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46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5" y="46"/>
                    <a:pt x="27" y="44"/>
                    <a:pt x="27" y="4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3"/>
                    <a:pt x="10" y="42"/>
                  </a:cubicBezTo>
                  <a:cubicBezTo>
                    <a:pt x="10" y="41"/>
                    <a:pt x="11" y="40"/>
                    <a:pt x="13" y="40"/>
                  </a:cubicBezTo>
                  <a:cubicBezTo>
                    <a:pt x="15" y="40"/>
                    <a:pt x="17" y="41"/>
                    <a:pt x="17" y="42"/>
                  </a:cubicBezTo>
                  <a:cubicBezTo>
                    <a:pt x="17" y="43"/>
                    <a:pt x="15" y="44"/>
                    <a:pt x="13" y="44"/>
                  </a:cubicBezTo>
                  <a:close/>
                  <a:moveTo>
                    <a:pt x="2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 sz="900">
                <a:cs typeface="Arial" panose="020B0604020202020204" pitchFamily="34" charset="0"/>
              </a:endParaRPr>
            </a:p>
          </p:txBody>
        </p:sp>
      </p:grpSp>
      <p:sp>
        <p:nvSpPr>
          <p:cNvPr id="22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762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763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0489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399892" y="1347788"/>
            <a:ext cx="2301875" cy="1119187"/>
            <a:chOff x="568325" y="1347788"/>
            <a:chExt cx="2301875" cy="1119187"/>
          </a:xfrm>
        </p:grpSpPr>
        <p:sp>
          <p:nvSpPr>
            <p:cNvPr id="39" name="矩形 38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5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活动信息的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发布与通知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74814" y="1347788"/>
            <a:ext cx="2301875" cy="1119187"/>
            <a:chOff x="568325" y="1347788"/>
            <a:chExt cx="2301875" cy="1119187"/>
          </a:xfrm>
        </p:grpSpPr>
        <p:sp>
          <p:nvSpPr>
            <p:cNvPr id="47" name="矩形 46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8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4499" y="2999148"/>
            <a:ext cx="542925" cy="542925"/>
            <a:chOff x="3128429" y="2922671"/>
            <a:chExt cx="542925" cy="542925"/>
          </a:xfrm>
        </p:grpSpPr>
        <p:sp>
          <p:nvSpPr>
            <p:cNvPr id="49" name="Freeform 614"/>
            <p:cNvSpPr>
              <a:spLocks/>
            </p:cNvSpPr>
            <p:nvPr/>
          </p:nvSpPr>
          <p:spPr bwMode="auto">
            <a:xfrm>
              <a:off x="3128429" y="2922671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24" name="Freeform 460"/>
            <p:cNvSpPr>
              <a:spLocks noEditPoints="1"/>
            </p:cNvSpPr>
            <p:nvPr/>
          </p:nvSpPr>
          <p:spPr bwMode="auto">
            <a:xfrm>
              <a:off x="3258274" y="3074305"/>
              <a:ext cx="300178" cy="244196"/>
            </a:xfrm>
            <a:custGeom>
              <a:avLst/>
              <a:gdLst>
                <a:gd name="T0" fmla="*/ 37 w 55"/>
                <a:gd name="T1" fmla="*/ 13 h 45"/>
                <a:gd name="T2" fmla="*/ 21 w 55"/>
                <a:gd name="T3" fmla="*/ 29 h 45"/>
                <a:gd name="T4" fmla="*/ 21 w 55"/>
                <a:gd name="T5" fmla="*/ 33 h 45"/>
                <a:gd name="T6" fmla="*/ 20 w 55"/>
                <a:gd name="T7" fmla="*/ 33 h 45"/>
                <a:gd name="T8" fmla="*/ 13 w 55"/>
                <a:gd name="T9" fmla="*/ 32 h 45"/>
                <a:gd name="T10" fmla="*/ 6 w 55"/>
                <a:gd name="T11" fmla="*/ 35 h 45"/>
                <a:gd name="T12" fmla="*/ 8 w 55"/>
                <a:gd name="T13" fmla="*/ 30 h 45"/>
                <a:gd name="T14" fmla="*/ 0 w 55"/>
                <a:gd name="T15" fmla="*/ 16 h 45"/>
                <a:gd name="T16" fmla="*/ 20 w 55"/>
                <a:gd name="T17" fmla="*/ 0 h 45"/>
                <a:gd name="T18" fmla="*/ 39 w 55"/>
                <a:gd name="T19" fmla="*/ 14 h 45"/>
                <a:gd name="T20" fmla="*/ 37 w 55"/>
                <a:gd name="T21" fmla="*/ 13 h 45"/>
                <a:gd name="T22" fmla="*/ 13 w 55"/>
                <a:gd name="T23" fmla="*/ 8 h 45"/>
                <a:gd name="T24" fmla="*/ 10 w 55"/>
                <a:gd name="T25" fmla="*/ 11 h 45"/>
                <a:gd name="T26" fmla="*/ 13 w 55"/>
                <a:gd name="T27" fmla="*/ 13 h 45"/>
                <a:gd name="T28" fmla="*/ 16 w 55"/>
                <a:gd name="T29" fmla="*/ 11 h 45"/>
                <a:gd name="T30" fmla="*/ 13 w 55"/>
                <a:gd name="T31" fmla="*/ 8 h 45"/>
                <a:gd name="T32" fmla="*/ 48 w 55"/>
                <a:gd name="T33" fmla="*/ 40 h 45"/>
                <a:gd name="T34" fmla="*/ 50 w 55"/>
                <a:gd name="T35" fmla="*/ 45 h 45"/>
                <a:gd name="T36" fmla="*/ 44 w 55"/>
                <a:gd name="T37" fmla="*/ 42 h 45"/>
                <a:gd name="T38" fmla="*/ 38 w 55"/>
                <a:gd name="T39" fmla="*/ 43 h 45"/>
                <a:gd name="T40" fmla="*/ 22 w 55"/>
                <a:gd name="T41" fmla="*/ 29 h 45"/>
                <a:gd name="T42" fmla="*/ 38 w 55"/>
                <a:gd name="T43" fmla="*/ 14 h 45"/>
                <a:gd name="T44" fmla="*/ 55 w 55"/>
                <a:gd name="T45" fmla="*/ 29 h 45"/>
                <a:gd name="T46" fmla="*/ 48 w 55"/>
                <a:gd name="T47" fmla="*/ 40 h 45"/>
                <a:gd name="T48" fmla="*/ 27 w 55"/>
                <a:gd name="T49" fmla="*/ 8 h 45"/>
                <a:gd name="T50" fmla="*/ 24 w 55"/>
                <a:gd name="T51" fmla="*/ 11 h 45"/>
                <a:gd name="T52" fmla="*/ 27 w 55"/>
                <a:gd name="T53" fmla="*/ 13 h 45"/>
                <a:gd name="T54" fmla="*/ 29 w 55"/>
                <a:gd name="T55" fmla="*/ 11 h 45"/>
                <a:gd name="T56" fmla="*/ 27 w 55"/>
                <a:gd name="T57" fmla="*/ 8 h 45"/>
                <a:gd name="T58" fmla="*/ 33 w 55"/>
                <a:gd name="T59" fmla="*/ 22 h 45"/>
                <a:gd name="T60" fmla="*/ 31 w 55"/>
                <a:gd name="T61" fmla="*/ 24 h 45"/>
                <a:gd name="T62" fmla="*/ 33 w 55"/>
                <a:gd name="T63" fmla="*/ 26 h 45"/>
                <a:gd name="T64" fmla="*/ 36 w 55"/>
                <a:gd name="T65" fmla="*/ 24 h 45"/>
                <a:gd name="T66" fmla="*/ 33 w 55"/>
                <a:gd name="T67" fmla="*/ 22 h 45"/>
                <a:gd name="T68" fmla="*/ 44 w 55"/>
                <a:gd name="T69" fmla="*/ 22 h 45"/>
                <a:gd name="T70" fmla="*/ 42 w 55"/>
                <a:gd name="T71" fmla="*/ 24 h 45"/>
                <a:gd name="T72" fmla="*/ 44 w 55"/>
                <a:gd name="T73" fmla="*/ 26 h 45"/>
                <a:gd name="T74" fmla="*/ 46 w 55"/>
                <a:gd name="T75" fmla="*/ 24 h 45"/>
                <a:gd name="T76" fmla="*/ 44 w 55"/>
                <a:gd name="T7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45">
                  <a:moveTo>
                    <a:pt x="37" y="13"/>
                  </a:moveTo>
                  <a:cubicBezTo>
                    <a:pt x="28" y="13"/>
                    <a:pt x="21" y="20"/>
                    <a:pt x="21" y="29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17" y="33"/>
                    <a:pt x="15" y="32"/>
                    <a:pt x="13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" y="26"/>
                    <a:pt x="0" y="22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cubicBezTo>
                    <a:pt x="29" y="0"/>
                    <a:pt x="37" y="6"/>
                    <a:pt x="39" y="14"/>
                  </a:cubicBezTo>
                  <a:cubicBezTo>
                    <a:pt x="39" y="13"/>
                    <a:pt x="38" y="13"/>
                    <a:pt x="37" y="13"/>
                  </a:cubicBezTo>
                  <a:close/>
                  <a:moveTo>
                    <a:pt x="13" y="8"/>
                  </a:moveTo>
                  <a:cubicBezTo>
                    <a:pt x="12" y="8"/>
                    <a:pt x="10" y="9"/>
                    <a:pt x="10" y="11"/>
                  </a:cubicBezTo>
                  <a:cubicBezTo>
                    <a:pt x="10" y="12"/>
                    <a:pt x="12" y="13"/>
                    <a:pt x="13" y="13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9"/>
                    <a:pt x="15" y="8"/>
                    <a:pt x="13" y="8"/>
                  </a:cubicBezTo>
                  <a:close/>
                  <a:moveTo>
                    <a:pt x="48" y="40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2"/>
                    <a:pt x="40" y="43"/>
                    <a:pt x="38" y="43"/>
                  </a:cubicBezTo>
                  <a:cubicBezTo>
                    <a:pt x="29" y="43"/>
                    <a:pt x="22" y="36"/>
                    <a:pt x="22" y="29"/>
                  </a:cubicBezTo>
                  <a:cubicBezTo>
                    <a:pt x="22" y="21"/>
                    <a:pt x="29" y="14"/>
                    <a:pt x="38" y="14"/>
                  </a:cubicBezTo>
                  <a:cubicBezTo>
                    <a:pt x="47" y="14"/>
                    <a:pt x="55" y="21"/>
                    <a:pt x="55" y="29"/>
                  </a:cubicBezTo>
                  <a:cubicBezTo>
                    <a:pt x="55" y="33"/>
                    <a:pt x="52" y="37"/>
                    <a:pt x="48" y="40"/>
                  </a:cubicBezTo>
                  <a:close/>
                  <a:moveTo>
                    <a:pt x="27" y="8"/>
                  </a:move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5" y="13"/>
                    <a:pt x="27" y="13"/>
                  </a:cubicBezTo>
                  <a:cubicBezTo>
                    <a:pt x="28" y="13"/>
                    <a:pt x="29" y="12"/>
                    <a:pt x="29" y="11"/>
                  </a:cubicBezTo>
                  <a:cubicBezTo>
                    <a:pt x="29" y="9"/>
                    <a:pt x="28" y="8"/>
                    <a:pt x="27" y="8"/>
                  </a:cubicBezTo>
                  <a:close/>
                  <a:moveTo>
                    <a:pt x="33" y="22"/>
                  </a:moveTo>
                  <a:cubicBezTo>
                    <a:pt x="32" y="22"/>
                    <a:pt x="31" y="23"/>
                    <a:pt x="31" y="24"/>
                  </a:cubicBezTo>
                  <a:cubicBezTo>
                    <a:pt x="31" y="25"/>
                    <a:pt x="32" y="26"/>
                    <a:pt x="33" y="26"/>
                  </a:cubicBezTo>
                  <a:cubicBezTo>
                    <a:pt x="35" y="26"/>
                    <a:pt x="36" y="25"/>
                    <a:pt x="36" y="24"/>
                  </a:cubicBezTo>
                  <a:cubicBezTo>
                    <a:pt x="36" y="23"/>
                    <a:pt x="35" y="22"/>
                    <a:pt x="33" y="22"/>
                  </a:cubicBezTo>
                  <a:close/>
                  <a:moveTo>
                    <a:pt x="44" y="22"/>
                  </a:moveTo>
                  <a:cubicBezTo>
                    <a:pt x="43" y="22"/>
                    <a:pt x="42" y="23"/>
                    <a:pt x="42" y="24"/>
                  </a:cubicBezTo>
                  <a:cubicBezTo>
                    <a:pt x="42" y="25"/>
                    <a:pt x="43" y="26"/>
                    <a:pt x="44" y="26"/>
                  </a:cubicBezTo>
                  <a:cubicBezTo>
                    <a:pt x="45" y="26"/>
                    <a:pt x="46" y="25"/>
                    <a:pt x="46" y="24"/>
                  </a:cubicBezTo>
                  <a:cubicBezTo>
                    <a:pt x="46" y="23"/>
                    <a:pt x="45" y="22"/>
                    <a:pt x="4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68241" y="3004802"/>
            <a:ext cx="542925" cy="542925"/>
            <a:chOff x="8044263" y="2816121"/>
            <a:chExt cx="542925" cy="542925"/>
          </a:xfrm>
        </p:grpSpPr>
        <p:sp>
          <p:nvSpPr>
            <p:cNvPr id="54" name="Freeform 614"/>
            <p:cNvSpPr>
              <a:spLocks/>
            </p:cNvSpPr>
            <p:nvPr/>
          </p:nvSpPr>
          <p:spPr bwMode="auto">
            <a:xfrm>
              <a:off x="8044263" y="2816121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52" name="Freeform 136"/>
            <p:cNvSpPr>
              <a:spLocks noEditPoints="1"/>
            </p:cNvSpPr>
            <p:nvPr/>
          </p:nvSpPr>
          <p:spPr bwMode="auto">
            <a:xfrm>
              <a:off x="8188721" y="2985112"/>
              <a:ext cx="269378" cy="227766"/>
            </a:xfrm>
            <a:custGeom>
              <a:avLst/>
              <a:gdLst>
                <a:gd name="T0" fmla="*/ 52 w 52"/>
                <a:gd name="T1" fmla="*/ 33 h 44"/>
                <a:gd name="T2" fmla="*/ 47 w 52"/>
                <a:gd name="T3" fmla="*/ 38 h 44"/>
                <a:gd name="T4" fmla="*/ 33 w 52"/>
                <a:gd name="T5" fmla="*/ 38 h 44"/>
                <a:gd name="T6" fmla="*/ 35 w 52"/>
                <a:gd name="T7" fmla="*/ 43 h 44"/>
                <a:gd name="T8" fmla="*/ 33 w 52"/>
                <a:gd name="T9" fmla="*/ 44 h 44"/>
                <a:gd name="T10" fmla="*/ 19 w 52"/>
                <a:gd name="T11" fmla="*/ 44 h 44"/>
                <a:gd name="T12" fmla="*/ 17 w 52"/>
                <a:gd name="T13" fmla="*/ 43 h 44"/>
                <a:gd name="T14" fmla="*/ 19 w 52"/>
                <a:gd name="T15" fmla="*/ 38 h 44"/>
                <a:gd name="T16" fmla="*/ 5 w 52"/>
                <a:gd name="T17" fmla="*/ 38 h 44"/>
                <a:gd name="T18" fmla="*/ 0 w 52"/>
                <a:gd name="T19" fmla="*/ 33 h 44"/>
                <a:gd name="T20" fmla="*/ 0 w 52"/>
                <a:gd name="T21" fmla="*/ 4 h 44"/>
                <a:gd name="T22" fmla="*/ 5 w 52"/>
                <a:gd name="T23" fmla="*/ 0 h 44"/>
                <a:gd name="T24" fmla="*/ 47 w 52"/>
                <a:gd name="T25" fmla="*/ 0 h 44"/>
                <a:gd name="T26" fmla="*/ 52 w 52"/>
                <a:gd name="T27" fmla="*/ 4 h 44"/>
                <a:gd name="T28" fmla="*/ 52 w 52"/>
                <a:gd name="T29" fmla="*/ 33 h 44"/>
                <a:gd name="T30" fmla="*/ 48 w 52"/>
                <a:gd name="T31" fmla="*/ 4 h 44"/>
                <a:gd name="T32" fmla="*/ 47 w 52"/>
                <a:gd name="T33" fmla="*/ 3 h 44"/>
                <a:gd name="T34" fmla="*/ 5 w 52"/>
                <a:gd name="T35" fmla="*/ 3 h 44"/>
                <a:gd name="T36" fmla="*/ 4 w 52"/>
                <a:gd name="T37" fmla="*/ 4 h 44"/>
                <a:gd name="T38" fmla="*/ 4 w 52"/>
                <a:gd name="T39" fmla="*/ 26 h 44"/>
                <a:gd name="T40" fmla="*/ 5 w 52"/>
                <a:gd name="T41" fmla="*/ 27 h 44"/>
                <a:gd name="T42" fmla="*/ 47 w 52"/>
                <a:gd name="T43" fmla="*/ 27 h 44"/>
                <a:gd name="T44" fmla="*/ 48 w 52"/>
                <a:gd name="T45" fmla="*/ 26 h 44"/>
                <a:gd name="T46" fmla="*/ 48 w 52"/>
                <a:gd name="T4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4">
                  <a:moveTo>
                    <a:pt x="52" y="33"/>
                  </a:moveTo>
                  <a:cubicBezTo>
                    <a:pt x="52" y="36"/>
                    <a:pt x="50" y="38"/>
                    <a:pt x="47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40"/>
                    <a:pt x="35" y="42"/>
                    <a:pt x="35" y="43"/>
                  </a:cubicBezTo>
                  <a:cubicBezTo>
                    <a:pt x="35" y="44"/>
                    <a:pt x="34" y="44"/>
                    <a:pt x="33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7" y="42"/>
                    <a:pt x="19" y="40"/>
                    <a:pt x="19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2" y="4"/>
                  </a:cubicBezTo>
                  <a:lnTo>
                    <a:pt x="52" y="33"/>
                  </a:lnTo>
                  <a:close/>
                  <a:moveTo>
                    <a:pt x="48" y="4"/>
                  </a:moveTo>
                  <a:cubicBezTo>
                    <a:pt x="48" y="4"/>
                    <a:pt x="48" y="3"/>
                    <a:pt x="47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5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7"/>
                    <a:pt x="48" y="27"/>
                    <a:pt x="48" y="26"/>
                  </a:cubicBezTo>
                  <a:lnTo>
                    <a:pt x="48" y="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900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394305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1445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0"/>
          <p:cNvSpPr txBox="1">
            <a:spLocks noChangeArrowheads="1"/>
          </p:cNvSpPr>
          <p:nvPr/>
        </p:nvSpPr>
        <p:spPr bwMode="auto">
          <a:xfrm>
            <a:off x="3405143" y="4004252"/>
            <a:ext cx="25186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系统自动发送短信、电子邮件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内通知减少发布者和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参与者的烦恼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文本框 20"/>
          <p:cNvSpPr txBox="1">
            <a:spLocks noChangeArrowheads="1"/>
          </p:cNvSpPr>
          <p:nvPr/>
        </p:nvSpPr>
        <p:spPr bwMode="auto">
          <a:xfrm>
            <a:off x="6164803" y="3991643"/>
            <a:ext cx="25186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由平台管理用户和活动信息，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连接发布者和参与者，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分析活动信息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05" y="3007286"/>
            <a:ext cx="544896" cy="544896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003389" y="3008271"/>
            <a:ext cx="542925" cy="542925"/>
            <a:chOff x="4645018" y="2924937"/>
            <a:chExt cx="542925" cy="542925"/>
          </a:xfrm>
        </p:grpSpPr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4645018" y="2924937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61" name="Freeform 169"/>
            <p:cNvSpPr>
              <a:spLocks noEditPoints="1"/>
            </p:cNvSpPr>
            <p:nvPr/>
          </p:nvSpPr>
          <p:spPr bwMode="auto">
            <a:xfrm>
              <a:off x="4839014" y="3052001"/>
              <a:ext cx="180035" cy="307045"/>
            </a:xfrm>
            <a:custGeom>
              <a:avLst/>
              <a:gdLst>
                <a:gd name="T0" fmla="*/ 22 w 27"/>
                <a:gd name="T1" fmla="*/ 0 h 46"/>
                <a:gd name="T2" fmla="*/ 4 w 27"/>
                <a:gd name="T3" fmla="*/ 0 h 46"/>
                <a:gd name="T4" fmla="*/ 0 w 27"/>
                <a:gd name="T5" fmla="*/ 5 h 46"/>
                <a:gd name="T6" fmla="*/ 0 w 27"/>
                <a:gd name="T7" fmla="*/ 41 h 46"/>
                <a:gd name="T8" fmla="*/ 4 w 27"/>
                <a:gd name="T9" fmla="*/ 46 h 46"/>
                <a:gd name="T10" fmla="*/ 22 w 27"/>
                <a:gd name="T11" fmla="*/ 46 h 46"/>
                <a:gd name="T12" fmla="*/ 27 w 27"/>
                <a:gd name="T13" fmla="*/ 41 h 46"/>
                <a:gd name="T14" fmla="*/ 27 w 27"/>
                <a:gd name="T15" fmla="*/ 5 h 46"/>
                <a:gd name="T16" fmla="*/ 22 w 27"/>
                <a:gd name="T17" fmla="*/ 0 h 46"/>
                <a:gd name="T18" fmla="*/ 13 w 27"/>
                <a:gd name="T19" fmla="*/ 44 h 46"/>
                <a:gd name="T20" fmla="*/ 10 w 27"/>
                <a:gd name="T21" fmla="*/ 42 h 46"/>
                <a:gd name="T22" fmla="*/ 13 w 27"/>
                <a:gd name="T23" fmla="*/ 40 h 46"/>
                <a:gd name="T24" fmla="*/ 17 w 27"/>
                <a:gd name="T25" fmla="*/ 42 h 46"/>
                <a:gd name="T26" fmla="*/ 13 w 27"/>
                <a:gd name="T27" fmla="*/ 44 h 46"/>
                <a:gd name="T28" fmla="*/ 23 w 27"/>
                <a:gd name="T29" fmla="*/ 37 h 46"/>
                <a:gd name="T30" fmla="*/ 3 w 27"/>
                <a:gd name="T31" fmla="*/ 37 h 46"/>
                <a:gd name="T32" fmla="*/ 3 w 27"/>
                <a:gd name="T33" fmla="*/ 6 h 46"/>
                <a:gd name="T34" fmla="*/ 23 w 27"/>
                <a:gd name="T35" fmla="*/ 6 h 46"/>
                <a:gd name="T36" fmla="*/ 23 w 27"/>
                <a:gd name="T3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46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5" y="46"/>
                    <a:pt x="27" y="44"/>
                    <a:pt x="27" y="4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3"/>
                    <a:pt x="10" y="42"/>
                  </a:cubicBezTo>
                  <a:cubicBezTo>
                    <a:pt x="10" y="41"/>
                    <a:pt x="11" y="40"/>
                    <a:pt x="13" y="40"/>
                  </a:cubicBezTo>
                  <a:cubicBezTo>
                    <a:pt x="15" y="40"/>
                    <a:pt x="17" y="41"/>
                    <a:pt x="17" y="42"/>
                  </a:cubicBezTo>
                  <a:cubicBezTo>
                    <a:pt x="17" y="43"/>
                    <a:pt x="15" y="44"/>
                    <a:pt x="13" y="44"/>
                  </a:cubicBezTo>
                  <a:close/>
                  <a:moveTo>
                    <a:pt x="2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 sz="900">
                <a:cs typeface="Arial" panose="020B0604020202020204" pitchFamily="34" charset="0"/>
              </a:endParaRPr>
            </a:p>
          </p:txBody>
        </p:sp>
      </p:grpSp>
      <p:sp>
        <p:nvSpPr>
          <p:cNvPr id="62" name="TextBox 30"/>
          <p:cNvSpPr txBox="1">
            <a:spLocks noChangeArrowheads="1"/>
          </p:cNvSpPr>
          <p:nvPr/>
        </p:nvSpPr>
        <p:spPr bwMode="auto">
          <a:xfrm>
            <a:off x="6408122" y="1645771"/>
            <a:ext cx="203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活动平台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40" y="3014159"/>
            <a:ext cx="581902" cy="5441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36" y="3020380"/>
            <a:ext cx="548724" cy="5379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224" y="3000897"/>
            <a:ext cx="601083" cy="589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717800" y="1570038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5060" name="文本框 23"/>
          <p:cNvSpPr txBox="1">
            <a:spLocks noChangeArrowheads="1"/>
          </p:cNvSpPr>
          <p:nvPr/>
        </p:nvSpPr>
        <p:spPr bwMode="auto">
          <a:xfrm>
            <a:off x="430213" y="-857250"/>
            <a:ext cx="246697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>
                <a:solidFill>
                  <a:schemeClr val="accent1"/>
                </a:solidFill>
                <a:latin typeface="Berlin Sans FB Demi" panose="020E0802020502020306" pitchFamily="34" charset="0"/>
              </a:rPr>
              <a:t>2</a:t>
            </a:r>
            <a:endParaRPr lang="zh-CN" altLang="en-US" sz="1100"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35647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DEMAND ANALYSIS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47116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117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48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业务流程图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25388" y="2570606"/>
            <a:ext cx="106677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设想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35728" y="2570606"/>
            <a:ext cx="106677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未发布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107457" y="2583971"/>
            <a:ext cx="990574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已发布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668262" y="2583971"/>
            <a:ext cx="105078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289275" y="2583971"/>
            <a:ext cx="105078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已结束</a:t>
            </a:r>
          </a:p>
        </p:txBody>
      </p:sp>
      <p:sp>
        <p:nvSpPr>
          <p:cNvPr id="27" name="右箭头 26"/>
          <p:cNvSpPr/>
          <p:nvPr/>
        </p:nvSpPr>
        <p:spPr>
          <a:xfrm>
            <a:off x="5188080" y="2926898"/>
            <a:ext cx="399670" cy="100002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601550" y="3629821"/>
            <a:ext cx="761980" cy="457188"/>
          </a:xfrm>
          <a:prstGeom prst="round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906282" y="3629821"/>
            <a:ext cx="761980" cy="457188"/>
          </a:xfrm>
          <a:prstGeom prst="round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6" y="4426194"/>
            <a:ext cx="650761" cy="650761"/>
          </a:xfrm>
          <a:prstGeom prst="rect">
            <a:avLst/>
          </a:prstGeom>
        </p:spPr>
      </p:pic>
      <p:sp>
        <p:nvSpPr>
          <p:cNvPr id="11" name="左弧形箭头 10"/>
          <p:cNvSpPr/>
          <p:nvPr/>
        </p:nvSpPr>
        <p:spPr>
          <a:xfrm rot="11805805">
            <a:off x="5134146" y="4197600"/>
            <a:ext cx="224926" cy="457188"/>
          </a:xfrm>
          <a:prstGeom prst="curved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左弧形箭头 39"/>
          <p:cNvSpPr/>
          <p:nvPr/>
        </p:nvSpPr>
        <p:spPr>
          <a:xfrm rot="9575129" flipH="1">
            <a:off x="3945836" y="4196964"/>
            <a:ext cx="246755" cy="457188"/>
          </a:xfrm>
          <a:prstGeom prst="curved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18572945">
            <a:off x="3909273" y="3350584"/>
            <a:ext cx="459863" cy="74909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rot="13837994">
            <a:off x="4878660" y="3349120"/>
            <a:ext cx="459863" cy="84951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弧形箭头 13"/>
          <p:cNvSpPr/>
          <p:nvPr/>
        </p:nvSpPr>
        <p:spPr>
          <a:xfrm rot="3007979">
            <a:off x="2886480" y="3378891"/>
            <a:ext cx="696983" cy="2625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12" y="805418"/>
            <a:ext cx="691165" cy="646367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 rot="8109112">
            <a:off x="3603357" y="2039122"/>
            <a:ext cx="1272038" cy="123637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5400000">
            <a:off x="4920519" y="2044608"/>
            <a:ext cx="826987" cy="112668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rot="2443435">
            <a:off x="5944806" y="2016451"/>
            <a:ext cx="1216684" cy="109155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43" y="3629821"/>
            <a:ext cx="415801" cy="415801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6757336" y="4019585"/>
            <a:ext cx="405973" cy="405973"/>
            <a:chOff x="4645018" y="2924937"/>
            <a:chExt cx="542925" cy="542925"/>
          </a:xfrm>
        </p:grpSpPr>
        <p:sp>
          <p:nvSpPr>
            <p:cNvPr id="62" name="Freeform 614"/>
            <p:cNvSpPr>
              <a:spLocks/>
            </p:cNvSpPr>
            <p:nvPr/>
          </p:nvSpPr>
          <p:spPr bwMode="auto">
            <a:xfrm>
              <a:off x="4645018" y="2924937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63" name="Freeform 169"/>
            <p:cNvSpPr>
              <a:spLocks noEditPoints="1"/>
            </p:cNvSpPr>
            <p:nvPr/>
          </p:nvSpPr>
          <p:spPr bwMode="auto">
            <a:xfrm>
              <a:off x="4839014" y="3052001"/>
              <a:ext cx="180035" cy="307045"/>
            </a:xfrm>
            <a:custGeom>
              <a:avLst/>
              <a:gdLst>
                <a:gd name="T0" fmla="*/ 22 w 27"/>
                <a:gd name="T1" fmla="*/ 0 h 46"/>
                <a:gd name="T2" fmla="*/ 4 w 27"/>
                <a:gd name="T3" fmla="*/ 0 h 46"/>
                <a:gd name="T4" fmla="*/ 0 w 27"/>
                <a:gd name="T5" fmla="*/ 5 h 46"/>
                <a:gd name="T6" fmla="*/ 0 w 27"/>
                <a:gd name="T7" fmla="*/ 41 h 46"/>
                <a:gd name="T8" fmla="*/ 4 w 27"/>
                <a:gd name="T9" fmla="*/ 46 h 46"/>
                <a:gd name="T10" fmla="*/ 22 w 27"/>
                <a:gd name="T11" fmla="*/ 46 h 46"/>
                <a:gd name="T12" fmla="*/ 27 w 27"/>
                <a:gd name="T13" fmla="*/ 41 h 46"/>
                <a:gd name="T14" fmla="*/ 27 w 27"/>
                <a:gd name="T15" fmla="*/ 5 h 46"/>
                <a:gd name="T16" fmla="*/ 22 w 27"/>
                <a:gd name="T17" fmla="*/ 0 h 46"/>
                <a:gd name="T18" fmla="*/ 13 w 27"/>
                <a:gd name="T19" fmla="*/ 44 h 46"/>
                <a:gd name="T20" fmla="*/ 10 w 27"/>
                <a:gd name="T21" fmla="*/ 42 h 46"/>
                <a:gd name="T22" fmla="*/ 13 w 27"/>
                <a:gd name="T23" fmla="*/ 40 h 46"/>
                <a:gd name="T24" fmla="*/ 17 w 27"/>
                <a:gd name="T25" fmla="*/ 42 h 46"/>
                <a:gd name="T26" fmla="*/ 13 w 27"/>
                <a:gd name="T27" fmla="*/ 44 h 46"/>
                <a:gd name="T28" fmla="*/ 23 w 27"/>
                <a:gd name="T29" fmla="*/ 37 h 46"/>
                <a:gd name="T30" fmla="*/ 3 w 27"/>
                <a:gd name="T31" fmla="*/ 37 h 46"/>
                <a:gd name="T32" fmla="*/ 3 w 27"/>
                <a:gd name="T33" fmla="*/ 6 h 46"/>
                <a:gd name="T34" fmla="*/ 23 w 27"/>
                <a:gd name="T35" fmla="*/ 6 h 46"/>
                <a:gd name="T36" fmla="*/ 23 w 27"/>
                <a:gd name="T3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46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5" y="46"/>
                    <a:pt x="27" y="44"/>
                    <a:pt x="27" y="4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3"/>
                    <a:pt x="10" y="42"/>
                  </a:cubicBezTo>
                  <a:cubicBezTo>
                    <a:pt x="10" y="41"/>
                    <a:pt x="11" y="40"/>
                    <a:pt x="13" y="40"/>
                  </a:cubicBezTo>
                  <a:cubicBezTo>
                    <a:pt x="15" y="40"/>
                    <a:pt x="17" y="41"/>
                    <a:pt x="17" y="42"/>
                  </a:cubicBezTo>
                  <a:cubicBezTo>
                    <a:pt x="17" y="43"/>
                    <a:pt x="15" y="44"/>
                    <a:pt x="13" y="44"/>
                  </a:cubicBezTo>
                  <a:close/>
                  <a:moveTo>
                    <a:pt x="2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 sz="900"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33"/>
          <p:cNvGrpSpPr>
            <a:grpSpLocks/>
          </p:cNvGrpSpPr>
          <p:nvPr/>
        </p:nvGrpSpPr>
        <p:grpSpPr bwMode="auto">
          <a:xfrm>
            <a:off x="6999901" y="3629821"/>
            <a:ext cx="384465" cy="415801"/>
            <a:chOff x="6656892" y="2869800"/>
            <a:chExt cx="715717" cy="715717"/>
          </a:xfrm>
        </p:grpSpPr>
        <p:sp>
          <p:nvSpPr>
            <p:cNvPr id="65" name="Freeform 50"/>
            <p:cNvSpPr>
              <a:spLocks/>
            </p:cNvSpPr>
            <p:nvPr/>
          </p:nvSpPr>
          <p:spPr bwMode="auto">
            <a:xfrm>
              <a:off x="6656892" y="2869800"/>
              <a:ext cx="715717" cy="715717"/>
            </a:xfrm>
            <a:custGeom>
              <a:avLst/>
              <a:gdLst>
                <a:gd name="T0" fmla="*/ 178 w 576"/>
                <a:gd name="T1" fmla="*/ 61 h 576"/>
                <a:gd name="T2" fmla="*/ 516 w 576"/>
                <a:gd name="T3" fmla="*/ 178 h 576"/>
                <a:gd name="T4" fmla="*/ 398 w 576"/>
                <a:gd name="T5" fmla="*/ 516 h 576"/>
                <a:gd name="T6" fmla="*/ 61 w 576"/>
                <a:gd name="T7" fmla="*/ 398 h 576"/>
                <a:gd name="T8" fmla="*/ 178 w 576"/>
                <a:gd name="T9" fmla="*/ 6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76">
                  <a:moveTo>
                    <a:pt x="178" y="61"/>
                  </a:moveTo>
                  <a:cubicBezTo>
                    <a:pt x="304" y="0"/>
                    <a:pt x="455" y="53"/>
                    <a:pt x="516" y="178"/>
                  </a:cubicBezTo>
                  <a:cubicBezTo>
                    <a:pt x="576" y="304"/>
                    <a:pt x="524" y="455"/>
                    <a:pt x="398" y="516"/>
                  </a:cubicBezTo>
                  <a:cubicBezTo>
                    <a:pt x="273" y="576"/>
                    <a:pt x="122" y="524"/>
                    <a:pt x="61" y="398"/>
                  </a:cubicBezTo>
                  <a:cubicBezTo>
                    <a:pt x="0" y="273"/>
                    <a:pt x="53" y="122"/>
                    <a:pt x="178" y="6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51435" tIns="25718" rIns="51435" bIns="25718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sz="1013">
                <a:cs typeface="Arial" panose="020B0604020202020204" pitchFamily="34" charset="0"/>
              </a:endParaRPr>
            </a:p>
          </p:txBody>
        </p:sp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6841593" y="3098578"/>
              <a:ext cx="344216" cy="260260"/>
            </a:xfrm>
            <a:custGeom>
              <a:avLst/>
              <a:gdLst>
                <a:gd name="T0" fmla="*/ 196 w 278"/>
                <a:gd name="T1" fmla="*/ 8 h 209"/>
                <a:gd name="T2" fmla="*/ 278 w 278"/>
                <a:gd name="T3" fmla="*/ 96 h 209"/>
                <a:gd name="T4" fmla="*/ 235 w 278"/>
                <a:gd name="T5" fmla="*/ 166 h 209"/>
                <a:gd name="T6" fmla="*/ 266 w 278"/>
                <a:gd name="T7" fmla="*/ 209 h 209"/>
                <a:gd name="T8" fmla="*/ 196 w 278"/>
                <a:gd name="T9" fmla="*/ 185 h 209"/>
                <a:gd name="T10" fmla="*/ 196 w 278"/>
                <a:gd name="T11" fmla="*/ 110 h 209"/>
                <a:gd name="T12" fmla="*/ 196 w 278"/>
                <a:gd name="T13" fmla="*/ 110 h 209"/>
                <a:gd name="T14" fmla="*/ 207 w 278"/>
                <a:gd name="T15" fmla="*/ 99 h 209"/>
                <a:gd name="T16" fmla="*/ 196 w 278"/>
                <a:gd name="T17" fmla="*/ 88 h 209"/>
                <a:gd name="T18" fmla="*/ 196 w 278"/>
                <a:gd name="T19" fmla="*/ 88 h 209"/>
                <a:gd name="T20" fmla="*/ 196 w 278"/>
                <a:gd name="T21" fmla="*/ 8 h 209"/>
                <a:gd name="T22" fmla="*/ 142 w 278"/>
                <a:gd name="T23" fmla="*/ 0 h 209"/>
                <a:gd name="T24" fmla="*/ 196 w 278"/>
                <a:gd name="T25" fmla="*/ 8 h 209"/>
                <a:gd name="T26" fmla="*/ 196 w 278"/>
                <a:gd name="T27" fmla="*/ 88 h 209"/>
                <a:gd name="T28" fmla="*/ 185 w 278"/>
                <a:gd name="T29" fmla="*/ 99 h 209"/>
                <a:gd name="T30" fmla="*/ 196 w 278"/>
                <a:gd name="T31" fmla="*/ 110 h 209"/>
                <a:gd name="T32" fmla="*/ 196 w 278"/>
                <a:gd name="T33" fmla="*/ 185 h 209"/>
                <a:gd name="T34" fmla="*/ 194 w 278"/>
                <a:gd name="T35" fmla="*/ 185 h 209"/>
                <a:gd name="T36" fmla="*/ 142 w 278"/>
                <a:gd name="T37" fmla="*/ 192 h 209"/>
                <a:gd name="T38" fmla="*/ 142 w 278"/>
                <a:gd name="T39" fmla="*/ 110 h 209"/>
                <a:gd name="T40" fmla="*/ 153 w 278"/>
                <a:gd name="T41" fmla="*/ 99 h 209"/>
                <a:gd name="T42" fmla="*/ 142 w 278"/>
                <a:gd name="T43" fmla="*/ 88 h 209"/>
                <a:gd name="T44" fmla="*/ 142 w 278"/>
                <a:gd name="T45" fmla="*/ 0 h 209"/>
                <a:gd name="T46" fmla="*/ 139 w 278"/>
                <a:gd name="T47" fmla="*/ 0 h 209"/>
                <a:gd name="T48" fmla="*/ 142 w 278"/>
                <a:gd name="T49" fmla="*/ 0 h 209"/>
                <a:gd name="T50" fmla="*/ 142 w 278"/>
                <a:gd name="T51" fmla="*/ 88 h 209"/>
                <a:gd name="T52" fmla="*/ 131 w 278"/>
                <a:gd name="T53" fmla="*/ 99 h 209"/>
                <a:gd name="T54" fmla="*/ 142 w 278"/>
                <a:gd name="T55" fmla="*/ 110 h 209"/>
                <a:gd name="T56" fmla="*/ 142 w 278"/>
                <a:gd name="T57" fmla="*/ 192 h 209"/>
                <a:gd name="T58" fmla="*/ 139 w 278"/>
                <a:gd name="T59" fmla="*/ 192 h 209"/>
                <a:gd name="T60" fmla="*/ 89 w 278"/>
                <a:gd name="T61" fmla="*/ 186 h 209"/>
                <a:gd name="T62" fmla="*/ 89 w 278"/>
                <a:gd name="T63" fmla="*/ 110 h 209"/>
                <a:gd name="T64" fmla="*/ 99 w 278"/>
                <a:gd name="T65" fmla="*/ 99 h 209"/>
                <a:gd name="T66" fmla="*/ 89 w 278"/>
                <a:gd name="T67" fmla="*/ 88 h 209"/>
                <a:gd name="T68" fmla="*/ 89 w 278"/>
                <a:gd name="T69" fmla="*/ 7 h 209"/>
                <a:gd name="T70" fmla="*/ 139 w 278"/>
                <a:gd name="T71" fmla="*/ 0 h 209"/>
                <a:gd name="T72" fmla="*/ 89 w 278"/>
                <a:gd name="T73" fmla="*/ 186 h 209"/>
                <a:gd name="T74" fmla="*/ 0 w 278"/>
                <a:gd name="T75" fmla="*/ 96 h 209"/>
                <a:gd name="T76" fmla="*/ 89 w 278"/>
                <a:gd name="T77" fmla="*/ 7 h 209"/>
                <a:gd name="T78" fmla="*/ 89 w 278"/>
                <a:gd name="T79" fmla="*/ 88 h 209"/>
                <a:gd name="T80" fmla="*/ 89 w 278"/>
                <a:gd name="T81" fmla="*/ 88 h 209"/>
                <a:gd name="T82" fmla="*/ 78 w 278"/>
                <a:gd name="T83" fmla="*/ 99 h 209"/>
                <a:gd name="T84" fmla="*/ 89 w 278"/>
                <a:gd name="T85" fmla="*/ 110 h 209"/>
                <a:gd name="T86" fmla="*/ 89 w 278"/>
                <a:gd name="T87" fmla="*/ 110 h 209"/>
                <a:gd name="T88" fmla="*/ 89 w 278"/>
                <a:gd name="T89" fmla="*/ 18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209">
                  <a:moveTo>
                    <a:pt x="196" y="8"/>
                  </a:moveTo>
                  <a:cubicBezTo>
                    <a:pt x="244" y="23"/>
                    <a:pt x="278" y="57"/>
                    <a:pt x="278" y="96"/>
                  </a:cubicBezTo>
                  <a:cubicBezTo>
                    <a:pt x="278" y="124"/>
                    <a:pt x="262" y="149"/>
                    <a:pt x="235" y="166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202" y="110"/>
                    <a:pt x="207" y="105"/>
                    <a:pt x="207" y="99"/>
                  </a:cubicBezTo>
                  <a:cubicBezTo>
                    <a:pt x="207" y="93"/>
                    <a:pt x="202" y="88"/>
                    <a:pt x="196" y="88"/>
                  </a:cubicBezTo>
                  <a:cubicBezTo>
                    <a:pt x="196" y="88"/>
                    <a:pt x="196" y="88"/>
                    <a:pt x="196" y="88"/>
                  </a:cubicBezTo>
                  <a:lnTo>
                    <a:pt x="196" y="8"/>
                  </a:lnTo>
                  <a:close/>
                  <a:moveTo>
                    <a:pt x="142" y="0"/>
                  </a:moveTo>
                  <a:cubicBezTo>
                    <a:pt x="161" y="0"/>
                    <a:pt x="179" y="3"/>
                    <a:pt x="196" y="8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90" y="88"/>
                    <a:pt x="185" y="93"/>
                    <a:pt x="185" y="99"/>
                  </a:cubicBezTo>
                  <a:cubicBezTo>
                    <a:pt x="185" y="105"/>
                    <a:pt x="190" y="110"/>
                    <a:pt x="196" y="110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78" y="189"/>
                    <a:pt x="161" y="192"/>
                    <a:pt x="142" y="192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8" y="110"/>
                    <a:pt x="153" y="105"/>
                    <a:pt x="153" y="99"/>
                  </a:cubicBezTo>
                  <a:cubicBezTo>
                    <a:pt x="153" y="93"/>
                    <a:pt x="148" y="88"/>
                    <a:pt x="142" y="88"/>
                  </a:cubicBezTo>
                  <a:lnTo>
                    <a:pt x="142" y="0"/>
                  </a:lnTo>
                  <a:close/>
                  <a:moveTo>
                    <a:pt x="139" y="0"/>
                  </a:moveTo>
                  <a:cubicBezTo>
                    <a:pt x="140" y="0"/>
                    <a:pt x="141" y="0"/>
                    <a:pt x="142" y="0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36" y="88"/>
                    <a:pt x="131" y="93"/>
                    <a:pt x="131" y="99"/>
                  </a:cubicBezTo>
                  <a:cubicBezTo>
                    <a:pt x="131" y="105"/>
                    <a:pt x="136" y="110"/>
                    <a:pt x="142" y="110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1" y="192"/>
                    <a:pt x="140" y="192"/>
                    <a:pt x="139" y="192"/>
                  </a:cubicBezTo>
                  <a:cubicBezTo>
                    <a:pt x="121" y="192"/>
                    <a:pt x="104" y="190"/>
                    <a:pt x="89" y="186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5" y="110"/>
                    <a:pt x="99" y="105"/>
                    <a:pt x="99" y="99"/>
                  </a:cubicBezTo>
                  <a:cubicBezTo>
                    <a:pt x="99" y="93"/>
                    <a:pt x="95" y="88"/>
                    <a:pt x="89" y="88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104" y="2"/>
                    <a:pt x="121" y="0"/>
                    <a:pt x="139" y="0"/>
                  </a:cubicBezTo>
                  <a:close/>
                  <a:moveTo>
                    <a:pt x="89" y="186"/>
                  </a:moveTo>
                  <a:cubicBezTo>
                    <a:pt x="37" y="172"/>
                    <a:pt x="0" y="137"/>
                    <a:pt x="0" y="96"/>
                  </a:cubicBezTo>
                  <a:cubicBezTo>
                    <a:pt x="0" y="55"/>
                    <a:pt x="37" y="21"/>
                    <a:pt x="89" y="7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3" y="88"/>
                    <a:pt x="78" y="93"/>
                    <a:pt x="78" y="99"/>
                  </a:cubicBezTo>
                  <a:cubicBezTo>
                    <a:pt x="78" y="105"/>
                    <a:pt x="83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lnTo>
                    <a:pt x="89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lIns="51435" tIns="25718" rIns="51435" bIns="25718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sz="1013">
                <a:cs typeface="Arial" panose="020B0604020202020204" pitchFamily="34" charset="0"/>
              </a:endParaRPr>
            </a:p>
          </p:txBody>
        </p:sp>
      </p:grpSp>
      <p:sp>
        <p:nvSpPr>
          <p:cNvPr id="67" name="右箭头 66"/>
          <p:cNvSpPr/>
          <p:nvPr/>
        </p:nvSpPr>
        <p:spPr>
          <a:xfrm rot="3892486">
            <a:off x="6170684" y="3350130"/>
            <a:ext cx="535003" cy="128362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 rot="6952694">
            <a:off x="7172394" y="3350870"/>
            <a:ext cx="535003" cy="139950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1696091">
            <a:off x="5178682" y="3415767"/>
            <a:ext cx="1134825" cy="126954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弧形箭头 55"/>
          <p:cNvSpPr/>
          <p:nvPr/>
        </p:nvSpPr>
        <p:spPr>
          <a:xfrm rot="20132856" flipH="1">
            <a:off x="5406595" y="4574884"/>
            <a:ext cx="1395971" cy="380990"/>
          </a:xfrm>
          <a:prstGeom prst="curvedUpArrow">
            <a:avLst>
              <a:gd name="adj1" fmla="val 25000"/>
              <a:gd name="adj2" fmla="val 50000"/>
              <a:gd name="adj3" fmla="val 39329"/>
            </a:avLst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73" y="1344159"/>
            <a:ext cx="602540" cy="707839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479" y="1396493"/>
            <a:ext cx="602540" cy="707839"/>
          </a:xfrm>
          <a:prstGeom prst="rect">
            <a:avLst/>
          </a:prstGeom>
        </p:spPr>
      </p:pic>
      <p:sp>
        <p:nvSpPr>
          <p:cNvPr id="73" name="右箭头 72"/>
          <p:cNvSpPr/>
          <p:nvPr/>
        </p:nvSpPr>
        <p:spPr>
          <a:xfrm rot="3544044">
            <a:off x="757727" y="2273845"/>
            <a:ext cx="430167" cy="103623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rot="17961441" flipV="1">
            <a:off x="7974111" y="2300948"/>
            <a:ext cx="430167" cy="104216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1973449" y="2774076"/>
            <a:ext cx="380990" cy="1264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04" name="右箭头 47103"/>
          <p:cNvSpPr/>
          <p:nvPr/>
        </p:nvSpPr>
        <p:spPr>
          <a:xfrm>
            <a:off x="3601550" y="2750097"/>
            <a:ext cx="380990" cy="872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3605768" y="2886074"/>
            <a:ext cx="380990" cy="89177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5188080" y="2720910"/>
            <a:ext cx="380990" cy="872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 79"/>
          <p:cNvSpPr/>
          <p:nvPr/>
        </p:nvSpPr>
        <p:spPr>
          <a:xfrm>
            <a:off x="5198176" y="2811344"/>
            <a:ext cx="380990" cy="115554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>
            <a:off x="6824576" y="2943050"/>
            <a:ext cx="399670" cy="92856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右箭头 81"/>
          <p:cNvSpPr/>
          <p:nvPr/>
        </p:nvSpPr>
        <p:spPr>
          <a:xfrm>
            <a:off x="6833916" y="2842473"/>
            <a:ext cx="380990" cy="872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>
            <a:off x="6818236" y="2725160"/>
            <a:ext cx="380990" cy="89177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1316135" y="1886050"/>
            <a:ext cx="2160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快速简洁地发布活动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主办方功能简介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7" name="矩形 3"/>
          <p:cNvSpPr>
            <a:spLocks noChangeArrowheads="1"/>
          </p:cNvSpPr>
          <p:nvPr/>
        </p:nvSpPr>
        <p:spPr bwMode="auto">
          <a:xfrm>
            <a:off x="1619145" y="1288357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496907" y="1299470"/>
            <a:ext cx="1743195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09" name="矩形 77"/>
          <p:cNvSpPr>
            <a:spLocks noChangeArrowheads="1"/>
          </p:cNvSpPr>
          <p:nvPr/>
        </p:nvSpPr>
        <p:spPr bwMode="auto">
          <a:xfrm>
            <a:off x="5043501" y="1291293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编辑未发布活动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952990" y="1307804"/>
            <a:ext cx="281882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1" name="TextBox 1"/>
          <p:cNvSpPr txBox="1">
            <a:spLocks noChangeArrowheads="1"/>
          </p:cNvSpPr>
          <p:nvPr/>
        </p:nvSpPr>
        <p:spPr bwMode="auto">
          <a:xfrm>
            <a:off x="5596035" y="1870985"/>
            <a:ext cx="1462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任意编辑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2" name="TextBox 1"/>
          <p:cNvSpPr txBox="1">
            <a:spLocks noChangeArrowheads="1"/>
          </p:cNvSpPr>
          <p:nvPr/>
        </p:nvSpPr>
        <p:spPr bwMode="auto">
          <a:xfrm>
            <a:off x="1341560" y="3178284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上传活动资料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6" name="矩形 215"/>
          <p:cNvSpPr>
            <a:spLocks noChangeArrowheads="1"/>
          </p:cNvSpPr>
          <p:nvPr/>
        </p:nvSpPr>
        <p:spPr bwMode="auto">
          <a:xfrm>
            <a:off x="1492700" y="2578155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管理已发布活动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1419675" y="2578155"/>
            <a:ext cx="2727233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8" name="矩形 217"/>
          <p:cNvSpPr>
            <a:spLocks noChangeArrowheads="1"/>
          </p:cNvSpPr>
          <p:nvPr/>
        </p:nvSpPr>
        <p:spPr bwMode="auto">
          <a:xfrm>
            <a:off x="5473699" y="257333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发布活动通知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5353049" y="2573338"/>
            <a:ext cx="2459752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0" name="TextBox 1"/>
          <p:cNvSpPr txBox="1">
            <a:spLocks noChangeArrowheads="1"/>
          </p:cNvSpPr>
          <p:nvPr/>
        </p:nvSpPr>
        <p:spPr bwMode="auto">
          <a:xfrm>
            <a:off x="5747027" y="3089572"/>
            <a:ext cx="1562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系统自动邮件、短信通知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1" name="TextBox 1"/>
          <p:cNvSpPr txBox="1">
            <a:spLocks noChangeArrowheads="1"/>
          </p:cNvSpPr>
          <p:nvPr/>
        </p:nvSpPr>
        <p:spPr bwMode="auto">
          <a:xfrm>
            <a:off x="1316135" y="4403018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扩大宣传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5" name="矩形 243"/>
          <p:cNvSpPr>
            <a:spLocks noChangeArrowheads="1"/>
          </p:cNvSpPr>
          <p:nvPr/>
        </p:nvSpPr>
        <p:spPr bwMode="auto">
          <a:xfrm>
            <a:off x="1559998" y="3766633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申请活动登上首页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5" name="圆角矩形 244"/>
          <p:cNvSpPr/>
          <p:nvPr/>
        </p:nvSpPr>
        <p:spPr>
          <a:xfrm>
            <a:off x="1437760" y="3777746"/>
            <a:ext cx="3101867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7" name="矩形 245"/>
          <p:cNvSpPr>
            <a:spLocks noChangeArrowheads="1"/>
          </p:cNvSpPr>
          <p:nvPr/>
        </p:nvSpPr>
        <p:spPr bwMode="auto">
          <a:xfrm>
            <a:off x="5490028" y="377678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申请活动分析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7" name="圆角矩形 246"/>
          <p:cNvSpPr/>
          <p:nvPr/>
        </p:nvSpPr>
        <p:spPr>
          <a:xfrm>
            <a:off x="5369377" y="3787892"/>
            <a:ext cx="242709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9" name="TextBox 1"/>
          <p:cNvSpPr txBox="1">
            <a:spLocks noChangeArrowheads="1"/>
          </p:cNvSpPr>
          <p:nvPr/>
        </p:nvSpPr>
        <p:spPr bwMode="auto">
          <a:xfrm>
            <a:off x="5832511" y="4399170"/>
            <a:ext cx="157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事后分析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>
            <a:off x="916086" y="2343150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916086" y="3591455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1405535" y="1908596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浏览热门活动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参与者功能简介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7" name="矩形 3"/>
          <p:cNvSpPr>
            <a:spLocks noChangeArrowheads="1"/>
          </p:cNvSpPr>
          <p:nvPr/>
        </p:nvSpPr>
        <p:spPr bwMode="auto">
          <a:xfrm>
            <a:off x="1038324" y="128018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活动列表、排行榜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16086" y="1291293"/>
            <a:ext cx="3120338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09" name="矩形 77"/>
          <p:cNvSpPr>
            <a:spLocks noChangeArrowheads="1"/>
          </p:cNvSpPr>
          <p:nvPr/>
        </p:nvSpPr>
        <p:spPr bwMode="auto">
          <a:xfrm>
            <a:off x="5786132" y="123479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5695622" y="1251309"/>
            <a:ext cx="1711468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1" name="TextBox 1"/>
          <p:cNvSpPr txBox="1">
            <a:spLocks noChangeArrowheads="1"/>
          </p:cNvSpPr>
          <p:nvPr/>
        </p:nvSpPr>
        <p:spPr bwMode="auto">
          <a:xfrm>
            <a:off x="5626984" y="1843213"/>
            <a:ext cx="2233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按关键词搜索、模糊搜索，找到想要的活动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2" name="TextBox 1"/>
          <p:cNvSpPr txBox="1">
            <a:spLocks noChangeArrowheads="1"/>
          </p:cNvSpPr>
          <p:nvPr/>
        </p:nvSpPr>
        <p:spPr bwMode="auto">
          <a:xfrm>
            <a:off x="757943" y="3014764"/>
            <a:ext cx="21307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更加容易地参加活动，报名成功获得入场二维码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6" name="矩形 215"/>
          <p:cNvSpPr>
            <a:spLocks noChangeArrowheads="1"/>
          </p:cNvSpPr>
          <p:nvPr/>
        </p:nvSpPr>
        <p:spPr bwMode="auto">
          <a:xfrm>
            <a:off x="1005963" y="245489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932938" y="2454898"/>
            <a:ext cx="1780761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18" name="矩形 217"/>
          <p:cNvSpPr>
            <a:spLocks noChangeArrowheads="1"/>
          </p:cNvSpPr>
          <p:nvPr/>
        </p:nvSpPr>
        <p:spPr bwMode="auto">
          <a:xfrm>
            <a:off x="5052267" y="2604772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查看活动详情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4991943" y="2594462"/>
            <a:ext cx="2459752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0" name="TextBox 1"/>
          <p:cNvSpPr txBox="1">
            <a:spLocks noChangeArrowheads="1"/>
          </p:cNvSpPr>
          <p:nvPr/>
        </p:nvSpPr>
        <p:spPr bwMode="auto">
          <a:xfrm>
            <a:off x="5385921" y="3110696"/>
            <a:ext cx="1803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查看活动信息，下载活动相关资料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1" name="TextBox 1"/>
          <p:cNvSpPr txBox="1">
            <a:spLocks noChangeArrowheads="1"/>
          </p:cNvSpPr>
          <p:nvPr/>
        </p:nvSpPr>
        <p:spPr bwMode="auto">
          <a:xfrm>
            <a:off x="1277336" y="4366430"/>
            <a:ext cx="21605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在一定时限内可以取消报名、看到自己已经参加的活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5" name="矩形 243"/>
          <p:cNvSpPr>
            <a:spLocks noChangeArrowheads="1"/>
          </p:cNvSpPr>
          <p:nvPr/>
        </p:nvSpPr>
        <p:spPr bwMode="auto">
          <a:xfrm>
            <a:off x="1070377" y="376305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管理已报名活动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5" name="圆角矩形 244"/>
          <p:cNvSpPr/>
          <p:nvPr/>
        </p:nvSpPr>
        <p:spPr>
          <a:xfrm>
            <a:off x="868532" y="3776780"/>
            <a:ext cx="3101867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7" name="矩形 245"/>
          <p:cNvSpPr>
            <a:spLocks noChangeArrowheads="1"/>
          </p:cNvSpPr>
          <p:nvPr/>
        </p:nvSpPr>
        <p:spPr bwMode="auto">
          <a:xfrm>
            <a:off x="5145251" y="3869171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用户收藏夹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7" name="圆角矩形 246"/>
          <p:cNvSpPr/>
          <p:nvPr/>
        </p:nvSpPr>
        <p:spPr>
          <a:xfrm>
            <a:off x="5024600" y="3880283"/>
            <a:ext cx="2427095" cy="51911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sp>
        <p:nvSpPr>
          <p:cNvPr id="55329" name="TextBox 1"/>
          <p:cNvSpPr txBox="1">
            <a:spLocks noChangeArrowheads="1"/>
          </p:cNvSpPr>
          <p:nvPr/>
        </p:nvSpPr>
        <p:spPr bwMode="auto">
          <a:xfrm>
            <a:off x="5487734" y="4491561"/>
            <a:ext cx="1573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收藏心仪的活动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>
            <a:off x="916086" y="2343150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916086" y="3591455"/>
            <a:ext cx="6703834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3300526" y="2876542"/>
            <a:ext cx="21605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系统自动发邮件、短信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及时方便（报名成功时、活动信息更改时、主办方上传新的文件时）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参与者功能简介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7" name="矩形 3"/>
          <p:cNvSpPr>
            <a:spLocks noChangeArrowheads="1"/>
          </p:cNvSpPr>
          <p:nvPr/>
        </p:nvSpPr>
        <p:spPr bwMode="auto">
          <a:xfrm>
            <a:off x="2898684" y="2136103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接收活动消息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605930" y="2199712"/>
            <a:ext cx="3549779" cy="519112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8428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自定义 5">
      <a:dk1>
        <a:srgbClr val="292929"/>
      </a:dk1>
      <a:lt1>
        <a:srgbClr val="FEFEFC"/>
      </a:lt1>
      <a:dk2>
        <a:srgbClr val="0F171B"/>
      </a:dk2>
      <a:lt2>
        <a:srgbClr val="FEFEFC"/>
      </a:lt2>
      <a:accent1>
        <a:srgbClr val="03ADAD"/>
      </a:accent1>
      <a:accent2>
        <a:srgbClr val="6BA87B"/>
      </a:accent2>
      <a:accent3>
        <a:srgbClr val="F0A941"/>
      </a:accent3>
      <a:accent4>
        <a:srgbClr val="E35B42"/>
      </a:accent4>
      <a:accent5>
        <a:srgbClr val="0F1C20"/>
      </a:accent5>
      <a:accent6>
        <a:srgbClr val="B9E8ED"/>
      </a:accent6>
      <a:hlink>
        <a:srgbClr val="5F5F5F"/>
      </a:hlink>
      <a:folHlink>
        <a:srgbClr val="919191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Pages>0</Pages>
  <Words>566</Words>
  <Characters>0</Characters>
  <Application>Microsoft Office PowerPoint</Application>
  <DocSecurity>0</DocSecurity>
  <PresentationFormat>全屏显示(16:9)</PresentationFormat>
  <Lines>0</Lines>
  <Paragraphs>168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Aharoni</vt:lpstr>
      <vt:lpstr>黑体</vt:lpstr>
      <vt:lpstr>宋体</vt:lpstr>
      <vt:lpstr>宋体</vt:lpstr>
      <vt:lpstr>微软雅黑</vt:lpstr>
      <vt:lpstr>幼圆</vt:lpstr>
      <vt:lpstr>Arial</vt:lpstr>
      <vt:lpstr>Arial Black</vt:lpstr>
      <vt:lpstr>Berlin Sans FB Demi</vt:lpstr>
      <vt:lpstr>Calibri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大目演示  Aboobee</dc:creator>
  <cp:keywords>www.51pptmoban.com</cp:keywords>
  <dc:description/>
  <cp:lastModifiedBy>1759315491@qq.com</cp:lastModifiedBy>
  <cp:revision>2680</cp:revision>
  <dcterms:created xsi:type="dcterms:W3CDTF">2016-03-09T16:01:57Z</dcterms:created>
  <dcterms:modified xsi:type="dcterms:W3CDTF">2019-09-02T01:48:12Z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2052-10.1.0.5457</vt:lpwstr>
  </property>
</Properties>
</file>