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Canva Sans" panose="020B0503030501040103" pitchFamily="34" charset="0"/>
      <p:regular r:id="rId17"/>
    </p:embeddedFont>
    <p:embeddedFont>
      <p:font typeface="Codec Pro" pitchFamily="2" charset="0"/>
      <p:regular r:id="rId18"/>
    </p:embeddedFont>
    <p:embeddedFont>
      <p:font typeface="Codec Pro Bold" pitchFamily="2" charset="0"/>
      <p:regular r:id="rId19"/>
      <p:bold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94626" autoAdjust="0"/>
  </p:normalViewPr>
  <p:slideViewPr>
    <p:cSldViewPr>
      <p:cViewPr varScale="1">
        <p:scale>
          <a:sx n="80" d="100"/>
          <a:sy n="80" d="100"/>
        </p:scale>
        <p:origin x="824"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7/19/23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sp>
        <p:nvSpPr>
          <p:cNvPr id="2" name="AutoShape 2"/>
          <p:cNvSpPr/>
          <p:nvPr/>
        </p:nvSpPr>
        <p:spPr>
          <a:xfrm rot="5400000">
            <a:off x="8608867" y="5129212"/>
            <a:ext cx="10287000" cy="0"/>
          </a:xfrm>
          <a:prstGeom prst="line">
            <a:avLst/>
          </a:prstGeom>
          <a:ln w="28575" cap="flat">
            <a:solidFill>
              <a:srgbClr val="FFFFFF"/>
            </a:solidFill>
            <a:prstDash val="solid"/>
            <a:headEnd type="none" w="sm" len="sm"/>
            <a:tailEnd type="none" w="sm" len="sm"/>
          </a:ln>
        </p:spPr>
      </p:sp>
      <p:sp>
        <p:nvSpPr>
          <p:cNvPr id="3" name="AutoShape 3"/>
          <p:cNvSpPr/>
          <p:nvPr/>
        </p:nvSpPr>
        <p:spPr>
          <a:xfrm rot="-10800000">
            <a:off x="14538397" y="8050312"/>
            <a:ext cx="2742895" cy="0"/>
          </a:xfrm>
          <a:prstGeom prst="line">
            <a:avLst/>
          </a:prstGeom>
          <a:ln w="28575" cap="flat">
            <a:solidFill>
              <a:srgbClr val="FFFFFF"/>
            </a:solidFill>
            <a:prstDash val="solid"/>
            <a:headEnd type="none" w="sm" len="sm"/>
            <a:tailEnd type="none" w="sm" len="sm"/>
          </a:ln>
        </p:spPr>
      </p:sp>
      <p:sp>
        <p:nvSpPr>
          <p:cNvPr id="4" name="Freeform 4"/>
          <p:cNvSpPr/>
          <p:nvPr/>
        </p:nvSpPr>
        <p:spPr>
          <a:xfrm>
            <a:off x="13738079" y="440073"/>
            <a:ext cx="4065121" cy="2032561"/>
          </a:xfrm>
          <a:custGeom>
            <a:avLst/>
            <a:gdLst/>
            <a:ahLst/>
            <a:cxnLst/>
            <a:rect l="l" t="t" r="r" b="b"/>
            <a:pathLst>
              <a:path w="4065121" h="2032561">
                <a:moveTo>
                  <a:pt x="0" y="0"/>
                </a:moveTo>
                <a:lnTo>
                  <a:pt x="4065121" y="0"/>
                </a:lnTo>
                <a:lnTo>
                  <a:pt x="4065121" y="2032561"/>
                </a:lnTo>
                <a:lnTo>
                  <a:pt x="0" y="2032561"/>
                </a:lnTo>
                <a:lnTo>
                  <a:pt x="0" y="0"/>
                </a:lnTo>
                <a:close/>
              </a:path>
            </a:pathLst>
          </a:custGeom>
          <a:blipFill>
            <a:blip r:embed="rId2"/>
            <a:stretch>
              <a:fillRect/>
            </a:stretch>
          </a:blipFill>
        </p:spPr>
      </p:sp>
      <p:sp>
        <p:nvSpPr>
          <p:cNvPr id="5" name="Freeform 5"/>
          <p:cNvSpPr/>
          <p:nvPr/>
        </p:nvSpPr>
        <p:spPr>
          <a:xfrm>
            <a:off x="10220885" y="4327290"/>
            <a:ext cx="6314324" cy="5913419"/>
          </a:xfrm>
          <a:custGeom>
            <a:avLst/>
            <a:gdLst/>
            <a:ahLst/>
            <a:cxnLst/>
            <a:rect l="l" t="t" r="r" b="b"/>
            <a:pathLst>
              <a:path w="6314324" h="5913419">
                <a:moveTo>
                  <a:pt x="0" y="0"/>
                </a:moveTo>
                <a:lnTo>
                  <a:pt x="6314325" y="0"/>
                </a:lnTo>
                <a:lnTo>
                  <a:pt x="6314325" y="5913418"/>
                </a:lnTo>
                <a:lnTo>
                  <a:pt x="0" y="5913418"/>
                </a:lnTo>
                <a:lnTo>
                  <a:pt x="0" y="0"/>
                </a:lnTo>
                <a:close/>
              </a:path>
            </a:pathLst>
          </a:custGeom>
          <a:blipFill>
            <a:blip r:embed="rId3"/>
            <a:stretch>
              <a:fillRect l="-1962" r="-1962"/>
            </a:stretch>
          </a:blipFill>
        </p:spPr>
      </p:sp>
      <p:sp>
        <p:nvSpPr>
          <p:cNvPr id="6" name="Freeform 6"/>
          <p:cNvSpPr/>
          <p:nvPr/>
        </p:nvSpPr>
        <p:spPr>
          <a:xfrm>
            <a:off x="7063723" y="0"/>
            <a:ext cx="6314324" cy="5690094"/>
          </a:xfrm>
          <a:custGeom>
            <a:avLst/>
            <a:gdLst/>
            <a:ahLst/>
            <a:cxnLst/>
            <a:rect l="l" t="t" r="r" b="b"/>
            <a:pathLst>
              <a:path w="6314324" h="5690094">
                <a:moveTo>
                  <a:pt x="0" y="0"/>
                </a:moveTo>
                <a:lnTo>
                  <a:pt x="6314324" y="0"/>
                </a:lnTo>
                <a:lnTo>
                  <a:pt x="6314324" y="5690094"/>
                </a:lnTo>
                <a:lnTo>
                  <a:pt x="0" y="5690094"/>
                </a:lnTo>
                <a:lnTo>
                  <a:pt x="0" y="0"/>
                </a:lnTo>
                <a:close/>
              </a:path>
            </a:pathLst>
          </a:custGeom>
          <a:blipFill>
            <a:blip r:embed="rId4"/>
            <a:stretch>
              <a:fillRect/>
            </a:stretch>
          </a:blipFill>
        </p:spPr>
      </p:sp>
      <p:grpSp>
        <p:nvGrpSpPr>
          <p:cNvPr id="7" name="Group 7"/>
          <p:cNvGrpSpPr/>
          <p:nvPr/>
        </p:nvGrpSpPr>
        <p:grpSpPr>
          <a:xfrm>
            <a:off x="319976" y="2041105"/>
            <a:ext cx="9900910" cy="6102490"/>
            <a:chOff x="0" y="0"/>
            <a:chExt cx="13201213" cy="8136654"/>
          </a:xfrm>
        </p:grpSpPr>
        <p:sp>
          <p:nvSpPr>
            <p:cNvPr id="8" name="TextBox 8"/>
            <p:cNvSpPr txBox="1"/>
            <p:nvPr/>
          </p:nvSpPr>
          <p:spPr>
            <a:xfrm>
              <a:off x="0" y="-66675"/>
              <a:ext cx="13201213" cy="6179131"/>
            </a:xfrm>
            <a:prstGeom prst="rect">
              <a:avLst/>
            </a:prstGeom>
          </p:spPr>
          <p:txBody>
            <a:bodyPr lIns="0" tIns="0" rIns="0" bIns="0" rtlCol="0" anchor="t">
              <a:spAutoFit/>
            </a:bodyPr>
            <a:lstStyle/>
            <a:p>
              <a:pPr>
                <a:lnSpc>
                  <a:spcPts val="11678"/>
                </a:lnSpc>
              </a:pPr>
              <a:r>
                <a:rPr lang="en-US" sz="10616">
                  <a:solidFill>
                    <a:srgbClr val="FFFFFF"/>
                  </a:solidFill>
                  <a:latin typeface="Codec Pro Bold"/>
                </a:rPr>
                <a:t>Spend Tracker Case Study </a:t>
              </a:r>
            </a:p>
            <a:p>
              <a:pPr>
                <a:lnSpc>
                  <a:spcPts val="11678"/>
                </a:lnSpc>
              </a:pPr>
              <a:endParaRPr lang="en-US" sz="10616">
                <a:solidFill>
                  <a:srgbClr val="FFFFFF"/>
                </a:solidFill>
                <a:latin typeface="Codec Pro Bold"/>
              </a:endParaRPr>
            </a:p>
          </p:txBody>
        </p:sp>
        <p:sp>
          <p:nvSpPr>
            <p:cNvPr id="9" name="TextBox 9"/>
            <p:cNvSpPr txBox="1"/>
            <p:nvPr/>
          </p:nvSpPr>
          <p:spPr>
            <a:xfrm>
              <a:off x="0" y="6346041"/>
              <a:ext cx="13201213" cy="1790613"/>
            </a:xfrm>
            <a:prstGeom prst="rect">
              <a:avLst/>
            </a:prstGeom>
          </p:spPr>
          <p:txBody>
            <a:bodyPr lIns="0" tIns="0" rIns="0" bIns="0" rtlCol="0" anchor="t">
              <a:spAutoFit/>
            </a:bodyPr>
            <a:lstStyle/>
            <a:p>
              <a:pPr>
                <a:lnSpc>
                  <a:spcPts val="3406"/>
                </a:lnSpc>
              </a:pPr>
              <a:r>
                <a:rPr lang="en-US" sz="3096">
                  <a:solidFill>
                    <a:srgbClr val="FFFFFF"/>
                  </a:solidFill>
                  <a:latin typeface="Codec Pro"/>
                </a:rPr>
                <a:t>How the New Spend Tracker App Can Help Chime Grow its User Base</a:t>
              </a:r>
            </a:p>
            <a:p>
              <a:pPr>
                <a:lnSpc>
                  <a:spcPts val="3406"/>
                </a:lnSpc>
              </a:pPr>
              <a:endParaRPr lang="en-US" sz="3096">
                <a:solidFill>
                  <a:srgbClr val="FFFFFF"/>
                </a:solidFill>
                <a:latin typeface="Codec Pro"/>
              </a:endParaRPr>
            </a:p>
          </p:txBody>
        </p:sp>
      </p:grpSp>
      <p:sp>
        <p:nvSpPr>
          <p:cNvPr id="10" name="TextBox 10"/>
          <p:cNvSpPr txBox="1"/>
          <p:nvPr/>
        </p:nvSpPr>
        <p:spPr>
          <a:xfrm>
            <a:off x="14538397" y="6831562"/>
            <a:ext cx="3026140" cy="819150"/>
          </a:xfrm>
          <a:prstGeom prst="rect">
            <a:avLst/>
          </a:prstGeom>
        </p:spPr>
        <p:txBody>
          <a:bodyPr lIns="0" tIns="0" rIns="0" bIns="0" rtlCol="0" anchor="t">
            <a:spAutoFit/>
          </a:bodyPr>
          <a:lstStyle/>
          <a:p>
            <a:pPr>
              <a:lnSpc>
                <a:spcPts val="3360"/>
              </a:lnSpc>
            </a:pPr>
            <a:r>
              <a:rPr lang="en-US" sz="2400">
                <a:solidFill>
                  <a:srgbClr val="FFFFFF"/>
                </a:solidFill>
                <a:latin typeface="Codec Pro Bold"/>
              </a:rPr>
              <a:t>Presented by:</a:t>
            </a:r>
          </a:p>
          <a:p>
            <a:pPr>
              <a:lnSpc>
                <a:spcPts val="2940"/>
              </a:lnSpc>
            </a:pPr>
            <a:r>
              <a:rPr lang="en-US" sz="2100">
                <a:solidFill>
                  <a:srgbClr val="FFFFFF"/>
                </a:solidFill>
                <a:latin typeface="Codec Pro Bold"/>
              </a:rPr>
              <a:t>Ruben Larrazolo</a:t>
            </a:r>
            <a:r>
              <a:rPr lang="en-US" sz="2100">
                <a:solidFill>
                  <a:srgbClr val="FFFFFF"/>
                </a:solidFill>
                <a:latin typeface="Codec Pro"/>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65236"/>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898558"/>
            <a:ext cx="7722996" cy="2930685"/>
            <a:chOff x="0" y="0"/>
            <a:chExt cx="1572155" cy="596594"/>
          </a:xfrm>
        </p:grpSpPr>
        <p:sp>
          <p:nvSpPr>
            <p:cNvPr id="3" name="Freeform 3"/>
            <p:cNvSpPr/>
            <p:nvPr/>
          </p:nvSpPr>
          <p:spPr>
            <a:xfrm>
              <a:off x="0" y="0"/>
              <a:ext cx="1572155" cy="529502"/>
            </a:xfrm>
            <a:custGeom>
              <a:avLst/>
              <a:gdLst/>
              <a:ahLst/>
              <a:cxnLst/>
              <a:rect l="l" t="t" r="r" b="b"/>
              <a:pathLst>
                <a:path w="1572155" h="529502">
                  <a:moveTo>
                    <a:pt x="0" y="0"/>
                  </a:moveTo>
                  <a:lnTo>
                    <a:pt x="1572155" y="0"/>
                  </a:lnTo>
                  <a:lnTo>
                    <a:pt x="1572155" y="529502"/>
                  </a:lnTo>
                  <a:lnTo>
                    <a:pt x="0" y="529502"/>
                  </a:lnTo>
                  <a:close/>
                </a:path>
              </a:pathLst>
            </a:custGeom>
            <a:solidFill>
              <a:srgbClr val="FFFFFF"/>
            </a:solidFill>
          </p:spPr>
        </p:sp>
        <p:sp>
          <p:nvSpPr>
            <p:cNvPr id="4" name="TextBox 4"/>
            <p:cNvSpPr txBox="1"/>
            <p:nvPr/>
          </p:nvSpPr>
          <p:spPr>
            <a:xfrm>
              <a:off x="34219" y="16024"/>
              <a:ext cx="1357290" cy="580570"/>
            </a:xfrm>
            <a:prstGeom prst="rect">
              <a:avLst/>
            </a:prstGeom>
          </p:spPr>
          <p:txBody>
            <a:bodyPr lIns="254000" tIns="254000" rIns="254000" bIns="254000" rtlCol="0" anchor="ctr"/>
            <a:lstStyle/>
            <a:p>
              <a:pPr>
                <a:lnSpc>
                  <a:spcPts val="2470"/>
                </a:lnSpc>
              </a:pPr>
              <a:r>
                <a:rPr lang="en-US" sz="1900" dirty="0">
                  <a:solidFill>
                    <a:srgbClr val="000000"/>
                  </a:solidFill>
                  <a:latin typeface="Codec Pro Bold"/>
                </a:rPr>
                <a:t>Cost Optimization: Consider evaluating the cost structure associated with the spend tracker feature to improve the ROI. Exploring ways to reduce the cost per member conversion or increase the revenue generated can help enhance profitability.</a:t>
              </a:r>
            </a:p>
            <a:p>
              <a:pPr>
                <a:lnSpc>
                  <a:spcPts val="2470"/>
                </a:lnSpc>
              </a:pPr>
              <a:endParaRPr lang="en-US" sz="1900" dirty="0">
                <a:solidFill>
                  <a:srgbClr val="000000"/>
                </a:solidFill>
                <a:latin typeface="Codec Pro Bold"/>
              </a:endParaRPr>
            </a:p>
            <a:p>
              <a:pPr>
                <a:lnSpc>
                  <a:spcPts val="1820"/>
                </a:lnSpc>
              </a:pPr>
              <a:endParaRPr lang="en-US" sz="1900" dirty="0">
                <a:solidFill>
                  <a:srgbClr val="000000"/>
                </a:solidFill>
                <a:latin typeface="Codec Pro Bold"/>
              </a:endParaRPr>
            </a:p>
          </p:txBody>
        </p:sp>
      </p:grpSp>
      <p:grpSp>
        <p:nvGrpSpPr>
          <p:cNvPr id="5" name="Group 5"/>
          <p:cNvGrpSpPr/>
          <p:nvPr/>
        </p:nvGrpSpPr>
        <p:grpSpPr>
          <a:xfrm>
            <a:off x="1028700" y="4516577"/>
            <a:ext cx="7722996" cy="2536731"/>
            <a:chOff x="0" y="-47625"/>
            <a:chExt cx="1572155" cy="516397"/>
          </a:xfrm>
        </p:grpSpPr>
        <p:sp>
          <p:nvSpPr>
            <p:cNvPr id="6" name="Freeform 6"/>
            <p:cNvSpPr/>
            <p:nvPr/>
          </p:nvSpPr>
          <p:spPr>
            <a:xfrm>
              <a:off x="0" y="0"/>
              <a:ext cx="1572155" cy="468772"/>
            </a:xfrm>
            <a:custGeom>
              <a:avLst/>
              <a:gdLst/>
              <a:ahLst/>
              <a:cxnLst/>
              <a:rect l="l" t="t" r="r" b="b"/>
              <a:pathLst>
                <a:path w="1572155" h="468772">
                  <a:moveTo>
                    <a:pt x="0" y="0"/>
                  </a:moveTo>
                  <a:lnTo>
                    <a:pt x="1572155" y="0"/>
                  </a:lnTo>
                  <a:lnTo>
                    <a:pt x="1572155" y="468772"/>
                  </a:lnTo>
                  <a:lnTo>
                    <a:pt x="0" y="468772"/>
                  </a:lnTo>
                  <a:close/>
                </a:path>
              </a:pathLst>
            </a:custGeom>
            <a:solidFill>
              <a:srgbClr val="FFFFFF"/>
            </a:solidFill>
          </p:spPr>
        </p:sp>
        <p:sp>
          <p:nvSpPr>
            <p:cNvPr id="7" name="TextBox 7"/>
            <p:cNvSpPr txBox="1"/>
            <p:nvPr/>
          </p:nvSpPr>
          <p:spPr>
            <a:xfrm>
              <a:off x="0" y="-47625"/>
              <a:ext cx="1572155" cy="516397"/>
            </a:xfrm>
            <a:prstGeom prst="rect">
              <a:avLst/>
            </a:prstGeom>
          </p:spPr>
          <p:txBody>
            <a:bodyPr lIns="254000" tIns="254000" rIns="254000" bIns="254000" rtlCol="0" anchor="ctr"/>
            <a:lstStyle/>
            <a:p>
              <a:pPr>
                <a:lnSpc>
                  <a:spcPts val="2470"/>
                </a:lnSpc>
              </a:pPr>
              <a:r>
                <a:rPr lang="en-US" sz="1900" dirty="0">
                  <a:solidFill>
                    <a:srgbClr val="000000"/>
                  </a:solidFill>
                  <a:latin typeface="Codec Pro Bold"/>
                </a:rPr>
                <a:t>Targeted Marketing: Develop targeted marketing strategies to encourage usage of the spend tracker feature among high-income earners in Segment B. This could potentially increase the revenue generated by this segment, positively impacting the ROI.</a:t>
              </a:r>
            </a:p>
            <a:p>
              <a:pPr>
                <a:lnSpc>
                  <a:spcPts val="1820"/>
                </a:lnSpc>
              </a:pPr>
              <a:endParaRPr lang="en-US" sz="1900" dirty="0">
                <a:solidFill>
                  <a:srgbClr val="000000"/>
                </a:solidFill>
                <a:latin typeface="Codec Pro Bold"/>
              </a:endParaRPr>
            </a:p>
          </p:txBody>
        </p:sp>
      </p:grpSp>
      <p:sp>
        <p:nvSpPr>
          <p:cNvPr id="8" name="Freeform 8"/>
          <p:cNvSpPr/>
          <p:nvPr/>
        </p:nvSpPr>
        <p:spPr>
          <a:xfrm>
            <a:off x="10707122" y="2053828"/>
            <a:ext cx="5866332" cy="7049890"/>
          </a:xfrm>
          <a:custGeom>
            <a:avLst/>
            <a:gdLst/>
            <a:ahLst/>
            <a:cxnLst/>
            <a:rect l="l" t="t" r="r" b="b"/>
            <a:pathLst>
              <a:path w="5866332" h="7049890">
                <a:moveTo>
                  <a:pt x="0" y="0"/>
                </a:moveTo>
                <a:lnTo>
                  <a:pt x="5866332" y="0"/>
                </a:lnTo>
                <a:lnTo>
                  <a:pt x="5866332" y="7049890"/>
                </a:lnTo>
                <a:lnTo>
                  <a:pt x="0" y="7049890"/>
                </a:lnTo>
                <a:lnTo>
                  <a:pt x="0" y="0"/>
                </a:lnTo>
                <a:close/>
              </a:path>
            </a:pathLst>
          </a:custGeom>
          <a:blipFill>
            <a:blip r:embed="rId2"/>
            <a:stretch>
              <a:fillRect/>
            </a:stretch>
          </a:blipFill>
        </p:spPr>
      </p:sp>
      <p:sp>
        <p:nvSpPr>
          <p:cNvPr id="9" name="Freeform 9"/>
          <p:cNvSpPr/>
          <p:nvPr/>
        </p:nvSpPr>
        <p:spPr>
          <a:xfrm>
            <a:off x="14702132" y="8321899"/>
            <a:ext cx="3127275" cy="1563637"/>
          </a:xfrm>
          <a:custGeom>
            <a:avLst/>
            <a:gdLst/>
            <a:ahLst/>
            <a:cxnLst/>
            <a:rect l="l" t="t" r="r" b="b"/>
            <a:pathLst>
              <a:path w="3127275" h="1563637">
                <a:moveTo>
                  <a:pt x="0" y="0"/>
                </a:moveTo>
                <a:lnTo>
                  <a:pt x="3127275" y="0"/>
                </a:lnTo>
                <a:lnTo>
                  <a:pt x="3127275" y="1563638"/>
                </a:lnTo>
                <a:lnTo>
                  <a:pt x="0" y="1563638"/>
                </a:lnTo>
                <a:lnTo>
                  <a:pt x="0" y="0"/>
                </a:lnTo>
                <a:close/>
              </a:path>
            </a:pathLst>
          </a:custGeom>
          <a:blipFill>
            <a:blip r:embed="rId3"/>
            <a:stretch>
              <a:fillRect/>
            </a:stretch>
          </a:blipFill>
        </p:spPr>
      </p:sp>
      <p:sp>
        <p:nvSpPr>
          <p:cNvPr id="10" name="TextBox 10"/>
          <p:cNvSpPr txBox="1"/>
          <p:nvPr/>
        </p:nvSpPr>
        <p:spPr>
          <a:xfrm>
            <a:off x="2765944" y="384138"/>
            <a:ext cx="12369102" cy="1514419"/>
          </a:xfrm>
          <a:prstGeom prst="rect">
            <a:avLst/>
          </a:prstGeom>
        </p:spPr>
        <p:txBody>
          <a:bodyPr lIns="0" tIns="0" rIns="0" bIns="0" rtlCol="0" anchor="t">
            <a:spAutoFit/>
          </a:bodyPr>
          <a:lstStyle/>
          <a:p>
            <a:pPr algn="ctr">
              <a:lnSpc>
                <a:spcPts val="10800"/>
              </a:lnSpc>
            </a:pPr>
            <a:r>
              <a:rPr lang="en-US" sz="9000">
                <a:solidFill>
                  <a:srgbClr val="FFFFFF"/>
                </a:solidFill>
                <a:latin typeface="Codec Pro Bold"/>
              </a:rPr>
              <a:t>Recommendations</a:t>
            </a:r>
          </a:p>
        </p:txBody>
      </p:sp>
      <p:grpSp>
        <p:nvGrpSpPr>
          <p:cNvPr id="11" name="Group 11"/>
          <p:cNvGrpSpPr/>
          <p:nvPr/>
        </p:nvGrpSpPr>
        <p:grpSpPr>
          <a:xfrm>
            <a:off x="838199" y="6667501"/>
            <a:ext cx="7913497" cy="4226721"/>
            <a:chOff x="-38780" y="-129606"/>
            <a:chExt cx="1610935" cy="860425"/>
          </a:xfrm>
        </p:grpSpPr>
        <p:sp>
          <p:nvSpPr>
            <p:cNvPr id="12" name="Freeform 12"/>
            <p:cNvSpPr/>
            <p:nvPr/>
          </p:nvSpPr>
          <p:spPr>
            <a:xfrm>
              <a:off x="0" y="4370"/>
              <a:ext cx="1572155" cy="525483"/>
            </a:xfrm>
            <a:custGeom>
              <a:avLst/>
              <a:gdLst/>
              <a:ahLst/>
              <a:cxnLst/>
              <a:rect l="l" t="t" r="r" b="b"/>
              <a:pathLst>
                <a:path w="1572155" h="525483">
                  <a:moveTo>
                    <a:pt x="0" y="0"/>
                  </a:moveTo>
                  <a:lnTo>
                    <a:pt x="1572155" y="0"/>
                  </a:lnTo>
                  <a:lnTo>
                    <a:pt x="1572155" y="525483"/>
                  </a:lnTo>
                  <a:lnTo>
                    <a:pt x="0" y="525483"/>
                  </a:lnTo>
                  <a:close/>
                </a:path>
              </a:pathLst>
            </a:custGeom>
            <a:solidFill>
              <a:srgbClr val="FFFFFF"/>
            </a:solidFill>
          </p:spPr>
        </p:sp>
        <p:sp>
          <p:nvSpPr>
            <p:cNvPr id="13" name="TextBox 13"/>
            <p:cNvSpPr txBox="1"/>
            <p:nvPr/>
          </p:nvSpPr>
          <p:spPr>
            <a:xfrm>
              <a:off x="-38780" y="-129606"/>
              <a:ext cx="1572155" cy="860425"/>
            </a:xfrm>
            <a:prstGeom prst="rect">
              <a:avLst/>
            </a:prstGeom>
          </p:spPr>
          <p:txBody>
            <a:bodyPr lIns="254000" tIns="254000" rIns="254000" bIns="254000" rtlCol="0" anchor="ctr"/>
            <a:lstStyle/>
            <a:p>
              <a:pPr marL="410216" lvl="1" indent="-205108">
                <a:lnSpc>
                  <a:spcPts val="2470"/>
                </a:lnSpc>
                <a:buFont typeface="Arial"/>
                <a:buChar char="•"/>
              </a:pPr>
              <a:r>
                <a:rPr lang="en-US" sz="1900" dirty="0">
                  <a:solidFill>
                    <a:srgbClr val="000000"/>
                  </a:solidFill>
                  <a:latin typeface="Codec Pro Bold"/>
                </a:rPr>
                <a:t>Continue to focus on its low-cost business model.</a:t>
              </a:r>
            </a:p>
            <a:p>
              <a:pPr marL="410216" lvl="1" indent="-205108">
                <a:lnSpc>
                  <a:spcPts val="2470"/>
                </a:lnSpc>
                <a:buFont typeface="Arial"/>
                <a:buChar char="•"/>
              </a:pPr>
              <a:r>
                <a:rPr lang="en-US" sz="1900" dirty="0">
                  <a:solidFill>
                    <a:srgbClr val="000000"/>
                  </a:solidFill>
                  <a:latin typeface="Codec Pro Bold"/>
                </a:rPr>
                <a:t>Expand its product offerings.</a:t>
              </a:r>
            </a:p>
            <a:p>
              <a:pPr marL="410216" lvl="1" indent="-205108">
                <a:lnSpc>
                  <a:spcPts val="2470"/>
                </a:lnSpc>
                <a:buFont typeface="Arial"/>
                <a:buChar char="•"/>
              </a:pPr>
              <a:r>
                <a:rPr lang="en-US" sz="1900" dirty="0">
                  <a:solidFill>
                    <a:srgbClr val="000000"/>
                  </a:solidFill>
                  <a:latin typeface="Codec Pro Bold"/>
                </a:rPr>
                <a:t>Invest in marketing.</a:t>
              </a:r>
            </a:p>
            <a:p>
              <a:pPr marL="410216" lvl="1" indent="-205108">
                <a:lnSpc>
                  <a:spcPts val="2470"/>
                </a:lnSpc>
                <a:buFont typeface="Arial"/>
                <a:buChar char="•"/>
              </a:pPr>
              <a:r>
                <a:rPr lang="en-US" sz="1900" dirty="0">
                  <a:solidFill>
                    <a:srgbClr val="000000"/>
                  </a:solidFill>
                  <a:latin typeface="Codec Pro Bold"/>
                </a:rPr>
                <a:t>Improve the customer experience.</a:t>
              </a:r>
            </a:p>
            <a:p>
              <a:pPr marL="410216" lvl="1" indent="-205108">
                <a:lnSpc>
                  <a:spcPts val="2470"/>
                </a:lnSpc>
                <a:buFont typeface="Arial"/>
                <a:buChar char="•"/>
              </a:pPr>
              <a:r>
                <a:rPr lang="en-US" sz="1900" dirty="0">
                  <a:solidFill>
                    <a:srgbClr val="000000"/>
                  </a:solidFill>
                  <a:latin typeface="Codec Pro Bold"/>
                </a:rPr>
                <a:t>I believe that these recommendations will help Chime to continue to grow and succeed in the future.</a:t>
              </a:r>
            </a:p>
            <a:p>
              <a:pPr>
                <a:lnSpc>
                  <a:spcPts val="1820"/>
                </a:lnSpc>
              </a:pPr>
              <a:endParaRPr lang="en-US" sz="1900" dirty="0">
                <a:solidFill>
                  <a:srgbClr val="000000"/>
                </a:solidFill>
                <a:latin typeface="Codec Pro Bold"/>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sp>
        <p:nvSpPr>
          <p:cNvPr id="2" name="AutoShape 2"/>
          <p:cNvSpPr/>
          <p:nvPr/>
        </p:nvSpPr>
        <p:spPr>
          <a:xfrm>
            <a:off x="0" y="0"/>
            <a:ext cx="18288000" cy="5536950"/>
          </a:xfrm>
          <a:prstGeom prst="rect">
            <a:avLst/>
          </a:prstGeom>
          <a:solidFill>
            <a:srgbClr val="365236"/>
          </a:solidFill>
        </p:spPr>
      </p:sp>
      <p:sp>
        <p:nvSpPr>
          <p:cNvPr id="3" name="Freeform 3"/>
          <p:cNvSpPr/>
          <p:nvPr/>
        </p:nvSpPr>
        <p:spPr>
          <a:xfrm>
            <a:off x="275770" y="181846"/>
            <a:ext cx="6212676" cy="3106338"/>
          </a:xfrm>
          <a:custGeom>
            <a:avLst/>
            <a:gdLst/>
            <a:ahLst/>
            <a:cxnLst/>
            <a:rect l="l" t="t" r="r" b="b"/>
            <a:pathLst>
              <a:path w="6212676" h="3106338">
                <a:moveTo>
                  <a:pt x="0" y="0"/>
                </a:moveTo>
                <a:lnTo>
                  <a:pt x="6212676" y="0"/>
                </a:lnTo>
                <a:lnTo>
                  <a:pt x="6212676" y="3106338"/>
                </a:lnTo>
                <a:lnTo>
                  <a:pt x="0" y="3106338"/>
                </a:lnTo>
                <a:lnTo>
                  <a:pt x="0" y="0"/>
                </a:lnTo>
                <a:close/>
              </a:path>
            </a:pathLst>
          </a:custGeom>
          <a:blipFill>
            <a:blip r:embed="rId2"/>
            <a:stretch>
              <a:fillRect/>
            </a:stretch>
          </a:blipFill>
        </p:spPr>
      </p:sp>
      <p:sp>
        <p:nvSpPr>
          <p:cNvPr id="4" name="TextBox 4"/>
          <p:cNvSpPr txBox="1"/>
          <p:nvPr/>
        </p:nvSpPr>
        <p:spPr>
          <a:xfrm>
            <a:off x="837012" y="5879825"/>
            <a:ext cx="7133680" cy="1676381"/>
          </a:xfrm>
          <a:prstGeom prst="rect">
            <a:avLst/>
          </a:prstGeom>
        </p:spPr>
        <p:txBody>
          <a:bodyPr lIns="0" tIns="0" rIns="0" bIns="0" rtlCol="0" anchor="t">
            <a:spAutoFit/>
          </a:bodyPr>
          <a:lstStyle/>
          <a:p>
            <a:pPr>
              <a:lnSpc>
                <a:spcPts val="12599"/>
              </a:lnSpc>
            </a:pPr>
            <a:r>
              <a:rPr lang="en-US" sz="9000">
                <a:solidFill>
                  <a:srgbClr val="FFFFFF"/>
                </a:solidFill>
                <a:latin typeface="Codec Pro Bold"/>
              </a:rPr>
              <a:t>Get In Touch</a:t>
            </a:r>
          </a:p>
        </p:txBody>
      </p:sp>
      <p:grpSp>
        <p:nvGrpSpPr>
          <p:cNvPr id="5" name="Group 5"/>
          <p:cNvGrpSpPr/>
          <p:nvPr/>
        </p:nvGrpSpPr>
        <p:grpSpPr>
          <a:xfrm>
            <a:off x="1028700" y="8203918"/>
            <a:ext cx="4315990" cy="1054382"/>
            <a:chOff x="0" y="0"/>
            <a:chExt cx="5754653" cy="1405842"/>
          </a:xfrm>
        </p:grpSpPr>
        <p:sp>
          <p:nvSpPr>
            <p:cNvPr id="6" name="TextBox 6"/>
            <p:cNvSpPr txBox="1"/>
            <p:nvPr/>
          </p:nvSpPr>
          <p:spPr>
            <a:xfrm>
              <a:off x="0" y="-104775"/>
              <a:ext cx="5754653" cy="670348"/>
            </a:xfrm>
            <a:prstGeom prst="rect">
              <a:avLst/>
            </a:prstGeom>
          </p:spPr>
          <p:txBody>
            <a:bodyPr lIns="0" tIns="0" rIns="0" bIns="0" rtlCol="0" anchor="t">
              <a:spAutoFit/>
            </a:bodyPr>
            <a:lstStyle/>
            <a:p>
              <a:pPr>
                <a:lnSpc>
                  <a:spcPts val="3920"/>
                </a:lnSpc>
              </a:pPr>
              <a:r>
                <a:rPr lang="en-US" sz="2800">
                  <a:solidFill>
                    <a:srgbClr val="FFFFFF"/>
                  </a:solidFill>
                  <a:latin typeface="Codec Pro Bold"/>
                </a:rPr>
                <a:t>Email </a:t>
              </a:r>
            </a:p>
          </p:txBody>
        </p:sp>
        <p:sp>
          <p:nvSpPr>
            <p:cNvPr id="7" name="TextBox 7"/>
            <p:cNvSpPr txBox="1"/>
            <p:nvPr/>
          </p:nvSpPr>
          <p:spPr>
            <a:xfrm>
              <a:off x="0" y="883449"/>
              <a:ext cx="5754653" cy="522393"/>
            </a:xfrm>
            <a:prstGeom prst="rect">
              <a:avLst/>
            </a:prstGeom>
          </p:spPr>
          <p:txBody>
            <a:bodyPr lIns="0" tIns="0" rIns="0" bIns="0" rtlCol="0" anchor="t">
              <a:spAutoFit/>
            </a:bodyPr>
            <a:lstStyle/>
            <a:p>
              <a:pPr>
                <a:lnSpc>
                  <a:spcPts val="3080"/>
                </a:lnSpc>
              </a:pPr>
              <a:r>
                <a:rPr lang="en-US" sz="2200">
                  <a:solidFill>
                    <a:srgbClr val="FFFFFF"/>
                  </a:solidFill>
                  <a:latin typeface="Codec Pro"/>
                </a:rPr>
                <a:t>Rubensf@Rubenlarrazolo.com</a:t>
              </a:r>
            </a:p>
          </p:txBody>
        </p:sp>
      </p:grpSp>
      <p:grpSp>
        <p:nvGrpSpPr>
          <p:cNvPr id="8" name="Group 8"/>
          <p:cNvGrpSpPr/>
          <p:nvPr/>
        </p:nvGrpSpPr>
        <p:grpSpPr>
          <a:xfrm>
            <a:off x="5622505" y="8203918"/>
            <a:ext cx="3758528" cy="1054382"/>
            <a:chOff x="0" y="0"/>
            <a:chExt cx="5011370" cy="1405842"/>
          </a:xfrm>
        </p:grpSpPr>
        <p:sp>
          <p:nvSpPr>
            <p:cNvPr id="9" name="TextBox 9"/>
            <p:cNvSpPr txBox="1"/>
            <p:nvPr/>
          </p:nvSpPr>
          <p:spPr>
            <a:xfrm>
              <a:off x="0" y="-104775"/>
              <a:ext cx="5011370" cy="670348"/>
            </a:xfrm>
            <a:prstGeom prst="rect">
              <a:avLst/>
            </a:prstGeom>
          </p:spPr>
          <p:txBody>
            <a:bodyPr lIns="0" tIns="0" rIns="0" bIns="0" rtlCol="0" anchor="t">
              <a:spAutoFit/>
            </a:bodyPr>
            <a:lstStyle/>
            <a:p>
              <a:pPr>
                <a:lnSpc>
                  <a:spcPts val="3920"/>
                </a:lnSpc>
              </a:pPr>
              <a:r>
                <a:rPr lang="en-US" sz="2800">
                  <a:solidFill>
                    <a:srgbClr val="FFFFFF"/>
                  </a:solidFill>
                  <a:latin typeface="Codec Pro Bold"/>
                </a:rPr>
                <a:t>Call me</a:t>
              </a:r>
            </a:p>
          </p:txBody>
        </p:sp>
        <p:sp>
          <p:nvSpPr>
            <p:cNvPr id="10" name="TextBox 10"/>
            <p:cNvSpPr txBox="1"/>
            <p:nvPr/>
          </p:nvSpPr>
          <p:spPr>
            <a:xfrm>
              <a:off x="0" y="883449"/>
              <a:ext cx="5011370" cy="522393"/>
            </a:xfrm>
            <a:prstGeom prst="rect">
              <a:avLst/>
            </a:prstGeom>
          </p:spPr>
          <p:txBody>
            <a:bodyPr lIns="0" tIns="0" rIns="0" bIns="0" rtlCol="0" anchor="t">
              <a:spAutoFit/>
            </a:bodyPr>
            <a:lstStyle/>
            <a:p>
              <a:pPr>
                <a:lnSpc>
                  <a:spcPts val="3080"/>
                </a:lnSpc>
              </a:pPr>
              <a:r>
                <a:rPr lang="en-US" sz="2200">
                  <a:solidFill>
                    <a:srgbClr val="FFFFFF"/>
                  </a:solidFill>
                  <a:latin typeface="Codec Pro"/>
                </a:rPr>
                <a:t>346-453-0001</a:t>
              </a:r>
            </a:p>
          </p:txBody>
        </p:sp>
      </p:grpSp>
      <p:sp>
        <p:nvSpPr>
          <p:cNvPr id="11" name="TextBox 11"/>
          <p:cNvSpPr txBox="1"/>
          <p:nvPr/>
        </p:nvSpPr>
        <p:spPr>
          <a:xfrm>
            <a:off x="837012" y="3745795"/>
            <a:ext cx="14314064" cy="1676400"/>
          </a:xfrm>
          <a:prstGeom prst="rect">
            <a:avLst/>
          </a:prstGeom>
        </p:spPr>
        <p:txBody>
          <a:bodyPr lIns="0" tIns="0" rIns="0" bIns="0" rtlCol="0" anchor="t">
            <a:spAutoFit/>
          </a:bodyPr>
          <a:lstStyle/>
          <a:p>
            <a:pPr>
              <a:lnSpc>
                <a:spcPts val="12599"/>
              </a:lnSpc>
            </a:pPr>
            <a:r>
              <a:rPr lang="en-US" sz="9000">
                <a:solidFill>
                  <a:srgbClr val="FFFFFF"/>
                </a:solidFill>
                <a:latin typeface="Codec Pro Bold"/>
              </a:rPr>
              <a:t>Thank you for your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73092"/>
            <a:ext cx="18288000" cy="5177378"/>
          </a:xfrm>
          <a:prstGeom prst="rect">
            <a:avLst/>
          </a:prstGeom>
          <a:solidFill>
            <a:srgbClr val="7C987C"/>
          </a:solidFill>
        </p:spPr>
      </p:sp>
      <p:grpSp>
        <p:nvGrpSpPr>
          <p:cNvPr id="3" name="Group 3"/>
          <p:cNvGrpSpPr/>
          <p:nvPr/>
        </p:nvGrpSpPr>
        <p:grpSpPr>
          <a:xfrm>
            <a:off x="11333964" y="2068583"/>
            <a:ext cx="5925336" cy="2653962"/>
            <a:chOff x="0" y="0"/>
            <a:chExt cx="4470159" cy="2002187"/>
          </a:xfrm>
        </p:grpSpPr>
        <p:sp>
          <p:nvSpPr>
            <p:cNvPr id="4" name="Freeform 4"/>
            <p:cNvSpPr/>
            <p:nvPr/>
          </p:nvSpPr>
          <p:spPr>
            <a:xfrm>
              <a:off x="0" y="0"/>
              <a:ext cx="4470159" cy="2002187"/>
            </a:xfrm>
            <a:custGeom>
              <a:avLst/>
              <a:gdLst/>
              <a:ahLst/>
              <a:cxnLst/>
              <a:rect l="l" t="t" r="r" b="b"/>
              <a:pathLst>
                <a:path w="4470159" h="2002187">
                  <a:moveTo>
                    <a:pt x="39197" y="0"/>
                  </a:moveTo>
                  <a:lnTo>
                    <a:pt x="4430962" y="0"/>
                  </a:lnTo>
                  <a:cubicBezTo>
                    <a:pt x="4441357" y="0"/>
                    <a:pt x="4451328" y="4130"/>
                    <a:pt x="4458678" y="11481"/>
                  </a:cubicBezTo>
                  <a:cubicBezTo>
                    <a:pt x="4466029" y="18832"/>
                    <a:pt x="4470159" y="28802"/>
                    <a:pt x="4470159" y="39197"/>
                  </a:cubicBezTo>
                  <a:lnTo>
                    <a:pt x="4470159" y="1962989"/>
                  </a:lnTo>
                  <a:cubicBezTo>
                    <a:pt x="4470159" y="1984637"/>
                    <a:pt x="4452610" y="2002187"/>
                    <a:pt x="4430962" y="2002187"/>
                  </a:cubicBezTo>
                  <a:lnTo>
                    <a:pt x="39197" y="2002187"/>
                  </a:lnTo>
                  <a:cubicBezTo>
                    <a:pt x="17549" y="2002187"/>
                    <a:pt x="0" y="1984637"/>
                    <a:pt x="0" y="1962989"/>
                  </a:cubicBezTo>
                  <a:lnTo>
                    <a:pt x="0" y="39197"/>
                  </a:lnTo>
                  <a:cubicBezTo>
                    <a:pt x="0" y="17549"/>
                    <a:pt x="17549" y="0"/>
                    <a:pt x="39197" y="0"/>
                  </a:cubicBezTo>
                  <a:close/>
                </a:path>
              </a:pathLst>
            </a:custGeom>
            <a:solidFill>
              <a:srgbClr val="FFFFFF"/>
            </a:solidFill>
            <a:ln>
              <a:noFill/>
            </a:ln>
          </p:spPr>
        </p:sp>
        <p:sp>
          <p:nvSpPr>
            <p:cNvPr id="5" name="TextBox 5"/>
            <p:cNvSpPr txBox="1"/>
            <p:nvPr/>
          </p:nvSpPr>
          <p:spPr>
            <a:xfrm>
              <a:off x="93119" y="161952"/>
              <a:ext cx="3694093" cy="1715650"/>
            </a:xfrm>
            <a:prstGeom prst="rect">
              <a:avLst/>
            </a:prstGeom>
          </p:spPr>
          <p:txBody>
            <a:bodyPr lIns="254000" tIns="254000" rIns="254000" bIns="254000" rtlCol="0" anchor="ctr"/>
            <a:lstStyle/>
            <a:p>
              <a:pPr>
                <a:lnSpc>
                  <a:spcPts val="3359"/>
                </a:lnSpc>
              </a:pPr>
              <a:r>
                <a:rPr lang="en-US" sz="2399" dirty="0">
                  <a:solidFill>
                    <a:srgbClr val="000000"/>
                  </a:solidFill>
                  <a:latin typeface="Codec Pro Bold"/>
                </a:rPr>
                <a:t>In this case study, I  will analyze data from the Spend Tracker app to determine the percentage of active users in the test group.</a:t>
              </a:r>
            </a:p>
            <a:p>
              <a:pPr>
                <a:lnSpc>
                  <a:spcPts val="3359"/>
                </a:lnSpc>
              </a:pPr>
              <a:endParaRPr lang="en-US" sz="2399" dirty="0">
                <a:solidFill>
                  <a:srgbClr val="000000"/>
                </a:solidFill>
                <a:latin typeface="Codec Pro Bold"/>
              </a:endParaRPr>
            </a:p>
          </p:txBody>
        </p:sp>
      </p:grpSp>
      <p:sp>
        <p:nvSpPr>
          <p:cNvPr id="6" name="Freeform 6"/>
          <p:cNvSpPr/>
          <p:nvPr/>
        </p:nvSpPr>
        <p:spPr>
          <a:xfrm>
            <a:off x="13421725" y="246881"/>
            <a:ext cx="3127275" cy="1563637"/>
          </a:xfrm>
          <a:custGeom>
            <a:avLst/>
            <a:gdLst/>
            <a:ahLst/>
            <a:cxnLst/>
            <a:rect l="l" t="t" r="r" b="b"/>
            <a:pathLst>
              <a:path w="3127275" h="1563637">
                <a:moveTo>
                  <a:pt x="0" y="0"/>
                </a:moveTo>
                <a:lnTo>
                  <a:pt x="3127275" y="0"/>
                </a:lnTo>
                <a:lnTo>
                  <a:pt x="3127275" y="1563638"/>
                </a:lnTo>
                <a:lnTo>
                  <a:pt x="0" y="1563638"/>
                </a:lnTo>
                <a:lnTo>
                  <a:pt x="0" y="0"/>
                </a:lnTo>
                <a:close/>
              </a:path>
            </a:pathLst>
          </a:custGeom>
          <a:blipFill>
            <a:blip r:embed="rId2"/>
            <a:stretch>
              <a:fillRect/>
            </a:stretch>
          </a:blipFill>
        </p:spPr>
      </p:sp>
      <p:sp>
        <p:nvSpPr>
          <p:cNvPr id="7" name="TextBox 7"/>
          <p:cNvSpPr txBox="1"/>
          <p:nvPr/>
        </p:nvSpPr>
        <p:spPr>
          <a:xfrm>
            <a:off x="1028700" y="1824653"/>
            <a:ext cx="8115300" cy="2886075"/>
          </a:xfrm>
          <a:prstGeom prst="rect">
            <a:avLst/>
          </a:prstGeom>
        </p:spPr>
        <p:txBody>
          <a:bodyPr lIns="0" tIns="0" rIns="0" bIns="0" rtlCol="0" anchor="t">
            <a:spAutoFit/>
          </a:bodyPr>
          <a:lstStyle/>
          <a:p>
            <a:pPr marL="0" lvl="0" indent="0" algn="l">
              <a:lnSpc>
                <a:spcPts val="10800"/>
              </a:lnSpc>
              <a:spcBef>
                <a:spcPct val="0"/>
              </a:spcBef>
            </a:pPr>
            <a:r>
              <a:rPr lang="en-US" sz="9000">
                <a:solidFill>
                  <a:srgbClr val="FFFFFF"/>
                </a:solidFill>
                <a:latin typeface="Codec Pro Bold"/>
              </a:rPr>
              <a:t>Spend Tracker Assignment</a:t>
            </a:r>
          </a:p>
        </p:txBody>
      </p:sp>
      <p:sp>
        <p:nvSpPr>
          <p:cNvPr id="8" name="TextBox 8"/>
          <p:cNvSpPr txBox="1"/>
          <p:nvPr/>
        </p:nvSpPr>
        <p:spPr>
          <a:xfrm>
            <a:off x="275906" y="5332887"/>
            <a:ext cx="14020726" cy="789486"/>
          </a:xfrm>
          <a:prstGeom prst="rect">
            <a:avLst/>
          </a:prstGeom>
        </p:spPr>
        <p:txBody>
          <a:bodyPr lIns="0" tIns="0" rIns="0" bIns="0" rtlCol="0" anchor="t">
            <a:spAutoFit/>
          </a:bodyPr>
          <a:lstStyle/>
          <a:p>
            <a:pPr algn="just">
              <a:lnSpc>
                <a:spcPts val="2160"/>
              </a:lnSpc>
            </a:pPr>
            <a:r>
              <a:rPr lang="en-US" sz="1542">
                <a:solidFill>
                  <a:srgbClr val="000000"/>
                </a:solidFill>
                <a:latin typeface="Canva Sans"/>
              </a:rPr>
              <a:t>Problem:</a:t>
            </a:r>
          </a:p>
          <a:p>
            <a:pPr algn="just">
              <a:lnSpc>
                <a:spcPts val="2160"/>
              </a:lnSpc>
            </a:pPr>
            <a:r>
              <a:rPr lang="en-US" sz="1542">
                <a:solidFill>
                  <a:srgbClr val="000000"/>
                </a:solidFill>
                <a:latin typeface="Canva Sans"/>
              </a:rPr>
              <a:t>The company is interested in determining whether the new version of the Spend Tracker app is more effective at retaining users than the old version.</a:t>
            </a:r>
          </a:p>
          <a:p>
            <a:pPr algn="just">
              <a:lnSpc>
                <a:spcPts val="2160"/>
              </a:lnSpc>
            </a:pPr>
            <a:endParaRPr lang="en-US" sz="1542">
              <a:solidFill>
                <a:srgbClr val="000000"/>
              </a:solidFill>
              <a:latin typeface="Canva Sans"/>
            </a:endParaRPr>
          </a:p>
        </p:txBody>
      </p:sp>
      <p:sp>
        <p:nvSpPr>
          <p:cNvPr id="9" name="TextBox 9"/>
          <p:cNvSpPr txBox="1"/>
          <p:nvPr/>
        </p:nvSpPr>
        <p:spPr>
          <a:xfrm>
            <a:off x="275906" y="6093798"/>
            <a:ext cx="8868094" cy="1589586"/>
          </a:xfrm>
          <a:prstGeom prst="rect">
            <a:avLst/>
          </a:prstGeom>
        </p:spPr>
        <p:txBody>
          <a:bodyPr lIns="0" tIns="0" rIns="0" bIns="0" rtlCol="0" anchor="t">
            <a:spAutoFit/>
          </a:bodyPr>
          <a:lstStyle/>
          <a:p>
            <a:pPr algn="just">
              <a:lnSpc>
                <a:spcPts val="2160"/>
              </a:lnSpc>
            </a:pPr>
            <a:r>
              <a:rPr lang="en-US" sz="1542">
                <a:solidFill>
                  <a:srgbClr val="000000"/>
                </a:solidFill>
                <a:latin typeface="Canva Sans"/>
              </a:rPr>
              <a:t>Data:</a:t>
            </a:r>
          </a:p>
          <a:p>
            <a:pPr algn="just">
              <a:lnSpc>
                <a:spcPts val="2160"/>
              </a:lnSpc>
            </a:pPr>
            <a:r>
              <a:rPr lang="en-US" sz="1542">
                <a:solidFill>
                  <a:srgbClr val="000000"/>
                </a:solidFill>
                <a:latin typeface="Canva Sans"/>
              </a:rPr>
              <a:t>The data that we will use for this analysis includes the following:</a:t>
            </a:r>
          </a:p>
          <a:p>
            <a:pPr marL="333106" lvl="1" indent="-166553" algn="just">
              <a:lnSpc>
                <a:spcPts val="2160"/>
              </a:lnSpc>
              <a:buFont typeface="Arial"/>
              <a:buChar char="•"/>
            </a:pPr>
            <a:r>
              <a:rPr lang="en-US" sz="1542">
                <a:solidFill>
                  <a:srgbClr val="000000"/>
                </a:solidFill>
                <a:latin typeface="Canva Sans"/>
              </a:rPr>
              <a:t>The test group: Users who were randomly assigned to use the new version of the app.</a:t>
            </a:r>
          </a:p>
          <a:p>
            <a:pPr marL="333106" lvl="1" indent="-166553" algn="just">
              <a:lnSpc>
                <a:spcPts val="2160"/>
              </a:lnSpc>
              <a:buFont typeface="Arial"/>
              <a:buChar char="•"/>
            </a:pPr>
            <a:r>
              <a:rPr lang="en-US" sz="1542">
                <a:solidFill>
                  <a:srgbClr val="000000"/>
                </a:solidFill>
                <a:latin typeface="Canva Sans"/>
              </a:rPr>
              <a:t>The control group: Users who were randomly assigned to use the old version of the app.</a:t>
            </a:r>
          </a:p>
          <a:p>
            <a:pPr marL="333106" lvl="1" indent="-166553" algn="just">
              <a:lnSpc>
                <a:spcPts val="2160"/>
              </a:lnSpc>
              <a:buFont typeface="Arial"/>
              <a:buChar char="•"/>
            </a:pPr>
            <a:r>
              <a:rPr lang="en-US" sz="1542">
                <a:solidFill>
                  <a:srgbClr val="000000"/>
                </a:solidFill>
                <a:latin typeface="Canva Sans"/>
              </a:rPr>
              <a:t>The number of days that each user used the app.</a:t>
            </a:r>
          </a:p>
          <a:p>
            <a:pPr algn="just">
              <a:lnSpc>
                <a:spcPts val="2160"/>
              </a:lnSpc>
            </a:pPr>
            <a:endParaRPr lang="en-US" sz="1542">
              <a:solidFill>
                <a:srgbClr val="000000"/>
              </a:solidFill>
              <a:latin typeface="Canva Sans"/>
            </a:endParaRPr>
          </a:p>
        </p:txBody>
      </p:sp>
      <p:sp>
        <p:nvSpPr>
          <p:cNvPr id="10" name="TextBox 10"/>
          <p:cNvSpPr txBox="1"/>
          <p:nvPr/>
        </p:nvSpPr>
        <p:spPr>
          <a:xfrm>
            <a:off x="9419906" y="6215050"/>
            <a:ext cx="8868094" cy="1322886"/>
          </a:xfrm>
          <a:prstGeom prst="rect">
            <a:avLst/>
          </a:prstGeom>
        </p:spPr>
        <p:txBody>
          <a:bodyPr lIns="0" tIns="0" rIns="0" bIns="0" rtlCol="0" anchor="t">
            <a:spAutoFit/>
          </a:bodyPr>
          <a:lstStyle/>
          <a:p>
            <a:pPr algn="just">
              <a:lnSpc>
                <a:spcPts val="2160"/>
              </a:lnSpc>
            </a:pPr>
            <a:r>
              <a:rPr lang="en-US" sz="1542">
                <a:solidFill>
                  <a:srgbClr val="000000"/>
                </a:solidFill>
                <a:latin typeface="Canva Sans"/>
              </a:rPr>
              <a:t>Constraints:</a:t>
            </a:r>
          </a:p>
          <a:p>
            <a:pPr algn="just">
              <a:lnSpc>
                <a:spcPts val="2160"/>
              </a:lnSpc>
            </a:pPr>
            <a:r>
              <a:rPr lang="en-US" sz="1542">
                <a:solidFill>
                  <a:srgbClr val="000000"/>
                </a:solidFill>
                <a:latin typeface="Canva Sans"/>
              </a:rPr>
              <a:t>The following constraints apply to this analysis:</a:t>
            </a:r>
          </a:p>
          <a:p>
            <a:pPr marL="333106" lvl="1" indent="-166553" algn="just">
              <a:lnSpc>
                <a:spcPts val="2160"/>
              </a:lnSpc>
              <a:buFont typeface="Arial"/>
              <a:buChar char="•"/>
            </a:pPr>
            <a:r>
              <a:rPr lang="en-US" sz="1542">
                <a:solidFill>
                  <a:srgbClr val="000000"/>
                </a:solidFill>
                <a:latin typeface="Canva Sans"/>
              </a:rPr>
              <a:t>The analysis must be completed within one week.</a:t>
            </a:r>
          </a:p>
          <a:p>
            <a:pPr marL="333106" lvl="1" indent="-166553" algn="just">
              <a:lnSpc>
                <a:spcPts val="2160"/>
              </a:lnSpc>
              <a:buFont typeface="Arial"/>
              <a:buChar char="•"/>
            </a:pPr>
            <a:r>
              <a:rPr lang="en-US" sz="1542">
                <a:solidFill>
                  <a:srgbClr val="000000"/>
                </a:solidFill>
                <a:latin typeface="Canva Sans"/>
              </a:rPr>
              <a:t>The analysis must be conducted using the data that is available.</a:t>
            </a:r>
          </a:p>
          <a:p>
            <a:pPr algn="just">
              <a:lnSpc>
                <a:spcPts val="2160"/>
              </a:lnSpc>
            </a:pPr>
            <a:endParaRPr lang="en-US" sz="1542">
              <a:solidFill>
                <a:srgbClr val="000000"/>
              </a:solidFill>
              <a:latin typeface="Canva Sans"/>
            </a:endParaRPr>
          </a:p>
        </p:txBody>
      </p:sp>
      <p:sp>
        <p:nvSpPr>
          <p:cNvPr id="11" name="TextBox 11"/>
          <p:cNvSpPr txBox="1"/>
          <p:nvPr/>
        </p:nvSpPr>
        <p:spPr>
          <a:xfrm>
            <a:off x="275906" y="7630614"/>
            <a:ext cx="8868094" cy="2389686"/>
          </a:xfrm>
          <a:prstGeom prst="rect">
            <a:avLst/>
          </a:prstGeom>
        </p:spPr>
        <p:txBody>
          <a:bodyPr lIns="0" tIns="0" rIns="0" bIns="0" rtlCol="0" anchor="t">
            <a:spAutoFit/>
          </a:bodyPr>
          <a:lstStyle/>
          <a:p>
            <a:pPr algn="just">
              <a:lnSpc>
                <a:spcPts val="2160"/>
              </a:lnSpc>
            </a:pPr>
            <a:r>
              <a:rPr lang="en-US" sz="1542">
                <a:solidFill>
                  <a:srgbClr val="000000"/>
                </a:solidFill>
                <a:latin typeface="Canva Sans"/>
              </a:rPr>
              <a:t>Plan:</a:t>
            </a:r>
          </a:p>
          <a:p>
            <a:pPr algn="just">
              <a:lnSpc>
                <a:spcPts val="2160"/>
              </a:lnSpc>
            </a:pPr>
            <a:r>
              <a:rPr lang="en-US" sz="1542">
                <a:solidFill>
                  <a:srgbClr val="000000"/>
                </a:solidFill>
                <a:latin typeface="Canva Sans"/>
              </a:rPr>
              <a:t>The following plan will be used for this analysis:</a:t>
            </a:r>
          </a:p>
          <a:p>
            <a:pPr marL="333106" lvl="1" indent="-166553" algn="just">
              <a:lnSpc>
                <a:spcPts val="2160"/>
              </a:lnSpc>
              <a:buFont typeface="Arial"/>
              <a:buChar char="•"/>
            </a:pPr>
            <a:r>
              <a:rPr lang="en-US" sz="1542">
                <a:solidFill>
                  <a:srgbClr val="000000"/>
                </a:solidFill>
                <a:latin typeface="Canva Sans"/>
              </a:rPr>
              <a:t>We will collect the data from the Spend Tracker app.</a:t>
            </a:r>
          </a:p>
          <a:p>
            <a:pPr marL="333106" lvl="1" indent="-166553" algn="just">
              <a:lnSpc>
                <a:spcPts val="2160"/>
              </a:lnSpc>
              <a:buFont typeface="Arial"/>
              <a:buChar char="•"/>
            </a:pPr>
            <a:r>
              <a:rPr lang="en-US" sz="1542">
                <a:solidFill>
                  <a:srgbClr val="000000"/>
                </a:solidFill>
                <a:latin typeface="Canva Sans"/>
              </a:rPr>
              <a:t>We will clean the data to remove any errors or inconsistencies.</a:t>
            </a:r>
          </a:p>
          <a:p>
            <a:pPr marL="333106" lvl="1" indent="-166553" algn="just">
              <a:lnSpc>
                <a:spcPts val="2160"/>
              </a:lnSpc>
              <a:buFont typeface="Arial"/>
              <a:buChar char="•"/>
            </a:pPr>
            <a:r>
              <a:rPr lang="en-US" sz="1542">
                <a:solidFill>
                  <a:srgbClr val="000000"/>
                </a:solidFill>
                <a:latin typeface="Canva Sans"/>
              </a:rPr>
              <a:t>We will run a statistical analysis to determine the percentage of active users in the test group.</a:t>
            </a:r>
          </a:p>
          <a:p>
            <a:pPr marL="333106" lvl="1" indent="-166553" algn="just">
              <a:lnSpc>
                <a:spcPts val="2160"/>
              </a:lnSpc>
              <a:buFont typeface="Arial"/>
              <a:buChar char="•"/>
            </a:pPr>
            <a:r>
              <a:rPr lang="en-US" sz="1542">
                <a:solidFill>
                  <a:srgbClr val="000000"/>
                </a:solidFill>
                <a:latin typeface="Canva Sans"/>
              </a:rPr>
              <a:t>We will interpret the results of the analysis and draw conclusions.</a:t>
            </a:r>
          </a:p>
          <a:p>
            <a:pPr marL="333106" lvl="1" indent="-166553" algn="just">
              <a:lnSpc>
                <a:spcPts val="2160"/>
              </a:lnSpc>
              <a:buFont typeface="Arial"/>
              <a:buChar char="•"/>
            </a:pPr>
            <a:r>
              <a:rPr lang="en-US" sz="1542">
                <a:solidFill>
                  <a:srgbClr val="000000"/>
                </a:solidFill>
                <a:latin typeface="Canva Sans"/>
              </a:rPr>
              <a:t>We will make recommendations based on the findings of the analysis.</a:t>
            </a:r>
          </a:p>
          <a:p>
            <a:pPr algn="just">
              <a:lnSpc>
                <a:spcPts val="2160"/>
              </a:lnSpc>
            </a:pPr>
            <a:endParaRPr lang="en-US" sz="1542">
              <a:solidFill>
                <a:srgbClr val="000000"/>
              </a:solidFill>
              <a:latin typeface="Canva Sans"/>
            </a:endParaRPr>
          </a:p>
        </p:txBody>
      </p:sp>
      <p:sp>
        <p:nvSpPr>
          <p:cNvPr id="12" name="TextBox 12"/>
          <p:cNvSpPr txBox="1"/>
          <p:nvPr/>
        </p:nvSpPr>
        <p:spPr>
          <a:xfrm>
            <a:off x="9419906" y="7630614"/>
            <a:ext cx="8868094" cy="2389686"/>
          </a:xfrm>
          <a:prstGeom prst="rect">
            <a:avLst/>
          </a:prstGeom>
        </p:spPr>
        <p:txBody>
          <a:bodyPr lIns="0" tIns="0" rIns="0" bIns="0" rtlCol="0" anchor="t">
            <a:spAutoFit/>
          </a:bodyPr>
          <a:lstStyle/>
          <a:p>
            <a:pPr algn="just">
              <a:lnSpc>
                <a:spcPts val="2160"/>
              </a:lnSpc>
            </a:pPr>
            <a:r>
              <a:rPr lang="en-US" sz="1542">
                <a:solidFill>
                  <a:srgbClr val="000000"/>
                </a:solidFill>
                <a:latin typeface="Canva Sans"/>
              </a:rPr>
              <a:t>What is included in the case study?</a:t>
            </a:r>
          </a:p>
          <a:p>
            <a:pPr algn="just">
              <a:lnSpc>
                <a:spcPts val="2160"/>
              </a:lnSpc>
            </a:pPr>
            <a:r>
              <a:rPr lang="en-US" sz="1542">
                <a:solidFill>
                  <a:srgbClr val="000000"/>
                </a:solidFill>
                <a:latin typeface="Canva Sans"/>
              </a:rPr>
              <a:t>The case study includes the following:</a:t>
            </a:r>
          </a:p>
          <a:p>
            <a:pPr marL="333106" lvl="1" indent="-166553" algn="just">
              <a:lnSpc>
                <a:spcPts val="2160"/>
              </a:lnSpc>
              <a:buFont typeface="Arial"/>
              <a:buChar char="•"/>
            </a:pPr>
            <a:r>
              <a:rPr lang="en-US" sz="1542">
                <a:solidFill>
                  <a:srgbClr val="000000"/>
                </a:solidFill>
                <a:latin typeface="Canva Sans"/>
              </a:rPr>
              <a:t>A description of the problem that the company is facing.</a:t>
            </a:r>
          </a:p>
          <a:p>
            <a:pPr marL="333106" lvl="1" indent="-166553" algn="just">
              <a:lnSpc>
                <a:spcPts val="2160"/>
              </a:lnSpc>
              <a:buFont typeface="Arial"/>
              <a:buChar char="•"/>
            </a:pPr>
            <a:r>
              <a:rPr lang="en-US" sz="1542">
                <a:solidFill>
                  <a:srgbClr val="000000"/>
                </a:solidFill>
                <a:latin typeface="Canva Sans"/>
              </a:rPr>
              <a:t>A description of the data that is available.</a:t>
            </a:r>
          </a:p>
          <a:p>
            <a:pPr marL="333106" lvl="1" indent="-166553" algn="just">
              <a:lnSpc>
                <a:spcPts val="2160"/>
              </a:lnSpc>
              <a:buFont typeface="Arial"/>
              <a:buChar char="•"/>
            </a:pPr>
            <a:r>
              <a:rPr lang="en-US" sz="1542">
                <a:solidFill>
                  <a:srgbClr val="000000"/>
                </a:solidFill>
                <a:latin typeface="Canva Sans"/>
              </a:rPr>
              <a:t>A description of the methods that will be used for the analysis.</a:t>
            </a:r>
          </a:p>
          <a:p>
            <a:pPr marL="333106" lvl="1" indent="-166553" algn="just">
              <a:lnSpc>
                <a:spcPts val="2160"/>
              </a:lnSpc>
              <a:buFont typeface="Arial"/>
              <a:buChar char="•"/>
            </a:pPr>
            <a:r>
              <a:rPr lang="en-US" sz="1542">
                <a:solidFill>
                  <a:srgbClr val="000000"/>
                </a:solidFill>
                <a:latin typeface="Canva Sans"/>
              </a:rPr>
              <a:t>The results of the analysis.</a:t>
            </a:r>
          </a:p>
          <a:p>
            <a:pPr marL="333106" lvl="1" indent="-166553" algn="just">
              <a:lnSpc>
                <a:spcPts val="2160"/>
              </a:lnSpc>
              <a:buFont typeface="Arial"/>
              <a:buChar char="•"/>
            </a:pPr>
            <a:r>
              <a:rPr lang="en-US" sz="1542">
                <a:solidFill>
                  <a:srgbClr val="000000"/>
                </a:solidFill>
                <a:latin typeface="Canva Sans"/>
              </a:rPr>
              <a:t>The conclusions that can be drawn from the analysis.</a:t>
            </a:r>
          </a:p>
          <a:p>
            <a:pPr marL="333106" lvl="1" indent="-166553" algn="just">
              <a:lnSpc>
                <a:spcPts val="2160"/>
              </a:lnSpc>
              <a:buFont typeface="Arial"/>
              <a:buChar char="•"/>
            </a:pPr>
            <a:r>
              <a:rPr lang="en-US" sz="1542">
                <a:solidFill>
                  <a:srgbClr val="000000"/>
                </a:solidFill>
                <a:latin typeface="Canva Sans"/>
              </a:rPr>
              <a:t>Recommendations for the company.</a:t>
            </a:r>
          </a:p>
          <a:p>
            <a:pPr algn="just">
              <a:lnSpc>
                <a:spcPts val="2160"/>
              </a:lnSpc>
            </a:pPr>
            <a:endParaRPr lang="en-US" sz="1542">
              <a:solidFill>
                <a:srgbClr val="000000"/>
              </a:solidFill>
              <a:latin typeface="Canv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8551397" cy="10287000"/>
          </a:xfrm>
          <a:prstGeom prst="rect">
            <a:avLst/>
          </a:prstGeom>
          <a:solidFill>
            <a:srgbClr val="365236"/>
          </a:solidFill>
        </p:spPr>
      </p:sp>
      <p:sp>
        <p:nvSpPr>
          <p:cNvPr id="3" name="Freeform 3"/>
          <p:cNvSpPr/>
          <p:nvPr/>
        </p:nvSpPr>
        <p:spPr>
          <a:xfrm>
            <a:off x="557533" y="8206612"/>
            <a:ext cx="3127275" cy="1563637"/>
          </a:xfrm>
          <a:custGeom>
            <a:avLst/>
            <a:gdLst/>
            <a:ahLst/>
            <a:cxnLst/>
            <a:rect l="l" t="t" r="r" b="b"/>
            <a:pathLst>
              <a:path w="3127275" h="1563637">
                <a:moveTo>
                  <a:pt x="0" y="0"/>
                </a:moveTo>
                <a:lnTo>
                  <a:pt x="3127275" y="0"/>
                </a:lnTo>
                <a:lnTo>
                  <a:pt x="3127275" y="1563637"/>
                </a:lnTo>
                <a:lnTo>
                  <a:pt x="0" y="1563637"/>
                </a:lnTo>
                <a:lnTo>
                  <a:pt x="0" y="0"/>
                </a:lnTo>
                <a:close/>
              </a:path>
            </a:pathLst>
          </a:custGeom>
          <a:blipFill>
            <a:blip r:embed="rId2"/>
            <a:stretch>
              <a:fillRect/>
            </a:stretch>
          </a:blipFill>
        </p:spPr>
      </p:sp>
      <p:sp>
        <p:nvSpPr>
          <p:cNvPr id="4" name="TextBox 4"/>
          <p:cNvSpPr txBox="1"/>
          <p:nvPr/>
        </p:nvSpPr>
        <p:spPr>
          <a:xfrm>
            <a:off x="1028700" y="923925"/>
            <a:ext cx="6758191" cy="2066925"/>
          </a:xfrm>
          <a:prstGeom prst="rect">
            <a:avLst/>
          </a:prstGeom>
        </p:spPr>
        <p:txBody>
          <a:bodyPr lIns="0" tIns="0" rIns="0" bIns="0" rtlCol="0" anchor="t">
            <a:spAutoFit/>
          </a:bodyPr>
          <a:lstStyle/>
          <a:p>
            <a:pPr>
              <a:lnSpc>
                <a:spcPts val="7799"/>
              </a:lnSpc>
            </a:pPr>
            <a:r>
              <a:rPr lang="en-US" sz="6499">
                <a:solidFill>
                  <a:srgbClr val="FFFFFF"/>
                </a:solidFill>
                <a:latin typeface="Codec Pro Bold"/>
              </a:rPr>
              <a:t>Spend Tracker Assignment</a:t>
            </a:r>
          </a:p>
        </p:txBody>
      </p:sp>
      <p:grpSp>
        <p:nvGrpSpPr>
          <p:cNvPr id="5" name="Group 5"/>
          <p:cNvGrpSpPr/>
          <p:nvPr/>
        </p:nvGrpSpPr>
        <p:grpSpPr>
          <a:xfrm>
            <a:off x="9227726" y="5143500"/>
            <a:ext cx="8587974" cy="4644528"/>
            <a:chOff x="0" y="0"/>
            <a:chExt cx="11450631" cy="6192703"/>
          </a:xfrm>
        </p:grpSpPr>
        <p:sp>
          <p:nvSpPr>
            <p:cNvPr id="6" name="TextBox 6"/>
            <p:cNvSpPr txBox="1"/>
            <p:nvPr/>
          </p:nvSpPr>
          <p:spPr>
            <a:xfrm>
              <a:off x="0" y="-47625"/>
              <a:ext cx="11450631" cy="606425"/>
            </a:xfrm>
            <a:prstGeom prst="rect">
              <a:avLst/>
            </a:prstGeom>
          </p:spPr>
          <p:txBody>
            <a:bodyPr lIns="0" tIns="0" rIns="0" bIns="0" rtlCol="0" anchor="t">
              <a:spAutoFit/>
            </a:bodyPr>
            <a:lstStyle/>
            <a:p>
              <a:pPr marL="0" lvl="0" indent="0" algn="l">
                <a:lnSpc>
                  <a:spcPts val="3360"/>
                </a:lnSpc>
                <a:spcBef>
                  <a:spcPct val="0"/>
                </a:spcBef>
              </a:pPr>
              <a:r>
                <a:rPr lang="en-US" sz="2800">
                  <a:solidFill>
                    <a:srgbClr val="000000"/>
                  </a:solidFill>
                  <a:latin typeface="Codec Pro Bold"/>
                </a:rPr>
                <a:t>Problem:</a:t>
              </a:r>
            </a:p>
          </p:txBody>
        </p:sp>
        <p:sp>
          <p:nvSpPr>
            <p:cNvPr id="7" name="TextBox 7"/>
            <p:cNvSpPr txBox="1"/>
            <p:nvPr/>
          </p:nvSpPr>
          <p:spPr>
            <a:xfrm>
              <a:off x="0" y="771285"/>
              <a:ext cx="11450631" cy="5421418"/>
            </a:xfrm>
            <a:prstGeom prst="rect">
              <a:avLst/>
            </a:prstGeom>
          </p:spPr>
          <p:txBody>
            <a:bodyPr lIns="0" tIns="0" rIns="0" bIns="0" rtlCol="0" anchor="t">
              <a:spAutoFit/>
            </a:bodyPr>
            <a:lstStyle/>
            <a:p>
              <a:pPr>
                <a:lnSpc>
                  <a:spcPts val="2800"/>
                </a:lnSpc>
              </a:pPr>
              <a:endParaRPr/>
            </a:p>
            <a:p>
              <a:pPr>
                <a:lnSpc>
                  <a:spcPts val="2800"/>
                </a:lnSpc>
              </a:pPr>
              <a:r>
                <a:rPr lang="en-US" sz="2000">
                  <a:solidFill>
                    <a:srgbClr val="000000"/>
                  </a:solidFill>
                  <a:latin typeface="Codec Pro"/>
                </a:rPr>
                <a:t>    </a:t>
              </a:r>
            </a:p>
            <a:p>
              <a:pPr marL="518158" lvl="1" indent="-259079">
                <a:lnSpc>
                  <a:spcPts val="3359"/>
                </a:lnSpc>
                <a:buFont typeface="Arial"/>
                <a:buChar char="•"/>
              </a:pPr>
              <a:r>
                <a:rPr lang="en-US" sz="2399">
                  <a:solidFill>
                    <a:srgbClr val="000000"/>
                  </a:solidFill>
                  <a:latin typeface="Codec Pro"/>
                </a:rPr>
                <a:t>The company has been tracking the number of active users for both the new and old versions of the app. The data shows that the percentage of active users in the new version of the app is higher than the percentage of active users in the old version. However, the company wants to be sure that this difference is statistically significant.</a:t>
              </a:r>
            </a:p>
            <a:p>
              <a:pPr algn="l">
                <a:lnSpc>
                  <a:spcPts val="3359"/>
                </a:lnSpc>
              </a:pPr>
              <a:endParaRPr lang="en-US" sz="2399">
                <a:solidFill>
                  <a:srgbClr val="000000"/>
                </a:solidFill>
                <a:latin typeface="Codec Pro"/>
              </a:endParaRPr>
            </a:p>
          </p:txBody>
        </p:sp>
      </p:grpSp>
      <p:grpSp>
        <p:nvGrpSpPr>
          <p:cNvPr id="8" name="Group 8"/>
          <p:cNvGrpSpPr/>
          <p:nvPr/>
        </p:nvGrpSpPr>
        <p:grpSpPr>
          <a:xfrm>
            <a:off x="8963957" y="1028700"/>
            <a:ext cx="9115512" cy="3096398"/>
            <a:chOff x="0" y="0"/>
            <a:chExt cx="12154016" cy="4128530"/>
          </a:xfrm>
        </p:grpSpPr>
        <p:sp>
          <p:nvSpPr>
            <p:cNvPr id="9" name="TextBox 9"/>
            <p:cNvSpPr txBox="1"/>
            <p:nvPr/>
          </p:nvSpPr>
          <p:spPr>
            <a:xfrm>
              <a:off x="0" y="-47625"/>
              <a:ext cx="12154016" cy="606425"/>
            </a:xfrm>
            <a:prstGeom prst="rect">
              <a:avLst/>
            </a:prstGeom>
          </p:spPr>
          <p:txBody>
            <a:bodyPr lIns="0" tIns="0" rIns="0" bIns="0" rtlCol="0" anchor="t">
              <a:spAutoFit/>
            </a:bodyPr>
            <a:lstStyle/>
            <a:p>
              <a:pPr marL="0" lvl="0" indent="0" algn="l">
                <a:lnSpc>
                  <a:spcPts val="3360"/>
                </a:lnSpc>
                <a:spcBef>
                  <a:spcPct val="0"/>
                </a:spcBef>
              </a:pPr>
              <a:r>
                <a:rPr lang="en-US" sz="2800">
                  <a:solidFill>
                    <a:srgbClr val="000000"/>
                  </a:solidFill>
                  <a:latin typeface="Codec Pro Bold"/>
                </a:rPr>
                <a:t>Introduction:</a:t>
              </a:r>
            </a:p>
          </p:txBody>
        </p:sp>
        <p:sp>
          <p:nvSpPr>
            <p:cNvPr id="10" name="TextBox 10"/>
            <p:cNvSpPr txBox="1"/>
            <p:nvPr/>
          </p:nvSpPr>
          <p:spPr>
            <a:xfrm>
              <a:off x="0" y="771285"/>
              <a:ext cx="12154016" cy="3357245"/>
            </a:xfrm>
            <a:prstGeom prst="rect">
              <a:avLst/>
            </a:prstGeom>
          </p:spPr>
          <p:txBody>
            <a:bodyPr lIns="0" tIns="0" rIns="0" bIns="0" rtlCol="0" anchor="t">
              <a:spAutoFit/>
            </a:bodyPr>
            <a:lstStyle/>
            <a:p>
              <a:pPr>
                <a:lnSpc>
                  <a:spcPts val="3359"/>
                </a:lnSpc>
              </a:pPr>
              <a:endParaRPr/>
            </a:p>
            <a:p>
              <a:pPr marL="518158" lvl="1" indent="-259079">
                <a:lnSpc>
                  <a:spcPts val="3359"/>
                </a:lnSpc>
                <a:buFont typeface="Arial"/>
                <a:buChar char="•"/>
              </a:pPr>
              <a:r>
                <a:rPr lang="en-US" sz="2399">
                  <a:solidFill>
                    <a:srgbClr val="000000"/>
                  </a:solidFill>
                  <a:latin typeface="Codec Pro"/>
                </a:rPr>
                <a:t>The Spend Tracker app is a mobile app that helps users track their spending. The company is interested in determining whether the new version of the app is more effective at retaining users than the old version.</a:t>
              </a:r>
            </a:p>
            <a:p>
              <a:pPr algn="l">
                <a:lnSpc>
                  <a:spcPts val="3359"/>
                </a:lnSpc>
              </a:pPr>
              <a:endParaRPr lang="en-US" sz="2399">
                <a:solidFill>
                  <a:srgbClr val="000000"/>
                </a:solidFill>
                <a:latin typeface="Codec Pr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C987C"/>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028700" y="1190363"/>
          <a:ext cx="16230600" cy="7680090"/>
        </p:xfrm>
        <a:graphic>
          <a:graphicData uri="http://schemas.openxmlformats.org/drawingml/2006/table">
            <a:tbl>
              <a:tblPr/>
              <a:tblGrid>
                <a:gridCol w="3962352">
                  <a:extLst>
                    <a:ext uri="{9D8B030D-6E8A-4147-A177-3AD203B41FA5}">
                      <a16:colId xmlns:a16="http://schemas.microsoft.com/office/drawing/2014/main" val="20000"/>
                    </a:ext>
                  </a:extLst>
                </a:gridCol>
                <a:gridCol w="3962352">
                  <a:extLst>
                    <a:ext uri="{9D8B030D-6E8A-4147-A177-3AD203B41FA5}">
                      <a16:colId xmlns:a16="http://schemas.microsoft.com/office/drawing/2014/main" val="20001"/>
                    </a:ext>
                  </a:extLst>
                </a:gridCol>
                <a:gridCol w="3962352">
                  <a:extLst>
                    <a:ext uri="{9D8B030D-6E8A-4147-A177-3AD203B41FA5}">
                      <a16:colId xmlns:a16="http://schemas.microsoft.com/office/drawing/2014/main" val="20002"/>
                    </a:ext>
                  </a:extLst>
                </a:gridCol>
                <a:gridCol w="4343544">
                  <a:extLst>
                    <a:ext uri="{9D8B030D-6E8A-4147-A177-3AD203B41FA5}">
                      <a16:colId xmlns:a16="http://schemas.microsoft.com/office/drawing/2014/main" val="20003"/>
                    </a:ext>
                  </a:extLst>
                </a:gridCol>
              </a:tblGrid>
              <a:tr h="2189371">
                <a:tc>
                  <a:txBody>
                    <a:bodyPr/>
                    <a:lstStyle/>
                    <a:p>
                      <a:pPr algn="l">
                        <a:lnSpc>
                          <a:spcPts val="3360"/>
                        </a:lnSpc>
                        <a:defRPr/>
                      </a:pPr>
                      <a:r>
                        <a:rPr lang="en-US" sz="2400">
                          <a:solidFill>
                            <a:srgbClr val="FFFFFF"/>
                          </a:solidFill>
                          <a:latin typeface="Codec Pro Bold"/>
                        </a:rPr>
                        <a:t>Collect the data from the Spend Tracker app. </a:t>
                      </a:r>
                      <a:endParaRPr lang="en-US" sz="1100"/>
                    </a:p>
                  </a:txBody>
                  <a:tcPr marL="190500" marR="190500" marT="190500" marB="190500" anchor="ctr">
                    <a:lnL w="28575" cap="flat" cmpd="sng" algn="ctr">
                      <a:solidFill>
                        <a:srgbClr val="7C987C"/>
                      </a:solidFill>
                      <a:prstDash val="solid"/>
                      <a:round/>
                      <a:headEnd type="none" w="med" len="med"/>
                      <a:tailEnd type="none" w="med" len="med"/>
                    </a:lnL>
                    <a:lnR w="28575" cap="flat" cmpd="sng" algn="ctr">
                      <a:solidFill>
                        <a:srgbClr val="7C987C"/>
                      </a:solidFill>
                      <a:prstDash val="solid"/>
                      <a:round/>
                      <a:headEnd type="none" w="med" len="med"/>
                      <a:tailEnd type="none" w="med" len="med"/>
                    </a:lnR>
                    <a:lnT w="28575" cap="flat" cmpd="sng" algn="ctr">
                      <a:solidFill>
                        <a:srgbClr val="7C987C"/>
                      </a:solidFill>
                      <a:prstDash val="solid"/>
                      <a:round/>
                      <a:headEnd type="none" w="med" len="med"/>
                      <a:tailEnd type="none" w="med" len="med"/>
                    </a:lnT>
                    <a:lnB w="28575" cap="flat" cmpd="sng" algn="ctr">
                      <a:solidFill>
                        <a:srgbClr val="7C987C"/>
                      </a:solidFill>
                      <a:prstDash val="solid"/>
                      <a:round/>
                      <a:headEnd type="none" w="med" len="med"/>
                      <a:tailEnd type="none" w="med" len="med"/>
                    </a:lnB>
                    <a:solidFill>
                      <a:srgbClr val="365236"/>
                    </a:solidFill>
                  </a:tcPr>
                </a:tc>
                <a:tc>
                  <a:txBody>
                    <a:bodyPr/>
                    <a:lstStyle/>
                    <a:p>
                      <a:pPr algn="l">
                        <a:lnSpc>
                          <a:spcPts val="3220"/>
                        </a:lnSpc>
                        <a:defRPr/>
                      </a:pPr>
                      <a:r>
                        <a:rPr lang="en-US" sz="2300">
                          <a:solidFill>
                            <a:srgbClr val="FFFFFF"/>
                          </a:solidFill>
                          <a:latin typeface="Codec Pro Bold"/>
                        </a:rPr>
                        <a:t>Run a statistical analysis to determine the percentage of active users in the test group. </a:t>
                      </a:r>
                      <a:endParaRPr lang="en-US" sz="1100"/>
                    </a:p>
                  </a:txBody>
                  <a:tcPr marL="190500" marR="190500" marT="190500" marB="190500" anchor="ctr">
                    <a:lnL w="28575" cap="flat" cmpd="sng" algn="ctr">
                      <a:solidFill>
                        <a:srgbClr val="7C987C"/>
                      </a:solidFill>
                      <a:prstDash val="solid"/>
                      <a:round/>
                      <a:headEnd type="none" w="med" len="med"/>
                      <a:tailEnd type="none" w="med" len="med"/>
                    </a:lnL>
                    <a:lnR w="28575" cap="flat" cmpd="sng" algn="ctr">
                      <a:solidFill>
                        <a:srgbClr val="7C987C"/>
                      </a:solidFill>
                      <a:prstDash val="solid"/>
                      <a:round/>
                      <a:headEnd type="none" w="med" len="med"/>
                      <a:tailEnd type="none" w="med" len="med"/>
                    </a:lnR>
                    <a:lnT w="28575" cap="flat" cmpd="sng" algn="ctr">
                      <a:solidFill>
                        <a:srgbClr val="7C987C"/>
                      </a:solidFill>
                      <a:prstDash val="solid"/>
                      <a:round/>
                      <a:headEnd type="none" w="med" len="med"/>
                      <a:tailEnd type="none" w="med" len="med"/>
                    </a:lnT>
                    <a:lnB w="28575" cap="flat" cmpd="sng" algn="ctr">
                      <a:solidFill>
                        <a:srgbClr val="7C987C"/>
                      </a:solidFill>
                      <a:prstDash val="solid"/>
                      <a:round/>
                      <a:headEnd type="none" w="med" len="med"/>
                      <a:tailEnd type="none" w="med" len="med"/>
                    </a:lnB>
                    <a:solidFill>
                      <a:srgbClr val="365236"/>
                    </a:solidFill>
                  </a:tcPr>
                </a:tc>
                <a:tc>
                  <a:txBody>
                    <a:bodyPr/>
                    <a:lstStyle/>
                    <a:p>
                      <a:pPr algn="l">
                        <a:lnSpc>
                          <a:spcPts val="3220"/>
                        </a:lnSpc>
                        <a:defRPr/>
                      </a:pPr>
                      <a:r>
                        <a:rPr lang="en-US" sz="2300">
                          <a:solidFill>
                            <a:srgbClr val="FFFFFF"/>
                          </a:solidFill>
                          <a:latin typeface="Codec Pro Bold"/>
                        </a:rPr>
                        <a:t>Interpret the results of the analysis and draw conclusions. </a:t>
                      </a:r>
                      <a:endParaRPr lang="en-US" sz="1100"/>
                    </a:p>
                  </a:txBody>
                  <a:tcPr marL="190500" marR="190500" marT="190500" marB="190500" anchor="ctr">
                    <a:lnL w="28575" cap="flat" cmpd="sng" algn="ctr">
                      <a:solidFill>
                        <a:srgbClr val="7C987C"/>
                      </a:solidFill>
                      <a:prstDash val="solid"/>
                      <a:round/>
                      <a:headEnd type="none" w="med" len="med"/>
                      <a:tailEnd type="none" w="med" len="med"/>
                    </a:lnL>
                    <a:lnR w="28575" cap="flat" cmpd="sng" algn="ctr">
                      <a:solidFill>
                        <a:srgbClr val="7C987C"/>
                      </a:solidFill>
                      <a:prstDash val="solid"/>
                      <a:round/>
                      <a:headEnd type="none" w="med" len="med"/>
                      <a:tailEnd type="none" w="med" len="med"/>
                    </a:lnR>
                    <a:lnT w="28575" cap="flat" cmpd="sng" algn="ctr">
                      <a:solidFill>
                        <a:srgbClr val="7C987C"/>
                      </a:solidFill>
                      <a:prstDash val="solid"/>
                      <a:round/>
                      <a:headEnd type="none" w="med" len="med"/>
                      <a:tailEnd type="none" w="med" len="med"/>
                    </a:lnT>
                    <a:lnB w="28575" cap="flat" cmpd="sng" algn="ctr">
                      <a:solidFill>
                        <a:srgbClr val="7C987C"/>
                      </a:solidFill>
                      <a:prstDash val="solid"/>
                      <a:round/>
                      <a:headEnd type="none" w="med" len="med"/>
                      <a:tailEnd type="none" w="med" len="med"/>
                    </a:lnB>
                    <a:solidFill>
                      <a:srgbClr val="365236"/>
                    </a:solidFill>
                  </a:tcPr>
                </a:tc>
                <a:tc>
                  <a:txBody>
                    <a:bodyPr/>
                    <a:lstStyle/>
                    <a:p>
                      <a:pPr algn="l">
                        <a:lnSpc>
                          <a:spcPts val="3360"/>
                        </a:lnSpc>
                        <a:defRPr/>
                      </a:pPr>
                      <a:r>
                        <a:rPr lang="en-US" sz="2400">
                          <a:solidFill>
                            <a:srgbClr val="FFFFFF"/>
                          </a:solidFill>
                          <a:latin typeface="Codec Pro Bold"/>
                        </a:rPr>
                        <a:t>Make recommendations based on the findings of the analysis. </a:t>
                      </a:r>
                      <a:endParaRPr lang="en-US" sz="1100"/>
                    </a:p>
                  </a:txBody>
                  <a:tcPr marL="190500" marR="190500" marT="190500" marB="190500" anchor="ctr">
                    <a:lnL w="28575" cap="flat" cmpd="sng" algn="ctr">
                      <a:solidFill>
                        <a:srgbClr val="7C987C"/>
                      </a:solidFill>
                      <a:prstDash val="solid"/>
                      <a:round/>
                      <a:headEnd type="none" w="med" len="med"/>
                      <a:tailEnd type="none" w="med" len="med"/>
                    </a:lnL>
                    <a:lnR w="28575" cap="flat" cmpd="sng" algn="ctr">
                      <a:solidFill>
                        <a:srgbClr val="7C987C"/>
                      </a:solidFill>
                      <a:prstDash val="solid"/>
                      <a:round/>
                      <a:headEnd type="none" w="med" len="med"/>
                      <a:tailEnd type="none" w="med" len="med"/>
                    </a:lnR>
                    <a:lnT w="28575" cap="flat" cmpd="sng" algn="ctr">
                      <a:solidFill>
                        <a:srgbClr val="7C987C"/>
                      </a:solidFill>
                      <a:prstDash val="solid"/>
                      <a:round/>
                      <a:headEnd type="none" w="med" len="med"/>
                      <a:tailEnd type="none" w="med" len="med"/>
                    </a:lnT>
                    <a:lnB w="28575" cap="flat" cmpd="sng" algn="ctr">
                      <a:solidFill>
                        <a:srgbClr val="7C987C"/>
                      </a:solidFill>
                      <a:prstDash val="solid"/>
                      <a:round/>
                      <a:headEnd type="none" w="med" len="med"/>
                      <a:tailEnd type="none" w="med" len="med"/>
                    </a:lnB>
                    <a:solidFill>
                      <a:srgbClr val="365236"/>
                    </a:solidFill>
                  </a:tcPr>
                </a:tc>
                <a:extLst>
                  <a:ext uri="{0D108BD9-81ED-4DB2-BD59-A6C34878D82A}">
                    <a16:rowId xmlns:a16="http://schemas.microsoft.com/office/drawing/2014/main" val="10000"/>
                  </a:ext>
                </a:extLst>
              </a:tr>
              <a:tr h="5490719">
                <a:tc>
                  <a:txBody>
                    <a:bodyPr/>
                    <a:lstStyle/>
                    <a:p>
                      <a:pPr marL="431802" lvl="1" indent="-215901" algn="l">
                        <a:lnSpc>
                          <a:spcPts val="2800"/>
                        </a:lnSpc>
                        <a:buFont typeface="Arial"/>
                        <a:buChar char="•"/>
                        <a:defRPr/>
                      </a:pPr>
                      <a:r>
                        <a:rPr lang="en-US" sz="2000">
                          <a:solidFill>
                            <a:srgbClr val="000000"/>
                          </a:solidFill>
                          <a:latin typeface="Codec Pro"/>
                        </a:rPr>
                        <a:t>This involves accessing the data from the app's database and storing it in a format that can be analyzed.</a:t>
                      </a:r>
                      <a:endParaRPr lang="en-US" sz="1100"/>
                    </a:p>
                    <a:p>
                      <a:pPr>
                        <a:lnSpc>
                          <a:spcPts val="2800"/>
                        </a:lnSpc>
                      </a:pPr>
                      <a:endParaRPr lang="en-US" sz="1100"/>
                    </a:p>
                    <a:p>
                      <a:pPr>
                        <a:lnSpc>
                          <a:spcPts val="2800"/>
                        </a:lnSpc>
                      </a:pPr>
                      <a:endParaRPr lang="en-US" sz="1100"/>
                    </a:p>
                    <a:p>
                      <a:pPr>
                        <a:lnSpc>
                          <a:spcPts val="2800"/>
                        </a:lnSpc>
                      </a:pPr>
                      <a:endParaRPr lang="en-US" sz="1100"/>
                    </a:p>
                    <a:p>
                      <a:pPr>
                        <a:lnSpc>
                          <a:spcPts val="2800"/>
                        </a:lnSpc>
                      </a:pPr>
                      <a:endParaRPr lang="en-US" sz="1100"/>
                    </a:p>
                    <a:p>
                      <a:pPr>
                        <a:lnSpc>
                          <a:spcPts val="2800"/>
                        </a:lnSpc>
                      </a:pPr>
                      <a:endParaRPr lang="en-US" sz="1100"/>
                    </a:p>
                  </a:txBody>
                  <a:tcPr marL="190500" marR="190500" marT="190500" marB="190500" anchor="ctr">
                    <a:lnL w="28575" cap="flat" cmpd="sng" algn="ctr">
                      <a:solidFill>
                        <a:srgbClr val="7C987C"/>
                      </a:solidFill>
                      <a:prstDash val="solid"/>
                      <a:round/>
                      <a:headEnd type="none" w="med" len="med"/>
                      <a:tailEnd type="none" w="med" len="med"/>
                    </a:lnL>
                    <a:lnR w="28575" cap="flat" cmpd="sng" algn="ctr">
                      <a:solidFill>
                        <a:srgbClr val="7C987C"/>
                      </a:solidFill>
                      <a:prstDash val="solid"/>
                      <a:round/>
                      <a:headEnd type="none" w="med" len="med"/>
                      <a:tailEnd type="none" w="med" len="med"/>
                    </a:lnR>
                    <a:lnT w="28575" cap="flat" cmpd="sng" algn="ctr">
                      <a:solidFill>
                        <a:srgbClr val="7C987C"/>
                      </a:solidFill>
                      <a:prstDash val="solid"/>
                      <a:round/>
                      <a:headEnd type="none" w="med" len="med"/>
                      <a:tailEnd type="none" w="med" len="med"/>
                    </a:lnT>
                    <a:lnB w="28575" cap="flat" cmpd="sng" algn="ctr">
                      <a:solidFill>
                        <a:srgbClr val="7C987C"/>
                      </a:solidFill>
                      <a:prstDash val="solid"/>
                      <a:round/>
                      <a:headEnd type="none" w="med" len="med"/>
                      <a:tailEnd type="none" w="med" len="med"/>
                    </a:lnB>
                    <a:solidFill>
                      <a:srgbClr val="FFFFFF"/>
                    </a:solidFill>
                  </a:tcPr>
                </a:tc>
                <a:tc>
                  <a:txBody>
                    <a:bodyPr/>
                    <a:lstStyle/>
                    <a:p>
                      <a:pPr marL="431802" lvl="1" indent="-215901" algn="l">
                        <a:lnSpc>
                          <a:spcPts val="2800"/>
                        </a:lnSpc>
                        <a:buFont typeface="Arial"/>
                        <a:buChar char="•"/>
                        <a:defRPr/>
                      </a:pPr>
                      <a:r>
                        <a:rPr lang="en-US" sz="2000">
                          <a:solidFill>
                            <a:srgbClr val="000000"/>
                          </a:solidFill>
                          <a:latin typeface="Codec Pro"/>
                        </a:rPr>
                        <a:t>This involves using a statistical test, such as a z-test or a chi-square test, to determine whether the difference in the percentage of active users between the test group and the control group is statistically significant.</a:t>
                      </a:r>
                      <a:endParaRPr lang="en-US" sz="1100"/>
                    </a:p>
                  </a:txBody>
                  <a:tcPr marL="190500" marR="190500" marT="190500" marB="190500" anchor="ctr">
                    <a:lnL w="28575" cap="flat" cmpd="sng" algn="ctr">
                      <a:solidFill>
                        <a:srgbClr val="7C987C"/>
                      </a:solidFill>
                      <a:prstDash val="solid"/>
                      <a:round/>
                      <a:headEnd type="none" w="med" len="med"/>
                      <a:tailEnd type="none" w="med" len="med"/>
                    </a:lnL>
                    <a:lnR w="28575" cap="flat" cmpd="sng" algn="ctr">
                      <a:solidFill>
                        <a:srgbClr val="7C987C"/>
                      </a:solidFill>
                      <a:prstDash val="solid"/>
                      <a:round/>
                      <a:headEnd type="none" w="med" len="med"/>
                      <a:tailEnd type="none" w="med" len="med"/>
                    </a:lnR>
                    <a:lnT w="28575" cap="flat" cmpd="sng" algn="ctr">
                      <a:solidFill>
                        <a:srgbClr val="7C987C"/>
                      </a:solidFill>
                      <a:prstDash val="solid"/>
                      <a:round/>
                      <a:headEnd type="none" w="med" len="med"/>
                      <a:tailEnd type="none" w="med" len="med"/>
                    </a:lnT>
                    <a:lnB w="28575" cap="flat" cmpd="sng" algn="ctr">
                      <a:solidFill>
                        <a:srgbClr val="7C987C"/>
                      </a:solidFill>
                      <a:prstDash val="solid"/>
                      <a:round/>
                      <a:headEnd type="none" w="med" len="med"/>
                      <a:tailEnd type="none" w="med" len="med"/>
                    </a:lnB>
                    <a:solidFill>
                      <a:srgbClr val="FFFFFF"/>
                    </a:solidFill>
                  </a:tcPr>
                </a:tc>
                <a:tc>
                  <a:txBody>
                    <a:bodyPr/>
                    <a:lstStyle/>
                    <a:p>
                      <a:pPr marL="431802" lvl="1" indent="-215901" algn="l">
                        <a:lnSpc>
                          <a:spcPts val="2800"/>
                        </a:lnSpc>
                        <a:buFont typeface="Arial"/>
                        <a:buChar char="•"/>
                        <a:defRPr/>
                      </a:pPr>
                      <a:r>
                        <a:rPr lang="en-US" sz="2000">
                          <a:solidFill>
                            <a:srgbClr val="000000"/>
                          </a:solidFill>
                          <a:latin typeface="Codec Pro"/>
                        </a:rPr>
                        <a:t>This involves understanding the meaning of the results of the statistical test and drawing conclusions about whether the new version of the app is more effective at retaining users than the old version.</a:t>
                      </a:r>
                      <a:endParaRPr lang="en-US" sz="1100"/>
                    </a:p>
                  </a:txBody>
                  <a:tcPr marL="190500" marR="190500" marT="190500" marB="190500" anchor="ctr">
                    <a:lnL w="28575" cap="flat" cmpd="sng" algn="ctr">
                      <a:solidFill>
                        <a:srgbClr val="7C987C"/>
                      </a:solidFill>
                      <a:prstDash val="solid"/>
                      <a:round/>
                      <a:headEnd type="none" w="med" len="med"/>
                      <a:tailEnd type="none" w="med" len="med"/>
                    </a:lnL>
                    <a:lnR w="28575" cap="flat" cmpd="sng" algn="ctr">
                      <a:solidFill>
                        <a:srgbClr val="7C987C"/>
                      </a:solidFill>
                      <a:prstDash val="solid"/>
                      <a:round/>
                      <a:headEnd type="none" w="med" len="med"/>
                      <a:tailEnd type="none" w="med" len="med"/>
                    </a:lnR>
                    <a:lnT w="28575" cap="flat" cmpd="sng" algn="ctr">
                      <a:solidFill>
                        <a:srgbClr val="7C987C"/>
                      </a:solidFill>
                      <a:prstDash val="solid"/>
                      <a:round/>
                      <a:headEnd type="none" w="med" len="med"/>
                      <a:tailEnd type="none" w="med" len="med"/>
                    </a:lnT>
                    <a:lnB w="28575" cap="flat" cmpd="sng" algn="ctr">
                      <a:solidFill>
                        <a:srgbClr val="7C987C"/>
                      </a:solidFill>
                      <a:prstDash val="solid"/>
                      <a:round/>
                      <a:headEnd type="none" w="med" len="med"/>
                      <a:tailEnd type="none" w="med" len="med"/>
                    </a:lnB>
                    <a:solidFill>
                      <a:srgbClr val="FFFFFF"/>
                    </a:solidFill>
                  </a:tcPr>
                </a:tc>
                <a:tc>
                  <a:txBody>
                    <a:bodyPr/>
                    <a:lstStyle/>
                    <a:p>
                      <a:pPr marL="431802" lvl="1" indent="-215901" algn="l">
                        <a:lnSpc>
                          <a:spcPts val="2800"/>
                        </a:lnSpc>
                        <a:buFont typeface="Arial"/>
                        <a:buChar char="•"/>
                        <a:defRPr/>
                      </a:pPr>
                      <a:r>
                        <a:rPr lang="en-US" sz="2000">
                          <a:solidFill>
                            <a:srgbClr val="000000"/>
                          </a:solidFill>
                          <a:latin typeface="Codec Pro"/>
                        </a:rPr>
                        <a:t>This involves making recommendations to the company about whether to release the new version of the app to all users.</a:t>
                      </a:r>
                      <a:endParaRPr lang="en-US" sz="1100"/>
                    </a:p>
                    <a:p>
                      <a:pPr>
                        <a:lnSpc>
                          <a:spcPts val="2800"/>
                        </a:lnSpc>
                      </a:pPr>
                      <a:endParaRPr lang="en-US" sz="1100"/>
                    </a:p>
                    <a:p>
                      <a:pPr>
                        <a:lnSpc>
                          <a:spcPts val="2800"/>
                        </a:lnSpc>
                      </a:pPr>
                      <a:endParaRPr lang="en-US" sz="1100"/>
                    </a:p>
                    <a:p>
                      <a:pPr>
                        <a:lnSpc>
                          <a:spcPts val="2800"/>
                        </a:lnSpc>
                      </a:pPr>
                      <a:endParaRPr lang="en-US" sz="1100"/>
                    </a:p>
                    <a:p>
                      <a:pPr>
                        <a:lnSpc>
                          <a:spcPts val="2800"/>
                        </a:lnSpc>
                      </a:pPr>
                      <a:endParaRPr lang="en-US" sz="1100"/>
                    </a:p>
                    <a:p>
                      <a:pPr>
                        <a:lnSpc>
                          <a:spcPts val="2800"/>
                        </a:lnSpc>
                      </a:pPr>
                      <a:endParaRPr lang="en-US" sz="1100"/>
                    </a:p>
                  </a:txBody>
                  <a:tcPr marL="190500" marR="190500" marT="190500" marB="190500" anchor="ctr">
                    <a:lnL w="28575" cap="flat" cmpd="sng" algn="ctr">
                      <a:solidFill>
                        <a:srgbClr val="7C987C"/>
                      </a:solidFill>
                      <a:prstDash val="solid"/>
                      <a:round/>
                      <a:headEnd type="none" w="med" len="med"/>
                      <a:tailEnd type="none" w="med" len="med"/>
                    </a:lnL>
                    <a:lnR w="28575" cap="flat" cmpd="sng" algn="ctr">
                      <a:solidFill>
                        <a:srgbClr val="7C987C"/>
                      </a:solidFill>
                      <a:prstDash val="solid"/>
                      <a:round/>
                      <a:headEnd type="none" w="med" len="med"/>
                      <a:tailEnd type="none" w="med" len="med"/>
                    </a:lnR>
                    <a:lnT w="28575" cap="flat" cmpd="sng" algn="ctr">
                      <a:solidFill>
                        <a:srgbClr val="7C987C"/>
                      </a:solidFill>
                      <a:prstDash val="solid"/>
                      <a:round/>
                      <a:headEnd type="none" w="med" len="med"/>
                      <a:tailEnd type="none" w="med" len="med"/>
                    </a:lnT>
                    <a:lnB w="28575" cap="flat" cmpd="sng" algn="ctr">
                      <a:solidFill>
                        <a:srgbClr val="7C987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
        <p:nvSpPr>
          <p:cNvPr id="3" name="Freeform 3"/>
          <p:cNvSpPr/>
          <p:nvPr/>
        </p:nvSpPr>
        <p:spPr>
          <a:xfrm>
            <a:off x="14132025" y="8870453"/>
            <a:ext cx="3127275" cy="1563637"/>
          </a:xfrm>
          <a:custGeom>
            <a:avLst/>
            <a:gdLst/>
            <a:ahLst/>
            <a:cxnLst/>
            <a:rect l="l" t="t" r="r" b="b"/>
            <a:pathLst>
              <a:path w="3127275" h="1563637">
                <a:moveTo>
                  <a:pt x="0" y="0"/>
                </a:moveTo>
                <a:lnTo>
                  <a:pt x="3127275" y="0"/>
                </a:lnTo>
                <a:lnTo>
                  <a:pt x="3127275" y="1563638"/>
                </a:lnTo>
                <a:lnTo>
                  <a:pt x="0" y="1563638"/>
                </a:lnTo>
                <a:lnTo>
                  <a:pt x="0" y="0"/>
                </a:lnTo>
                <a:close/>
              </a:path>
            </a:pathLst>
          </a:custGeom>
          <a:blipFill>
            <a:blip r:embed="rId2"/>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8551397" cy="10287000"/>
          </a:xfrm>
          <a:prstGeom prst="rect">
            <a:avLst/>
          </a:prstGeom>
          <a:solidFill>
            <a:srgbClr val="365236"/>
          </a:solidFill>
        </p:spPr>
      </p:sp>
      <p:sp>
        <p:nvSpPr>
          <p:cNvPr id="3" name="Freeform 3"/>
          <p:cNvSpPr/>
          <p:nvPr/>
        </p:nvSpPr>
        <p:spPr>
          <a:xfrm>
            <a:off x="586841" y="8235919"/>
            <a:ext cx="3127275" cy="1563637"/>
          </a:xfrm>
          <a:custGeom>
            <a:avLst/>
            <a:gdLst/>
            <a:ahLst/>
            <a:cxnLst/>
            <a:rect l="l" t="t" r="r" b="b"/>
            <a:pathLst>
              <a:path w="3127275" h="1563637">
                <a:moveTo>
                  <a:pt x="0" y="0"/>
                </a:moveTo>
                <a:lnTo>
                  <a:pt x="3127275" y="0"/>
                </a:lnTo>
                <a:lnTo>
                  <a:pt x="3127275" y="1563638"/>
                </a:lnTo>
                <a:lnTo>
                  <a:pt x="0" y="1563638"/>
                </a:lnTo>
                <a:lnTo>
                  <a:pt x="0" y="0"/>
                </a:lnTo>
                <a:close/>
              </a:path>
            </a:pathLst>
          </a:custGeom>
          <a:blipFill>
            <a:blip r:embed="rId2"/>
            <a:stretch>
              <a:fillRect/>
            </a:stretch>
          </a:blipFill>
        </p:spPr>
      </p:sp>
      <p:sp>
        <p:nvSpPr>
          <p:cNvPr id="4" name="TextBox 4"/>
          <p:cNvSpPr txBox="1"/>
          <p:nvPr/>
        </p:nvSpPr>
        <p:spPr>
          <a:xfrm>
            <a:off x="1028700" y="923925"/>
            <a:ext cx="6758191" cy="2066925"/>
          </a:xfrm>
          <a:prstGeom prst="rect">
            <a:avLst/>
          </a:prstGeom>
        </p:spPr>
        <p:txBody>
          <a:bodyPr lIns="0" tIns="0" rIns="0" bIns="0" rtlCol="0" anchor="t">
            <a:spAutoFit/>
          </a:bodyPr>
          <a:lstStyle/>
          <a:p>
            <a:pPr>
              <a:lnSpc>
                <a:spcPts val="7799"/>
              </a:lnSpc>
            </a:pPr>
            <a:r>
              <a:rPr lang="en-US" sz="6499">
                <a:solidFill>
                  <a:srgbClr val="FFFFFF"/>
                </a:solidFill>
                <a:latin typeface="Codec Pro Bold"/>
              </a:rPr>
              <a:t>Acquisition </a:t>
            </a:r>
          </a:p>
          <a:p>
            <a:pPr>
              <a:lnSpc>
                <a:spcPts val="7799"/>
              </a:lnSpc>
            </a:pPr>
            <a:endParaRPr lang="en-US" sz="6499">
              <a:solidFill>
                <a:srgbClr val="FFFFFF"/>
              </a:solidFill>
              <a:latin typeface="Codec Pro Bold"/>
            </a:endParaRPr>
          </a:p>
        </p:txBody>
      </p:sp>
      <p:sp>
        <p:nvSpPr>
          <p:cNvPr id="5" name="TextBox 5"/>
          <p:cNvSpPr txBox="1"/>
          <p:nvPr/>
        </p:nvSpPr>
        <p:spPr>
          <a:xfrm>
            <a:off x="9491495" y="942975"/>
            <a:ext cx="6301974" cy="2854325"/>
          </a:xfrm>
          <a:prstGeom prst="rect">
            <a:avLst/>
          </a:prstGeom>
        </p:spPr>
        <p:txBody>
          <a:bodyPr lIns="0" tIns="0" rIns="0" bIns="0" rtlCol="0" anchor="t">
            <a:spAutoFit/>
          </a:bodyPr>
          <a:lstStyle/>
          <a:p>
            <a:pPr marL="431801" lvl="1" indent="-215900" algn="l">
              <a:lnSpc>
                <a:spcPts val="2800"/>
              </a:lnSpc>
              <a:buFont typeface="Arial"/>
              <a:buChar char="•"/>
            </a:pPr>
            <a:r>
              <a:rPr lang="en-US" sz="2000">
                <a:solidFill>
                  <a:srgbClr val="000000"/>
                </a:solidFill>
                <a:latin typeface="Codec Pro"/>
              </a:rPr>
              <a:t>The results of the chi-square test indicate that there is a statistically significant difference in the number of conversions between the two segments of users. The test group had a higher number of conversions in Segment A than the control group, and the test group had a higher number of conversions in Segment B than the control group.</a:t>
            </a:r>
          </a:p>
        </p:txBody>
      </p:sp>
      <p:sp>
        <p:nvSpPr>
          <p:cNvPr id="6" name="TextBox 6"/>
          <p:cNvSpPr txBox="1"/>
          <p:nvPr/>
        </p:nvSpPr>
        <p:spPr>
          <a:xfrm>
            <a:off x="9491495" y="4143375"/>
            <a:ext cx="6301974" cy="2501900"/>
          </a:xfrm>
          <a:prstGeom prst="rect">
            <a:avLst/>
          </a:prstGeom>
        </p:spPr>
        <p:txBody>
          <a:bodyPr lIns="0" tIns="0" rIns="0" bIns="0" rtlCol="0" anchor="t">
            <a:spAutoFit/>
          </a:bodyPr>
          <a:lstStyle/>
          <a:p>
            <a:pPr marL="431801" lvl="1" indent="-215900" algn="l">
              <a:lnSpc>
                <a:spcPts val="2800"/>
              </a:lnSpc>
              <a:buFont typeface="Arial"/>
              <a:buChar char="•"/>
            </a:pPr>
            <a:r>
              <a:rPr lang="en-US" sz="2000">
                <a:solidFill>
                  <a:srgbClr val="000000"/>
                </a:solidFill>
                <a:latin typeface="Codec Pro"/>
              </a:rPr>
              <a:t>The p-value for this test is very small, which means that it is very unlikely that we would get the observed results if there was no association between the groups and the segments. Therefore, we can be confident that there is a statistically significant association between the two</a:t>
            </a:r>
          </a:p>
        </p:txBody>
      </p:sp>
      <p:sp>
        <p:nvSpPr>
          <p:cNvPr id="7" name="TextBox 7"/>
          <p:cNvSpPr txBox="1"/>
          <p:nvPr/>
        </p:nvSpPr>
        <p:spPr>
          <a:xfrm>
            <a:off x="9491495" y="6988175"/>
            <a:ext cx="6301974" cy="1797050"/>
          </a:xfrm>
          <a:prstGeom prst="rect">
            <a:avLst/>
          </a:prstGeom>
        </p:spPr>
        <p:txBody>
          <a:bodyPr lIns="0" tIns="0" rIns="0" bIns="0" rtlCol="0" anchor="t">
            <a:spAutoFit/>
          </a:bodyPr>
          <a:lstStyle/>
          <a:p>
            <a:pPr marL="431801" lvl="1" indent="-215900" algn="l">
              <a:lnSpc>
                <a:spcPts val="2800"/>
              </a:lnSpc>
              <a:buFont typeface="Arial"/>
              <a:buChar char="•"/>
            </a:pPr>
            <a:r>
              <a:rPr lang="en-US" sz="2000">
                <a:solidFill>
                  <a:srgbClr val="000000"/>
                </a:solidFill>
                <a:latin typeface="Codec Pro"/>
              </a:rPr>
              <a:t>In other words, the spend tracker feature is more popular with people who have higher incomes. This is because people with higher incomes are more likely to be interested in tracking their spending.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6690790" y="0"/>
            <a:ext cx="11597210" cy="10287000"/>
          </a:xfrm>
          <a:prstGeom prst="rect">
            <a:avLst/>
          </a:prstGeom>
          <a:solidFill>
            <a:srgbClr val="7C987C"/>
          </a:solidFill>
        </p:spPr>
      </p:sp>
      <p:sp>
        <p:nvSpPr>
          <p:cNvPr id="3" name="Freeform 3"/>
          <p:cNvSpPr/>
          <p:nvPr/>
        </p:nvSpPr>
        <p:spPr>
          <a:xfrm>
            <a:off x="6888757" y="1028700"/>
            <a:ext cx="11201277" cy="6815460"/>
          </a:xfrm>
          <a:custGeom>
            <a:avLst/>
            <a:gdLst/>
            <a:ahLst/>
            <a:cxnLst/>
            <a:rect l="l" t="t" r="r" b="b"/>
            <a:pathLst>
              <a:path w="11201277" h="6815460">
                <a:moveTo>
                  <a:pt x="0" y="0"/>
                </a:moveTo>
                <a:lnTo>
                  <a:pt x="11201276" y="0"/>
                </a:lnTo>
                <a:lnTo>
                  <a:pt x="11201276" y="6815460"/>
                </a:lnTo>
                <a:lnTo>
                  <a:pt x="0" y="6815460"/>
                </a:lnTo>
                <a:lnTo>
                  <a:pt x="0" y="0"/>
                </a:lnTo>
                <a:close/>
              </a:path>
            </a:pathLst>
          </a:custGeom>
          <a:blipFill>
            <a:blip r:embed="rId2"/>
            <a:stretch>
              <a:fillRect/>
            </a:stretch>
          </a:blipFill>
        </p:spPr>
      </p:sp>
      <p:sp>
        <p:nvSpPr>
          <p:cNvPr id="4" name="Freeform 4"/>
          <p:cNvSpPr/>
          <p:nvPr/>
        </p:nvSpPr>
        <p:spPr>
          <a:xfrm>
            <a:off x="14962758" y="8458627"/>
            <a:ext cx="3127275" cy="1563637"/>
          </a:xfrm>
          <a:custGeom>
            <a:avLst/>
            <a:gdLst/>
            <a:ahLst/>
            <a:cxnLst/>
            <a:rect l="l" t="t" r="r" b="b"/>
            <a:pathLst>
              <a:path w="3127275" h="1563637">
                <a:moveTo>
                  <a:pt x="0" y="0"/>
                </a:moveTo>
                <a:lnTo>
                  <a:pt x="3127275" y="0"/>
                </a:lnTo>
                <a:lnTo>
                  <a:pt x="3127275" y="1563637"/>
                </a:lnTo>
                <a:lnTo>
                  <a:pt x="0" y="1563637"/>
                </a:lnTo>
                <a:lnTo>
                  <a:pt x="0" y="0"/>
                </a:lnTo>
                <a:close/>
              </a:path>
            </a:pathLst>
          </a:custGeom>
          <a:blipFill>
            <a:blip r:embed="rId3"/>
            <a:stretch>
              <a:fillRect/>
            </a:stretch>
          </a:blipFill>
        </p:spPr>
      </p:sp>
      <p:sp>
        <p:nvSpPr>
          <p:cNvPr id="5" name="TextBox 5"/>
          <p:cNvSpPr txBox="1"/>
          <p:nvPr/>
        </p:nvSpPr>
        <p:spPr>
          <a:xfrm>
            <a:off x="333973" y="923925"/>
            <a:ext cx="6297366" cy="2066925"/>
          </a:xfrm>
          <a:prstGeom prst="rect">
            <a:avLst/>
          </a:prstGeom>
        </p:spPr>
        <p:txBody>
          <a:bodyPr lIns="0" tIns="0" rIns="0" bIns="0" rtlCol="0" anchor="t">
            <a:spAutoFit/>
          </a:bodyPr>
          <a:lstStyle/>
          <a:p>
            <a:pPr>
              <a:lnSpc>
                <a:spcPts val="7799"/>
              </a:lnSpc>
            </a:pPr>
            <a:r>
              <a:rPr lang="en-US" sz="6499">
                <a:solidFill>
                  <a:srgbClr val="000000"/>
                </a:solidFill>
                <a:latin typeface="Codec Pro Bold"/>
              </a:rPr>
              <a:t>Acquisition costs</a:t>
            </a:r>
          </a:p>
        </p:txBody>
      </p:sp>
      <p:sp>
        <p:nvSpPr>
          <p:cNvPr id="6" name="TextBox 6"/>
          <p:cNvSpPr txBox="1"/>
          <p:nvPr/>
        </p:nvSpPr>
        <p:spPr>
          <a:xfrm>
            <a:off x="333973" y="3916685"/>
            <a:ext cx="6093883" cy="3927475"/>
          </a:xfrm>
          <a:prstGeom prst="rect">
            <a:avLst/>
          </a:prstGeom>
        </p:spPr>
        <p:txBody>
          <a:bodyPr lIns="0" tIns="0" rIns="0" bIns="0" rtlCol="0" anchor="t">
            <a:spAutoFit/>
          </a:bodyPr>
          <a:lstStyle/>
          <a:p>
            <a:pPr>
              <a:lnSpc>
                <a:spcPts val="2600"/>
              </a:lnSpc>
            </a:pPr>
            <a:r>
              <a:rPr lang="en-US" sz="2000">
                <a:solidFill>
                  <a:srgbClr val="000000"/>
                </a:solidFill>
                <a:latin typeface="Codec Pro"/>
              </a:rPr>
              <a:t>The analysis reveals that Chime's spend tracker feature has the potential to reduce the acquisition cost per member. Additionally, there is a significant relationship between the segments and groups, indicating that the feature may influence member spending patterns. The findings highlight the potential value of the spend tracker feature in attracting and engaging members, potentially leading to higher spending levels, particularly in Segment B as illustrated by the graph.</a:t>
            </a:r>
          </a:p>
          <a:p>
            <a:pPr>
              <a:lnSpc>
                <a:spcPts val="2600"/>
              </a:lnSpc>
            </a:pPr>
            <a:endParaRPr lang="en-US" sz="2000">
              <a:solidFill>
                <a:srgbClr val="000000"/>
              </a:solidFill>
              <a:latin typeface="Codec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3349243"/>
          </a:xfrm>
          <a:prstGeom prst="rect">
            <a:avLst/>
          </a:prstGeom>
          <a:solidFill>
            <a:srgbClr val="365236"/>
          </a:solidFill>
        </p:spPr>
      </p:sp>
      <p:sp>
        <p:nvSpPr>
          <p:cNvPr id="3" name="Freeform 3"/>
          <p:cNvSpPr/>
          <p:nvPr/>
        </p:nvSpPr>
        <p:spPr>
          <a:xfrm>
            <a:off x="0" y="3349243"/>
            <a:ext cx="11866886" cy="6842500"/>
          </a:xfrm>
          <a:custGeom>
            <a:avLst/>
            <a:gdLst/>
            <a:ahLst/>
            <a:cxnLst/>
            <a:rect l="l" t="t" r="r" b="b"/>
            <a:pathLst>
              <a:path w="11866886" h="6842500">
                <a:moveTo>
                  <a:pt x="0" y="0"/>
                </a:moveTo>
                <a:lnTo>
                  <a:pt x="11866886" y="0"/>
                </a:lnTo>
                <a:lnTo>
                  <a:pt x="11866886" y="6842500"/>
                </a:lnTo>
                <a:lnTo>
                  <a:pt x="0" y="6842500"/>
                </a:lnTo>
                <a:lnTo>
                  <a:pt x="0" y="0"/>
                </a:lnTo>
                <a:close/>
              </a:path>
            </a:pathLst>
          </a:custGeom>
          <a:blipFill>
            <a:blip r:embed="rId2"/>
            <a:stretch>
              <a:fillRect/>
            </a:stretch>
          </a:blipFill>
        </p:spPr>
      </p:sp>
      <p:sp>
        <p:nvSpPr>
          <p:cNvPr id="4" name="Freeform 4"/>
          <p:cNvSpPr/>
          <p:nvPr/>
        </p:nvSpPr>
        <p:spPr>
          <a:xfrm>
            <a:off x="14965901" y="8628106"/>
            <a:ext cx="3127275" cy="1563637"/>
          </a:xfrm>
          <a:custGeom>
            <a:avLst/>
            <a:gdLst/>
            <a:ahLst/>
            <a:cxnLst/>
            <a:rect l="l" t="t" r="r" b="b"/>
            <a:pathLst>
              <a:path w="3127275" h="1563637">
                <a:moveTo>
                  <a:pt x="0" y="0"/>
                </a:moveTo>
                <a:lnTo>
                  <a:pt x="3127275" y="0"/>
                </a:lnTo>
                <a:lnTo>
                  <a:pt x="3127275" y="1563637"/>
                </a:lnTo>
                <a:lnTo>
                  <a:pt x="0" y="1563637"/>
                </a:lnTo>
                <a:lnTo>
                  <a:pt x="0" y="0"/>
                </a:lnTo>
                <a:close/>
              </a:path>
            </a:pathLst>
          </a:custGeom>
          <a:blipFill>
            <a:blip r:embed="rId3"/>
            <a:stretch>
              <a:fillRect/>
            </a:stretch>
          </a:blipFill>
        </p:spPr>
      </p:sp>
      <p:sp>
        <p:nvSpPr>
          <p:cNvPr id="5" name="TextBox 5"/>
          <p:cNvSpPr txBox="1"/>
          <p:nvPr/>
        </p:nvSpPr>
        <p:spPr>
          <a:xfrm>
            <a:off x="1028700" y="588771"/>
            <a:ext cx="7538080" cy="2066925"/>
          </a:xfrm>
          <a:prstGeom prst="rect">
            <a:avLst/>
          </a:prstGeom>
        </p:spPr>
        <p:txBody>
          <a:bodyPr lIns="0" tIns="0" rIns="0" bIns="0" rtlCol="0" anchor="t">
            <a:spAutoFit/>
          </a:bodyPr>
          <a:lstStyle/>
          <a:p>
            <a:pPr>
              <a:lnSpc>
                <a:spcPts val="7799"/>
              </a:lnSpc>
            </a:pPr>
            <a:r>
              <a:rPr lang="en-US" sz="6499">
                <a:solidFill>
                  <a:srgbClr val="FFFFFF"/>
                </a:solidFill>
                <a:latin typeface="Codec Pro Bold"/>
              </a:rPr>
              <a:t>Profitability and</a:t>
            </a:r>
          </a:p>
          <a:p>
            <a:pPr>
              <a:lnSpc>
                <a:spcPts val="7799"/>
              </a:lnSpc>
            </a:pPr>
            <a:r>
              <a:rPr lang="en-US" sz="6499">
                <a:solidFill>
                  <a:srgbClr val="FFFFFF"/>
                </a:solidFill>
                <a:latin typeface="Codec Pro Bold"/>
              </a:rPr>
              <a:t> Member value</a:t>
            </a:r>
          </a:p>
        </p:txBody>
      </p:sp>
      <p:sp>
        <p:nvSpPr>
          <p:cNvPr id="6" name="TextBox 6"/>
          <p:cNvSpPr txBox="1"/>
          <p:nvPr/>
        </p:nvSpPr>
        <p:spPr>
          <a:xfrm>
            <a:off x="8742626" y="473202"/>
            <a:ext cx="8692520" cy="2326640"/>
          </a:xfrm>
          <a:prstGeom prst="rect">
            <a:avLst/>
          </a:prstGeom>
        </p:spPr>
        <p:txBody>
          <a:bodyPr lIns="0" tIns="0" rIns="0" bIns="0" rtlCol="0" anchor="t">
            <a:spAutoFit/>
          </a:bodyPr>
          <a:lstStyle/>
          <a:p>
            <a:pPr>
              <a:lnSpc>
                <a:spcPts val="3640"/>
              </a:lnSpc>
            </a:pPr>
            <a:r>
              <a:rPr lang="en-US" sz="2800">
                <a:solidFill>
                  <a:srgbClr val="FFFFFF"/>
                </a:solidFill>
                <a:latin typeface="Codec Pro"/>
              </a:rPr>
              <a:t>In my analysis of Chime's profitability, considering different groups and segments, I evaluated the impact of the spend tracker feature on Return on Investment (ROI) and member retention</a:t>
            </a:r>
          </a:p>
          <a:p>
            <a:pPr>
              <a:lnSpc>
                <a:spcPts val="3640"/>
              </a:lnSpc>
            </a:pPr>
            <a:endParaRPr lang="en-US" sz="2800">
              <a:solidFill>
                <a:srgbClr val="FFFFFF"/>
              </a:solidFill>
              <a:latin typeface="Codec Pro"/>
            </a:endParaRPr>
          </a:p>
        </p:txBody>
      </p:sp>
      <p:sp>
        <p:nvSpPr>
          <p:cNvPr id="7" name="TextBox 7"/>
          <p:cNvSpPr txBox="1"/>
          <p:nvPr/>
        </p:nvSpPr>
        <p:spPr>
          <a:xfrm>
            <a:off x="11573608" y="3776071"/>
            <a:ext cx="6096000" cy="4852034"/>
          </a:xfrm>
          <a:prstGeom prst="rect">
            <a:avLst/>
          </a:prstGeom>
        </p:spPr>
        <p:txBody>
          <a:bodyPr lIns="0" tIns="0" rIns="0" bIns="0" rtlCol="0" anchor="t">
            <a:spAutoFit/>
          </a:bodyPr>
          <a:lstStyle/>
          <a:p>
            <a:pPr>
              <a:lnSpc>
                <a:spcPts val="2940"/>
              </a:lnSpc>
            </a:pPr>
            <a:r>
              <a:rPr lang="en-US" sz="2100">
                <a:solidFill>
                  <a:srgbClr val="000000"/>
                </a:solidFill>
                <a:latin typeface="Codec Pro"/>
              </a:rPr>
              <a:t>In my analysis of Chime's profitability, considering different groups and segments, I evaluated the impact of the spend tracker feature on Return on Investment (ROI) and member retention</a:t>
            </a:r>
          </a:p>
          <a:p>
            <a:pPr>
              <a:lnSpc>
                <a:spcPts val="2940"/>
              </a:lnSpc>
            </a:pPr>
            <a:r>
              <a:rPr lang="en-US" sz="2100">
                <a:solidFill>
                  <a:srgbClr val="000000"/>
                </a:solidFill>
                <a:latin typeface="Codec Pro"/>
              </a:rPr>
              <a:t>ROI Impact: The analysis showed that the increased monthly cost associated with the spend tracker feature resulted in a reduction of approximately 13% in the company's ROI. This indicates that the feature's revenue generation did not offset the higher costs, impacting overall profitability.</a:t>
            </a:r>
          </a:p>
          <a:p>
            <a:pPr>
              <a:lnSpc>
                <a:spcPts val="2940"/>
              </a:lnSpc>
              <a:spcBef>
                <a:spcPct val="0"/>
              </a:spcBef>
            </a:pPr>
            <a:endParaRPr lang="en-US" sz="2100">
              <a:solidFill>
                <a:srgbClr val="000000"/>
              </a:solidFill>
              <a:latin typeface="Codec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3349243"/>
          </a:xfrm>
          <a:prstGeom prst="rect">
            <a:avLst/>
          </a:prstGeom>
          <a:solidFill>
            <a:srgbClr val="365236"/>
          </a:solidFill>
        </p:spPr>
      </p:sp>
      <p:sp>
        <p:nvSpPr>
          <p:cNvPr id="3" name="Freeform 3"/>
          <p:cNvSpPr/>
          <p:nvPr/>
        </p:nvSpPr>
        <p:spPr>
          <a:xfrm>
            <a:off x="556846" y="3746522"/>
            <a:ext cx="9208362" cy="5953313"/>
          </a:xfrm>
          <a:custGeom>
            <a:avLst/>
            <a:gdLst/>
            <a:ahLst/>
            <a:cxnLst/>
            <a:rect l="l" t="t" r="r" b="b"/>
            <a:pathLst>
              <a:path w="9208362" h="5953313">
                <a:moveTo>
                  <a:pt x="0" y="0"/>
                </a:moveTo>
                <a:lnTo>
                  <a:pt x="9208362" y="0"/>
                </a:lnTo>
                <a:lnTo>
                  <a:pt x="9208362" y="5953314"/>
                </a:lnTo>
                <a:lnTo>
                  <a:pt x="0" y="5953314"/>
                </a:lnTo>
                <a:lnTo>
                  <a:pt x="0" y="0"/>
                </a:lnTo>
                <a:close/>
              </a:path>
            </a:pathLst>
          </a:custGeom>
          <a:blipFill>
            <a:blip r:embed="rId2"/>
            <a:stretch>
              <a:fillRect/>
            </a:stretch>
          </a:blipFill>
        </p:spPr>
      </p:sp>
      <p:sp>
        <p:nvSpPr>
          <p:cNvPr id="4" name="Freeform 4"/>
          <p:cNvSpPr/>
          <p:nvPr/>
        </p:nvSpPr>
        <p:spPr>
          <a:xfrm>
            <a:off x="15160725" y="8723363"/>
            <a:ext cx="3127275" cy="1563637"/>
          </a:xfrm>
          <a:custGeom>
            <a:avLst/>
            <a:gdLst/>
            <a:ahLst/>
            <a:cxnLst/>
            <a:rect l="l" t="t" r="r" b="b"/>
            <a:pathLst>
              <a:path w="3127275" h="1563637">
                <a:moveTo>
                  <a:pt x="0" y="0"/>
                </a:moveTo>
                <a:lnTo>
                  <a:pt x="3127275" y="0"/>
                </a:lnTo>
                <a:lnTo>
                  <a:pt x="3127275" y="1563637"/>
                </a:lnTo>
                <a:lnTo>
                  <a:pt x="0" y="1563637"/>
                </a:lnTo>
                <a:lnTo>
                  <a:pt x="0" y="0"/>
                </a:lnTo>
                <a:close/>
              </a:path>
            </a:pathLst>
          </a:custGeom>
          <a:blipFill>
            <a:blip r:embed="rId3"/>
            <a:stretch>
              <a:fillRect/>
            </a:stretch>
          </a:blipFill>
        </p:spPr>
      </p:sp>
      <p:sp>
        <p:nvSpPr>
          <p:cNvPr id="5" name="TextBox 5"/>
          <p:cNvSpPr txBox="1"/>
          <p:nvPr/>
        </p:nvSpPr>
        <p:spPr>
          <a:xfrm>
            <a:off x="1028700" y="588771"/>
            <a:ext cx="7538080" cy="2066925"/>
          </a:xfrm>
          <a:prstGeom prst="rect">
            <a:avLst/>
          </a:prstGeom>
        </p:spPr>
        <p:txBody>
          <a:bodyPr lIns="0" tIns="0" rIns="0" bIns="0" rtlCol="0" anchor="t">
            <a:spAutoFit/>
          </a:bodyPr>
          <a:lstStyle/>
          <a:p>
            <a:pPr>
              <a:lnSpc>
                <a:spcPts val="7799"/>
              </a:lnSpc>
            </a:pPr>
            <a:r>
              <a:rPr lang="en-US" sz="6499">
                <a:solidFill>
                  <a:srgbClr val="FFFFFF"/>
                </a:solidFill>
                <a:latin typeface="Codec Pro Bold"/>
              </a:rPr>
              <a:t>Profitability and</a:t>
            </a:r>
          </a:p>
          <a:p>
            <a:pPr>
              <a:lnSpc>
                <a:spcPts val="7799"/>
              </a:lnSpc>
            </a:pPr>
            <a:r>
              <a:rPr lang="en-US" sz="6499">
                <a:solidFill>
                  <a:srgbClr val="FFFFFF"/>
                </a:solidFill>
                <a:latin typeface="Codec Pro Bold"/>
              </a:rPr>
              <a:t> Member value</a:t>
            </a:r>
          </a:p>
        </p:txBody>
      </p:sp>
      <p:sp>
        <p:nvSpPr>
          <p:cNvPr id="6" name="TextBox 6"/>
          <p:cNvSpPr txBox="1"/>
          <p:nvPr/>
        </p:nvSpPr>
        <p:spPr>
          <a:xfrm>
            <a:off x="8742626" y="473202"/>
            <a:ext cx="8692520" cy="2326640"/>
          </a:xfrm>
          <a:prstGeom prst="rect">
            <a:avLst/>
          </a:prstGeom>
        </p:spPr>
        <p:txBody>
          <a:bodyPr lIns="0" tIns="0" rIns="0" bIns="0" rtlCol="0" anchor="t">
            <a:spAutoFit/>
          </a:bodyPr>
          <a:lstStyle/>
          <a:p>
            <a:pPr>
              <a:lnSpc>
                <a:spcPts val="3640"/>
              </a:lnSpc>
            </a:pPr>
            <a:r>
              <a:rPr lang="en-US" sz="2800">
                <a:solidFill>
                  <a:srgbClr val="FFFFFF"/>
                </a:solidFill>
                <a:latin typeface="Codec Pro"/>
              </a:rPr>
              <a:t>In my analysis of Chime's profitability, considering different groups and segments, I evaluated the impact of the spend tracker feature on Return on Investment (ROI) and member retention</a:t>
            </a:r>
          </a:p>
          <a:p>
            <a:pPr>
              <a:lnSpc>
                <a:spcPts val="3640"/>
              </a:lnSpc>
            </a:pPr>
            <a:endParaRPr lang="en-US" sz="2800">
              <a:solidFill>
                <a:srgbClr val="FFFFFF"/>
              </a:solidFill>
              <a:latin typeface="Codec Pro"/>
            </a:endParaRPr>
          </a:p>
        </p:txBody>
      </p:sp>
      <p:sp>
        <p:nvSpPr>
          <p:cNvPr id="7" name="TextBox 7"/>
          <p:cNvSpPr txBox="1"/>
          <p:nvPr/>
        </p:nvSpPr>
        <p:spPr>
          <a:xfrm>
            <a:off x="10606454" y="4034791"/>
            <a:ext cx="7183315" cy="5223509"/>
          </a:xfrm>
          <a:prstGeom prst="rect">
            <a:avLst/>
          </a:prstGeom>
        </p:spPr>
        <p:txBody>
          <a:bodyPr lIns="0" tIns="0" rIns="0" bIns="0" rtlCol="0" anchor="t">
            <a:spAutoFit/>
          </a:bodyPr>
          <a:lstStyle/>
          <a:p>
            <a:pPr>
              <a:lnSpc>
                <a:spcPts val="2940"/>
              </a:lnSpc>
            </a:pPr>
            <a:r>
              <a:rPr lang="en-US" sz="2100">
                <a:solidFill>
                  <a:srgbClr val="000000"/>
                </a:solidFill>
                <a:latin typeface="Codec Pro"/>
              </a:rPr>
              <a:t>High-Income Earners: The ROI value was even lower for users in the high-income earner segment. This suggests that the spend tracker feature did not generate significantly higher revenue from this segment compared to non-users, further affecting profitability.</a:t>
            </a:r>
          </a:p>
          <a:p>
            <a:pPr>
              <a:lnSpc>
                <a:spcPts val="2940"/>
              </a:lnSpc>
            </a:pPr>
            <a:r>
              <a:rPr lang="en-US" sz="2100">
                <a:solidFill>
                  <a:srgbClr val="000000"/>
                </a:solidFill>
                <a:latin typeface="Codec Pro"/>
              </a:rPr>
              <a:t>Member Retention: Examining member retention over 18 months since conversion, I observed that members in Segment A (using the spend tracker feature) retained at a higher rate than those without the feature. However, Segment B members who did not use the feature had better retention compared to Segment A members using the feature, though not surpassing those who actively used the feature.</a:t>
            </a:r>
          </a:p>
          <a:p>
            <a:pPr>
              <a:lnSpc>
                <a:spcPts val="2940"/>
              </a:lnSpc>
              <a:spcBef>
                <a:spcPct val="0"/>
              </a:spcBef>
            </a:pPr>
            <a:endParaRPr lang="en-US" sz="2100">
              <a:solidFill>
                <a:srgbClr val="000000"/>
              </a:solidFill>
              <a:latin typeface="Codec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65236"/>
        </a:solidFill>
        <a:effectLst/>
      </p:bgPr>
    </p:bg>
    <p:spTree>
      <p:nvGrpSpPr>
        <p:cNvPr id="1" name=""/>
        <p:cNvGrpSpPr/>
        <p:nvPr/>
      </p:nvGrpSpPr>
      <p:grpSpPr>
        <a:xfrm>
          <a:off x="0" y="0"/>
          <a:ext cx="0" cy="0"/>
          <a:chOff x="0" y="0"/>
          <a:chExt cx="0" cy="0"/>
        </a:xfrm>
      </p:grpSpPr>
      <p:grpSp>
        <p:nvGrpSpPr>
          <p:cNvPr id="2" name="Group 2"/>
          <p:cNvGrpSpPr/>
          <p:nvPr/>
        </p:nvGrpSpPr>
        <p:grpSpPr>
          <a:xfrm>
            <a:off x="1227500" y="2360564"/>
            <a:ext cx="7916499" cy="4226718"/>
            <a:chOff x="0" y="-61315"/>
            <a:chExt cx="1611546" cy="860425"/>
          </a:xfrm>
        </p:grpSpPr>
        <p:sp>
          <p:nvSpPr>
            <p:cNvPr id="3" name="Freeform 3"/>
            <p:cNvSpPr/>
            <p:nvPr/>
          </p:nvSpPr>
          <p:spPr>
            <a:xfrm>
              <a:off x="0" y="0"/>
              <a:ext cx="1572155" cy="711626"/>
            </a:xfrm>
            <a:custGeom>
              <a:avLst/>
              <a:gdLst/>
              <a:ahLst/>
              <a:cxnLst/>
              <a:rect l="l" t="t" r="r" b="b"/>
              <a:pathLst>
                <a:path w="1572155" h="711626">
                  <a:moveTo>
                    <a:pt x="0" y="0"/>
                  </a:moveTo>
                  <a:lnTo>
                    <a:pt x="1572155" y="0"/>
                  </a:lnTo>
                  <a:lnTo>
                    <a:pt x="1572155" y="711626"/>
                  </a:lnTo>
                  <a:lnTo>
                    <a:pt x="0" y="711626"/>
                  </a:lnTo>
                  <a:close/>
                </a:path>
              </a:pathLst>
            </a:custGeom>
            <a:solidFill>
              <a:srgbClr val="FFFFFF"/>
            </a:solidFill>
          </p:spPr>
        </p:sp>
        <p:sp>
          <p:nvSpPr>
            <p:cNvPr id="4" name="TextBox 4"/>
            <p:cNvSpPr txBox="1"/>
            <p:nvPr/>
          </p:nvSpPr>
          <p:spPr>
            <a:xfrm>
              <a:off x="0" y="-61315"/>
              <a:ext cx="1611546" cy="860425"/>
            </a:xfrm>
            <a:prstGeom prst="rect">
              <a:avLst/>
            </a:prstGeom>
          </p:spPr>
          <p:txBody>
            <a:bodyPr lIns="254000" tIns="254000" rIns="254000" bIns="254000" rtlCol="0" anchor="ctr"/>
            <a:lstStyle/>
            <a:p>
              <a:pPr>
                <a:lnSpc>
                  <a:spcPts val="2470"/>
                </a:lnSpc>
              </a:pPr>
              <a:r>
                <a:rPr lang="en-US" sz="1900" dirty="0">
                  <a:solidFill>
                    <a:srgbClr val="000000"/>
                  </a:solidFill>
                  <a:latin typeface="Codec Pro Bold"/>
                </a:rPr>
                <a:t>The spend tracker feature has potentially reduced the acquisition cost per member, with the test group showing a lower cost compared to the control group. The usage of the spend tracker feature was found to be significantly different from non-usage, indicating a strong association between feature usage and member distribution. The chi-square test suggests that the spend tracker feature may have an impact on member spending patterns, as there is a significant relationship between segments and groups.</a:t>
              </a:r>
            </a:p>
            <a:p>
              <a:pPr>
                <a:lnSpc>
                  <a:spcPts val="1820"/>
                </a:lnSpc>
              </a:pPr>
              <a:endParaRPr lang="en-US" sz="1900" dirty="0">
                <a:solidFill>
                  <a:srgbClr val="000000"/>
                </a:solidFill>
                <a:latin typeface="Codec Pro Bold"/>
              </a:endParaRPr>
            </a:p>
          </p:txBody>
        </p:sp>
      </p:grpSp>
      <p:grpSp>
        <p:nvGrpSpPr>
          <p:cNvPr id="5" name="Group 5"/>
          <p:cNvGrpSpPr/>
          <p:nvPr/>
        </p:nvGrpSpPr>
        <p:grpSpPr>
          <a:xfrm>
            <a:off x="9536304" y="2334233"/>
            <a:ext cx="7722996" cy="4320299"/>
            <a:chOff x="0" y="-66675"/>
            <a:chExt cx="1572155" cy="879475"/>
          </a:xfrm>
        </p:grpSpPr>
        <p:sp>
          <p:nvSpPr>
            <p:cNvPr id="6" name="Freeform 6"/>
            <p:cNvSpPr/>
            <p:nvPr/>
          </p:nvSpPr>
          <p:spPr>
            <a:xfrm>
              <a:off x="0" y="0"/>
              <a:ext cx="1572155" cy="706165"/>
            </a:xfrm>
            <a:custGeom>
              <a:avLst/>
              <a:gdLst/>
              <a:ahLst/>
              <a:cxnLst/>
              <a:rect l="l" t="t" r="r" b="b"/>
              <a:pathLst>
                <a:path w="1572155" h="706165">
                  <a:moveTo>
                    <a:pt x="0" y="0"/>
                  </a:moveTo>
                  <a:lnTo>
                    <a:pt x="1572155" y="0"/>
                  </a:lnTo>
                  <a:lnTo>
                    <a:pt x="1572155" y="706165"/>
                  </a:lnTo>
                  <a:lnTo>
                    <a:pt x="0" y="706165"/>
                  </a:lnTo>
                  <a:close/>
                </a:path>
              </a:pathLst>
            </a:custGeom>
            <a:solidFill>
              <a:srgbClr val="FFFFFF"/>
            </a:solidFill>
          </p:spPr>
        </p:sp>
        <p:sp>
          <p:nvSpPr>
            <p:cNvPr id="7" name="TextBox 7"/>
            <p:cNvSpPr txBox="1"/>
            <p:nvPr/>
          </p:nvSpPr>
          <p:spPr>
            <a:xfrm>
              <a:off x="0" y="-66675"/>
              <a:ext cx="1486840" cy="879475"/>
            </a:xfrm>
            <a:prstGeom prst="rect">
              <a:avLst/>
            </a:prstGeom>
          </p:spPr>
          <p:txBody>
            <a:bodyPr lIns="254000" tIns="254000" rIns="254000" bIns="254000" rtlCol="0" anchor="ctr"/>
            <a:lstStyle/>
            <a:p>
              <a:pPr>
                <a:lnSpc>
                  <a:spcPts val="2600"/>
                </a:lnSpc>
              </a:pPr>
              <a:r>
                <a:rPr lang="en-US" sz="2000" dirty="0">
                  <a:solidFill>
                    <a:srgbClr val="000000"/>
                  </a:solidFill>
                  <a:latin typeface="Codec Pro Bold"/>
                </a:rPr>
                <a:t>Analysis of member retention over 18 months since conversion indicated that the spend tracker feature played a role in member retention. Segment A members using the feature showed a slower drop-off compared to those without the feature. However, Segment B members who did not use the feature had a slower drop-off compared to Segment A members using the feature but not as low as those using the feature.</a:t>
              </a:r>
            </a:p>
            <a:p>
              <a:pPr>
                <a:lnSpc>
                  <a:spcPts val="2600"/>
                </a:lnSpc>
              </a:pPr>
              <a:endParaRPr lang="en-US" sz="2000" dirty="0">
                <a:solidFill>
                  <a:srgbClr val="000000"/>
                </a:solidFill>
                <a:latin typeface="Codec Pro Bold"/>
              </a:endParaRPr>
            </a:p>
          </p:txBody>
        </p:sp>
      </p:grpSp>
      <p:grpSp>
        <p:nvGrpSpPr>
          <p:cNvPr id="8" name="Group 8"/>
          <p:cNvGrpSpPr/>
          <p:nvPr/>
        </p:nvGrpSpPr>
        <p:grpSpPr>
          <a:xfrm>
            <a:off x="1196282" y="5813074"/>
            <a:ext cx="7754214" cy="4226725"/>
            <a:chOff x="-6355" y="-113807"/>
            <a:chExt cx="1578510" cy="860425"/>
          </a:xfrm>
        </p:grpSpPr>
        <p:sp>
          <p:nvSpPr>
            <p:cNvPr id="9" name="Freeform 9"/>
            <p:cNvSpPr/>
            <p:nvPr/>
          </p:nvSpPr>
          <p:spPr>
            <a:xfrm>
              <a:off x="0" y="0"/>
              <a:ext cx="1572155" cy="587531"/>
            </a:xfrm>
            <a:custGeom>
              <a:avLst/>
              <a:gdLst/>
              <a:ahLst/>
              <a:cxnLst/>
              <a:rect l="l" t="t" r="r" b="b"/>
              <a:pathLst>
                <a:path w="1572155" h="587531">
                  <a:moveTo>
                    <a:pt x="0" y="0"/>
                  </a:moveTo>
                  <a:lnTo>
                    <a:pt x="1572155" y="0"/>
                  </a:lnTo>
                  <a:lnTo>
                    <a:pt x="1572155" y="587531"/>
                  </a:lnTo>
                  <a:lnTo>
                    <a:pt x="0" y="587531"/>
                  </a:lnTo>
                  <a:close/>
                </a:path>
              </a:pathLst>
            </a:custGeom>
            <a:solidFill>
              <a:srgbClr val="FFFFFF"/>
            </a:solidFill>
          </p:spPr>
        </p:sp>
        <p:sp>
          <p:nvSpPr>
            <p:cNvPr id="10" name="TextBox 10"/>
            <p:cNvSpPr txBox="1"/>
            <p:nvPr/>
          </p:nvSpPr>
          <p:spPr>
            <a:xfrm>
              <a:off x="-6355" y="-113807"/>
              <a:ext cx="1531686" cy="860425"/>
            </a:xfrm>
            <a:prstGeom prst="rect">
              <a:avLst/>
            </a:prstGeom>
          </p:spPr>
          <p:txBody>
            <a:bodyPr lIns="254000" tIns="254000" rIns="254000" bIns="254000" rtlCol="0" anchor="ctr"/>
            <a:lstStyle/>
            <a:p>
              <a:pPr>
                <a:lnSpc>
                  <a:spcPts val="2470"/>
                </a:lnSpc>
              </a:pPr>
              <a:r>
                <a:rPr lang="en-US" sz="1900" dirty="0">
                  <a:solidFill>
                    <a:srgbClr val="000000"/>
                  </a:solidFill>
                  <a:latin typeface="Codec Pro Bold"/>
                </a:rPr>
                <a:t>The analysis of ROI revealed that the spend tracker feature had a negative impact on profitability. The increased monthly cost of the feature resulted in a reduction of over 10% in ROI. Additionally, the ROI was lower for high-income earners in Segment B, suggesting that the revenue generated by spend tracker feature users was not significantly higher than non-user</a:t>
              </a:r>
            </a:p>
            <a:p>
              <a:pPr>
                <a:lnSpc>
                  <a:spcPts val="1820"/>
                </a:lnSpc>
              </a:pPr>
              <a:endParaRPr lang="en-US" sz="1900" dirty="0">
                <a:solidFill>
                  <a:srgbClr val="000000"/>
                </a:solidFill>
                <a:latin typeface="Codec Pro Bold"/>
              </a:endParaRPr>
            </a:p>
          </p:txBody>
        </p:sp>
      </p:grpSp>
      <p:grpSp>
        <p:nvGrpSpPr>
          <p:cNvPr id="11" name="Group 11"/>
          <p:cNvGrpSpPr/>
          <p:nvPr/>
        </p:nvGrpSpPr>
        <p:grpSpPr>
          <a:xfrm>
            <a:off x="9536304" y="5839403"/>
            <a:ext cx="7916499" cy="4226726"/>
            <a:chOff x="0" y="-135525"/>
            <a:chExt cx="1611546" cy="860425"/>
          </a:xfrm>
        </p:grpSpPr>
        <p:sp>
          <p:nvSpPr>
            <p:cNvPr id="12" name="Freeform 12"/>
            <p:cNvSpPr/>
            <p:nvPr/>
          </p:nvSpPr>
          <p:spPr>
            <a:xfrm>
              <a:off x="0" y="0"/>
              <a:ext cx="1572155" cy="463435"/>
            </a:xfrm>
            <a:custGeom>
              <a:avLst/>
              <a:gdLst/>
              <a:ahLst/>
              <a:cxnLst/>
              <a:rect l="l" t="t" r="r" b="b"/>
              <a:pathLst>
                <a:path w="1572155" h="463435">
                  <a:moveTo>
                    <a:pt x="0" y="0"/>
                  </a:moveTo>
                  <a:lnTo>
                    <a:pt x="1572155" y="0"/>
                  </a:lnTo>
                  <a:lnTo>
                    <a:pt x="1572155" y="463435"/>
                  </a:lnTo>
                  <a:lnTo>
                    <a:pt x="0" y="463435"/>
                  </a:lnTo>
                  <a:close/>
                </a:path>
              </a:pathLst>
            </a:custGeom>
            <a:solidFill>
              <a:srgbClr val="FFFFFF"/>
            </a:solidFill>
          </p:spPr>
        </p:sp>
        <p:sp>
          <p:nvSpPr>
            <p:cNvPr id="13" name="TextBox 13"/>
            <p:cNvSpPr txBox="1"/>
            <p:nvPr/>
          </p:nvSpPr>
          <p:spPr>
            <a:xfrm>
              <a:off x="0" y="-135525"/>
              <a:ext cx="1611546" cy="860425"/>
            </a:xfrm>
            <a:prstGeom prst="rect">
              <a:avLst/>
            </a:prstGeom>
          </p:spPr>
          <p:txBody>
            <a:bodyPr lIns="254000" tIns="254000" rIns="254000" bIns="254000" rtlCol="0" anchor="ctr"/>
            <a:lstStyle/>
            <a:p>
              <a:pPr>
                <a:lnSpc>
                  <a:spcPts val="2470"/>
                </a:lnSpc>
              </a:pPr>
              <a:r>
                <a:rPr lang="en-US" sz="1900" dirty="0">
                  <a:solidFill>
                    <a:srgbClr val="000000"/>
                  </a:solidFill>
                  <a:latin typeface="Codec Pro Bold"/>
                </a:rPr>
                <a:t>Continue to improve customer experience: This is essential for any company that wants to succeed in the long term. Chime should focus on making its products and services more user-friendly and convenient, and on providing excellent customer service.</a:t>
              </a:r>
            </a:p>
            <a:p>
              <a:pPr>
                <a:lnSpc>
                  <a:spcPts val="1820"/>
                </a:lnSpc>
              </a:pPr>
              <a:endParaRPr lang="en-US" sz="1900" dirty="0">
                <a:solidFill>
                  <a:srgbClr val="000000"/>
                </a:solidFill>
                <a:latin typeface="Codec Pro Bold"/>
              </a:endParaRPr>
            </a:p>
          </p:txBody>
        </p:sp>
      </p:grpSp>
      <p:sp>
        <p:nvSpPr>
          <p:cNvPr id="14" name="Freeform 14"/>
          <p:cNvSpPr/>
          <p:nvPr/>
        </p:nvSpPr>
        <p:spPr>
          <a:xfrm>
            <a:off x="15160725" y="8723363"/>
            <a:ext cx="3127275" cy="1563637"/>
          </a:xfrm>
          <a:custGeom>
            <a:avLst/>
            <a:gdLst/>
            <a:ahLst/>
            <a:cxnLst/>
            <a:rect l="l" t="t" r="r" b="b"/>
            <a:pathLst>
              <a:path w="3127275" h="1563637">
                <a:moveTo>
                  <a:pt x="0" y="0"/>
                </a:moveTo>
                <a:lnTo>
                  <a:pt x="3127275" y="0"/>
                </a:lnTo>
                <a:lnTo>
                  <a:pt x="3127275" y="1563637"/>
                </a:lnTo>
                <a:lnTo>
                  <a:pt x="0" y="1563637"/>
                </a:lnTo>
                <a:lnTo>
                  <a:pt x="0" y="0"/>
                </a:lnTo>
                <a:close/>
              </a:path>
            </a:pathLst>
          </a:custGeom>
          <a:blipFill>
            <a:blip r:embed="rId2"/>
            <a:stretch>
              <a:fillRect/>
            </a:stretch>
          </a:blipFill>
        </p:spPr>
      </p:sp>
      <p:sp>
        <p:nvSpPr>
          <p:cNvPr id="15" name="TextBox 15"/>
          <p:cNvSpPr txBox="1"/>
          <p:nvPr/>
        </p:nvSpPr>
        <p:spPr>
          <a:xfrm>
            <a:off x="2765944" y="384138"/>
            <a:ext cx="12369102" cy="1514475"/>
          </a:xfrm>
          <a:prstGeom prst="rect">
            <a:avLst/>
          </a:prstGeom>
        </p:spPr>
        <p:txBody>
          <a:bodyPr lIns="0" tIns="0" rIns="0" bIns="0" rtlCol="0" anchor="t">
            <a:spAutoFit/>
          </a:bodyPr>
          <a:lstStyle/>
          <a:p>
            <a:pPr algn="ctr">
              <a:lnSpc>
                <a:spcPts val="10800"/>
              </a:lnSpc>
            </a:pPr>
            <a:r>
              <a:rPr lang="en-US" sz="9000">
                <a:solidFill>
                  <a:srgbClr val="FFFFFF"/>
                </a:solidFill>
                <a:latin typeface="Codec Pro Bold"/>
              </a:rPr>
              <a:t>Conclusion</a:t>
            </a:r>
          </a:p>
        </p:txBody>
      </p:sp>
      <p:sp>
        <p:nvSpPr>
          <p:cNvPr id="16" name="TextBox 16"/>
          <p:cNvSpPr txBox="1"/>
          <p:nvPr/>
        </p:nvSpPr>
        <p:spPr>
          <a:xfrm>
            <a:off x="2765944" y="1624719"/>
            <a:ext cx="13158670" cy="817970"/>
          </a:xfrm>
          <a:prstGeom prst="rect">
            <a:avLst/>
          </a:prstGeom>
        </p:spPr>
        <p:txBody>
          <a:bodyPr lIns="0" tIns="0" rIns="0" bIns="0" rtlCol="0" anchor="t">
            <a:spAutoFit/>
          </a:bodyPr>
          <a:lstStyle/>
          <a:p>
            <a:pPr algn="ctr">
              <a:lnSpc>
                <a:spcPts val="3070"/>
              </a:lnSpc>
            </a:pPr>
            <a:r>
              <a:rPr lang="en-US" sz="2558">
                <a:solidFill>
                  <a:srgbClr val="FFFFFF"/>
                </a:solidFill>
                <a:latin typeface="Codec Pro Bold"/>
              </a:rPr>
              <a:t>My analysis indicates several key findings regarding the impact of Chime's spend tracker feature on profitability, member distribution, and retention: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1503</Words>
  <Application>Microsoft Macintosh PowerPoint</Application>
  <PresentationFormat>Custom</PresentationFormat>
  <Paragraphs>90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Canva Sans</vt:lpstr>
      <vt:lpstr>Arial</vt:lpstr>
      <vt:lpstr>Codec Pro</vt:lpstr>
      <vt:lpstr>Codec Pro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Ruben Larrazolo.</dc:title>
  <cp:lastModifiedBy>Ruben LarrazoloPerez</cp:lastModifiedBy>
  <cp:revision>2</cp:revision>
  <dcterms:created xsi:type="dcterms:W3CDTF">2006-08-16T00:00:00Z</dcterms:created>
  <dcterms:modified xsi:type="dcterms:W3CDTF">2023-07-19T20:20:08Z</dcterms:modified>
  <dc:identifier>DAFo0U2czd0</dc:identifier>
</cp:coreProperties>
</file>