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25298-038E-4340-8293-1CD0A43B8671}" v="57" dt="2021-08-05T18:31:04.607"/>
    <p1510:client id="{AA60174E-69E7-BA66-2BCD-8CCC244BE38E}" v="159" dt="2021-08-05T18:54:33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9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ric-delcroix/272434525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mjopen.bmj.com/content/8/3/e019169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arrot, board, grill, pile&#10;&#10;Description automatically generated">
            <a:extLst>
              <a:ext uri="{FF2B5EF4-FFF2-40B4-BE49-F238E27FC236}">
                <a16:creationId xmlns:a16="http://schemas.microsoft.com/office/drawing/2014/main" id="{9A76BAC2-3993-46AA-B3D6-8B2692C4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38" b="4469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583874"/>
            <a:ext cx="7178722" cy="288476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Cigarette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124131" cy="1329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Leson 10 Hands On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</a:rPr>
              <a:t>Ruben Larrazolo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1D37-315E-451C-85E5-B2AAD982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3108960"/>
            <a:ext cx="3798275" cy="2682240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Cigarette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FFB16-CCCE-41FD-B21B-2ADF6B8F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13841"/>
            <a:ext cx="3798275" cy="1261817"/>
          </a:xfrm>
        </p:spPr>
        <p:txBody>
          <a:bodyPr anchor="t">
            <a:normAutofit/>
          </a:bodyPr>
          <a:lstStyle/>
          <a:p>
            <a:r>
              <a:rPr lang="en-US" b="0" dirty="0">
                <a:ea typeface="+mn-lt"/>
                <a:cs typeface="+mn-lt"/>
              </a:rPr>
              <a:t>the average number of packs per capita by state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3D9990-956B-4AC8-93BB-32078816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87442D0-4E31-4138-B0B7-528FD004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49" y="1489759"/>
            <a:ext cx="7056952" cy="47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138A9-810C-42E3-9A1F-2378F629C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80312"/>
            <a:ext cx="4819290" cy="3001951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21.0656% decrease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8EE8F-60B4-421C-B29E-89CE8E92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2" y="956118"/>
            <a:ext cx="4819290" cy="1364726"/>
          </a:xfrm>
        </p:spPr>
        <p:txBody>
          <a:bodyPr anchor="t">
            <a:normAutofit/>
          </a:bodyPr>
          <a:lstStyle/>
          <a:p>
            <a:r>
              <a:rPr lang="en-US" sz="1700" b="0">
                <a:ea typeface="+mn-lt"/>
                <a:cs typeface="+mn-lt"/>
              </a:rPr>
              <a:t>the median over all the states of the number of packs per capita for each year</a:t>
            </a:r>
            <a:endParaRPr lang="en-US" sz="1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359C8D3-74CC-4643-A9BA-A6145F25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62" y="643467"/>
            <a:ext cx="33287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16A6B-C1B0-4343-86E0-B4F1B1EF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38" y="2119497"/>
            <a:ext cx="4721524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The usage of cigarettes desecrate 21.0656% during the 11 year period 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DED6ED9-4F99-4AFB-B208-FA058731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3" y="2116105"/>
            <a:ext cx="5023901" cy="33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1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A346-AD4C-4674-BE57-F1DC9030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09" y="1007659"/>
            <a:ext cx="10442760" cy="93975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The correlation of this hypothesis is negative correlated since the usage of cigarettes decrease 21%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034F0-EAC6-4D5F-BF42-DB9693A23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577401E-1846-41F5-BF88-85C60EBB44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2996" y="3006725"/>
            <a:ext cx="4724211" cy="31829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D4773-28BC-42A0-94FD-826D32D48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714C4C8-4832-49B4-A463-EBFC29A021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1689" y="3006725"/>
            <a:ext cx="4724211" cy="3182937"/>
          </a:xfrm>
        </p:spPr>
      </p:pic>
    </p:spTree>
    <p:extLst>
      <p:ext uri="{BB962C8B-B14F-4D97-AF65-F5344CB8AC3E}">
        <p14:creationId xmlns:p14="http://schemas.microsoft.com/office/powerpoint/2010/main" val="367688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E447101C-6F1E-49F3-A890-489951CFB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648" b="2182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9" name="Rectangle 33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138A4-D441-45B6-835D-5FAA8B17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56" y="1562101"/>
            <a:ext cx="4240471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Residuals:</a:t>
            </a:r>
          </a:p>
          <a:p>
            <a:pPr>
              <a:lnSpc>
                <a:spcPct val="90000"/>
              </a:lnSpc>
            </a:pPr>
            <a:r>
              <a:rPr lang="en-US" sz="1000"/>
              <a:t>    Min      1Q  Median      3Q     Max </a:t>
            </a:r>
          </a:p>
          <a:p>
            <a:pPr>
              <a:lnSpc>
                <a:spcPct val="90000"/>
              </a:lnSpc>
            </a:pPr>
            <a:r>
              <a:rPr lang="en-US" sz="1000"/>
              <a:t>-56.566 -13.853  -2.646  10.701  80.819 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Coefficients:</a:t>
            </a:r>
          </a:p>
          <a:p>
            <a:pPr>
              <a:lnSpc>
                <a:spcPct val="90000"/>
              </a:lnSpc>
            </a:pPr>
            <a:r>
              <a:rPr lang="en-US" sz="1000"/>
              <a:t>             Estimate Std. Error t value Pr(&gt;|t|)    </a:t>
            </a:r>
          </a:p>
          <a:p>
            <a:pPr>
              <a:lnSpc>
                <a:spcPct val="90000"/>
              </a:lnSpc>
            </a:pPr>
            <a:r>
              <a:rPr lang="en-US" sz="1000"/>
              <a:t>(Intercept) 5927.5923   580.8610   10.21   &lt;2e-16 ***</a:t>
            </a:r>
          </a:p>
          <a:p>
            <a:pPr>
              <a:lnSpc>
                <a:spcPct val="90000"/>
              </a:lnSpc>
            </a:pPr>
            <a:r>
              <a:rPr lang="en-US" sz="1000"/>
              <a:t>year          -2.9252     0.2919  -10.02   &lt;2e-16 ***</a:t>
            </a:r>
          </a:p>
          <a:p>
            <a:pPr>
              <a:lnSpc>
                <a:spcPct val="90000"/>
              </a:lnSpc>
            </a:pPr>
            <a:r>
              <a:rPr lang="en-US" sz="1000"/>
              <a:t>---</a:t>
            </a:r>
          </a:p>
          <a:p>
            <a:pPr>
              <a:lnSpc>
                <a:spcPct val="90000"/>
              </a:lnSpc>
            </a:pPr>
            <a:r>
              <a:rPr lang="en-US" sz="1000"/>
              <a:t>Signif. codes:  0 ‘***’ 0.001 ‘**’ 0.01 ‘*’ 0.05 ‘.’ 0.1 ‘ ’ 1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Residual standard error: 21.21 on 526 degrees of freedom</a:t>
            </a:r>
          </a:p>
          <a:p>
            <a:pPr>
              <a:lnSpc>
                <a:spcPct val="90000"/>
              </a:lnSpc>
            </a:pPr>
            <a:r>
              <a:rPr lang="en-US" sz="1000"/>
              <a:t>Multiple R-squared:  0.1603,    Adjusted R-squared:  0.1587 </a:t>
            </a:r>
          </a:p>
          <a:p>
            <a:pPr>
              <a:lnSpc>
                <a:spcPct val="90000"/>
              </a:lnSpc>
            </a:pPr>
            <a:r>
              <a:rPr lang="en-US" sz="1000"/>
              <a:t>F-statistic: 100.4 on 1 and 526 DF,  p-value: &lt; 2.2e-16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F11C-490E-474D-A6E5-4B6379D2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7792" y="4358567"/>
            <a:ext cx="4238935" cy="875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b="1" cap="all" spc="300">
                <a:solidFill>
                  <a:schemeClr val="tx1"/>
                </a:solidFill>
              </a:rPr>
              <a:t>linear regression for these two variables.</a:t>
            </a:r>
          </a:p>
        </p:txBody>
      </p: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4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53F1F-1380-4FCE-8E8E-7DB93D99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Adjust for Inflation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9223-26A4-4C8E-8DD9-7DFC305F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6BF5BAD-DD2F-43A5-9665-7FC28F3499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49" r="5475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71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DashVTI</vt:lpstr>
      <vt:lpstr>Cigarette Project</vt:lpstr>
      <vt:lpstr>Cigarette Project</vt:lpstr>
      <vt:lpstr>21.0656% decrease</vt:lpstr>
      <vt:lpstr>The usage of cigarettes desecrate 21.0656% during the 11 year period </vt:lpstr>
      <vt:lpstr>The correlation of this hypothesis is negative correlated since the usage of cigarettes decrease 21%</vt:lpstr>
      <vt:lpstr>Residuals:     Min      1Q  Median      3Q     Max  -56.566 -13.853  -2.646  10.701  80.819   Coefficients:              Estimate Std. Error t value Pr(&gt;|t|)     (Intercept) 5927.5923   580.8610   10.21   &lt;2e-16 *** year          -2.9252     0.2919  -10.02   &lt;2e-16 *** --- Signif. codes:  0 ‘***’ 0.001 ‘**’ 0.01 ‘*’ 0.05 ‘.’ 0.1 ‘ ’ 1  Residual standard error: 21.21 on 526 degrees of freedom Multiple R-squared:  0.1603,    Adjusted R-squared:  0.1587  F-statistic: 100.4 on 1 and 526 DF,  p-value: &lt; 2.2e-16</vt:lpstr>
      <vt:lpstr>Adjust for Inflation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2021-08-05T18:27:47Z</dcterms:created>
  <dcterms:modified xsi:type="dcterms:W3CDTF">2021-08-05T18:57:11Z</dcterms:modified>
</cp:coreProperties>
</file>