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61" r:id="rId7"/>
    <p:sldId id="264" r:id="rId8"/>
    <p:sldId id="278" r:id="rId9"/>
    <p:sldId id="266" r:id="rId10"/>
    <p:sldId id="279"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6C426-9F78-A19C-5DB1-1EE2DFC7891E}" v="392" dt="2022-02-04T23:18:43.052"/>
    <p1510:client id="{E6E2D3C4-D0B6-8A54-89C3-E3A4084AA3BE}" v="41" dt="2022-02-04T19:29:22.4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2/4/2022</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able">
    <p:bg>
      <p:bgRef idx="1001">
        <a:schemeClr val="bg1"/>
      </p:bgRef>
    </p:bg>
    <p:spTree>
      <p:nvGrpSpPr>
        <p:cNvPr id="1" name=""/>
        <p:cNvGrpSpPr/>
        <p:nvPr/>
      </p:nvGrpSpPr>
      <p:grpSpPr>
        <a:xfrm>
          <a:off x="0" y="0"/>
          <a:ext cx="0" cy="0"/>
          <a:chOff x="0" y="0"/>
          <a:chExt cx="0" cy="0"/>
        </a:xfrm>
      </p:grpSpPr>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18335730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 id="2147483680" r:id="rId22"/>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hyperlink" Target="mailto:ruben.larrazolo@gmail.com" TargetMode="Externa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a:ea typeface="+mj-lt"/>
                <a:cs typeface="+mj-lt"/>
              </a:rPr>
              <a:t>The Dwarves Solution  </a:t>
            </a:r>
            <a:endParaRPr lang="en-US"/>
          </a:p>
          <a:p>
            <a:endParaRPr lang="en-US"/>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a:t>Ruben Larrazolo</a:t>
            </a:r>
          </a:p>
        </p:txBody>
      </p:sp>
      <p:pic>
        <p:nvPicPr>
          <p:cNvPr id="4" name="Picture 4">
            <a:extLst>
              <a:ext uri="{FF2B5EF4-FFF2-40B4-BE49-F238E27FC236}">
                <a16:creationId xmlns:a16="http://schemas.microsoft.com/office/drawing/2014/main" id="{96073759-8C50-4AFE-AF1E-892DB0089D1F}"/>
              </a:ext>
            </a:extLst>
          </p:cNvPr>
          <p:cNvPicPr>
            <a:picLocks noChangeAspect="1"/>
          </p:cNvPicPr>
          <p:nvPr/>
        </p:nvPicPr>
        <p:blipFill>
          <a:blip r:embed="rId2"/>
          <a:stretch>
            <a:fillRect/>
          </a:stretch>
        </p:blipFill>
        <p:spPr>
          <a:xfrm>
            <a:off x="8782280" y="484311"/>
            <a:ext cx="4285561" cy="5503787"/>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a:t>the Data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vert="horz" lIns="91440" tIns="45720" rIns="91440" bIns="45720" rtlCol="0" anchor="t">
            <a:normAutofit fontScale="85000" lnSpcReduction="20000"/>
          </a:bodyPr>
          <a:lstStyle/>
          <a:p>
            <a:br>
              <a:rPr lang="en-US"/>
            </a:br>
            <a:endParaRPr lang="en-US"/>
          </a:p>
          <a:p>
            <a:r>
              <a:rPr lang="en-US">
                <a:ea typeface="+mn-lt"/>
                <a:cs typeface="+mn-lt"/>
              </a:rPr>
              <a:t>* Perform data preparation &amp; cleaning using Pandas &amp; </a:t>
            </a:r>
            <a:r>
              <a:rPr lang="en-US" err="1">
                <a:ea typeface="+mn-lt"/>
                <a:cs typeface="+mn-lt"/>
              </a:rPr>
              <a:t>Numpy</a:t>
            </a:r>
            <a:endParaRPr lang="en-US">
              <a:ea typeface="+mn-lt"/>
              <a:cs typeface="+mn-lt"/>
            </a:endParaRPr>
          </a:p>
          <a:p>
            <a:r>
              <a:rPr lang="en-US">
                <a:ea typeface="+mn-lt"/>
                <a:cs typeface="+mn-lt"/>
              </a:rPr>
              <a:t>* Perform exploratory analysis &amp; visualization using Matplotlib &amp; Seaborn</a:t>
            </a:r>
          </a:p>
          <a:p>
            <a:r>
              <a:rPr lang="en-US">
                <a:ea typeface="+mn-lt"/>
                <a:cs typeface="+mn-lt"/>
              </a:rPr>
              <a:t>* Ask &amp; answer questions about the data in a </a:t>
            </a:r>
            <a:r>
              <a:rPr lang="en-US" err="1">
                <a:ea typeface="+mn-lt"/>
                <a:cs typeface="+mn-lt"/>
              </a:rPr>
              <a:t>Jupyter</a:t>
            </a:r>
            <a:r>
              <a:rPr lang="en-US">
                <a:ea typeface="+mn-lt"/>
                <a:cs typeface="+mn-lt"/>
              </a:rPr>
              <a:t> notebook</a:t>
            </a:r>
          </a:p>
          <a:p>
            <a:r>
              <a:rPr lang="en-US">
                <a:ea typeface="+mn-lt"/>
                <a:cs typeface="+mn-lt"/>
              </a:rPr>
              <a:t>* Summarize your inferences &amp; write a conclusion</a:t>
            </a:r>
          </a:p>
          <a:p>
            <a:endParaRPr lang="en-US">
              <a:ea typeface="+mn-lt"/>
              <a:cs typeface="+mn-lt"/>
            </a:endParaRP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a:t>PROBLEMs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a:t>THE BABY'S </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a:t>THE holiday </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613664" y="3633788"/>
            <a:ext cx="2848900" cy="514350"/>
          </a:xfrm>
        </p:spPr>
        <p:txBody>
          <a:bodyPr/>
          <a:lstStyle/>
          <a:p>
            <a:r>
              <a:rPr lang="en-US"/>
              <a:t>THE BEARD situation </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002792" y="4710114"/>
            <a:ext cx="3043972" cy="514350"/>
          </a:xfrm>
        </p:spPr>
        <p:txBody>
          <a:bodyPr/>
          <a:lstStyle/>
          <a:p>
            <a:r>
              <a:rPr lang="en-US"/>
              <a:t>THE CHIEF ASTRONOMER</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a:ea typeface="+mn-lt"/>
                <a:cs typeface="+mn-lt"/>
              </a:rPr>
              <a:t>There aren’t many baby-dwarves, not sure why.</a:t>
            </a:r>
          </a:p>
          <a:p>
            <a:endParaRPr lang="en-US"/>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a:ea typeface="+mn-lt"/>
                <a:cs typeface="+mn-lt"/>
              </a:rPr>
              <a:t>Is there a dwarven holiday, why ?</a:t>
            </a:r>
            <a:endParaRPr lang="en-US"/>
          </a:p>
          <a:p>
            <a:endParaRPr lang="en-US"/>
          </a:p>
          <a:p>
            <a:endParaRPr lang="en-US"/>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a:ea typeface="+mn-lt"/>
                <a:cs typeface="+mn-lt"/>
              </a:rPr>
              <a:t>How to distinguish between males and females.</a:t>
            </a:r>
            <a:endParaRPr lang="en-US"/>
          </a:p>
          <a:p>
            <a:endParaRPr lang="en-US"/>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a:ea typeface="+mn-lt"/>
                <a:cs typeface="+mn-lt"/>
              </a:rPr>
              <a:t>He Keeps telling </a:t>
            </a:r>
            <a:r>
              <a:rPr lang="en-US" err="1">
                <a:ea typeface="+mn-lt"/>
                <a:cs typeface="+mn-lt"/>
              </a:rPr>
              <a:t>Darf</a:t>
            </a:r>
            <a:r>
              <a:rPr lang="en-US">
                <a:ea typeface="+mn-lt"/>
                <a:cs typeface="+mn-lt"/>
              </a:rPr>
              <a:t> that dwarves born on June are sensitive and caring.</a:t>
            </a:r>
            <a:endParaRPr lang="en-US"/>
          </a:p>
          <a:p>
            <a:endParaRPr lang="en-US"/>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338935"/>
            <a:ext cx="5111750" cy="1537616"/>
          </a:xfrm>
        </p:spPr>
        <p:txBody>
          <a:bodyPr/>
          <a:lstStyle/>
          <a:p>
            <a:r>
              <a:rPr lang="en-US">
                <a:ea typeface="+mj-lt"/>
                <a:cs typeface="+mj-lt"/>
              </a:rPr>
              <a:t>There aren’t many baby-dwarves, not sure why.</a:t>
            </a:r>
            <a:endParaRPr lang="en-US"/>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a:ea typeface="+mn-lt"/>
                <a:cs typeface="+mn-lt"/>
              </a:rPr>
              <a:t>The reason there are not too many baby dwarves is because the number of male dwarves completely outnumbers the female dwarves. Out of the 48,270 only 4,250 are females which is only about 8.8% of the dwarf population in </a:t>
            </a:r>
            <a:r>
              <a:rPr lang="en-ZA" err="1">
                <a:ea typeface="+mn-lt"/>
                <a:cs typeface="+mn-lt"/>
              </a:rPr>
              <a:t>Dwarvenmark</a:t>
            </a:r>
            <a:r>
              <a:rPr lang="en-ZA">
                <a:ea typeface="+mn-lt"/>
                <a:cs typeface="+mn-lt"/>
              </a:rPr>
              <a:t>. </a:t>
            </a:r>
            <a:endParaRPr lang="en-US"/>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a:p>
        </p:txBody>
      </p:sp>
      <p:pic>
        <p:nvPicPr>
          <p:cNvPr id="4" name="Picture 6" descr="Chart, pie chart&#10;&#10;Description automatically generated">
            <a:extLst>
              <a:ext uri="{FF2B5EF4-FFF2-40B4-BE49-F238E27FC236}">
                <a16:creationId xmlns:a16="http://schemas.microsoft.com/office/drawing/2014/main" id="{8798E6EB-23C5-4145-B1C9-1DD622ACEF3F}"/>
              </a:ext>
            </a:extLst>
          </p:cNvPr>
          <p:cNvPicPr>
            <a:picLocks noChangeAspect="1"/>
          </p:cNvPicPr>
          <p:nvPr/>
        </p:nvPicPr>
        <p:blipFill rotWithShape="1">
          <a:blip r:embed="rId2"/>
          <a:srcRect l="29646" r="-131" b="298"/>
          <a:stretch/>
        </p:blipFill>
        <p:spPr>
          <a:xfrm>
            <a:off x="6290257" y="2873484"/>
            <a:ext cx="5768919" cy="357949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a:t>The holiday </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5019996"/>
            <a:ext cx="5431971" cy="1266288"/>
          </a:xfrm>
        </p:spPr>
        <p:txBody>
          <a:bodyPr vert="horz" lIns="91440" tIns="45720" rIns="91440" bIns="45720" rtlCol="0" anchor="t">
            <a:normAutofit/>
          </a:bodyPr>
          <a:lstStyle/>
          <a:p>
            <a:r>
              <a:rPr lang="en-ZA" noProof="1">
                <a:ea typeface="+mn-lt"/>
                <a:cs typeface="+mn-lt"/>
              </a:rPr>
              <a:t> June 25 is a very important day in Dwarvenmark, why ? Because it is about half of the population’s birthdays, now I understand why they are pusing to make it a holiday!</a:t>
            </a:r>
            <a:endParaRPr lang="en-US"/>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11"/>
          </p:nvPr>
        </p:nvSpPr>
        <p:spPr/>
        <p:txBody>
          <a:bodyPr/>
          <a:lstStyle/>
          <a:p>
            <a:r>
              <a:rPr lang="en-ZA"/>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12"/>
          </p:nvPr>
        </p:nvSpPr>
        <p:spPr/>
        <p:txBody>
          <a:bodyPr/>
          <a:lstStyle/>
          <a:p>
            <a:fld id="{19B51A1E-902D-48AF-9020-955120F399B6}" type="slidenum">
              <a:rPr lang="en-ZA" smtClean="0"/>
              <a:pPr/>
              <a:t>5</a:t>
            </a:fld>
            <a:endParaRPr lang="en-ZA"/>
          </a:p>
        </p:txBody>
      </p:sp>
      <p:pic>
        <p:nvPicPr>
          <p:cNvPr id="19" name="Picture 19" descr="Graphical user interface, chart&#10;&#10;Description automatically generated">
            <a:extLst>
              <a:ext uri="{FF2B5EF4-FFF2-40B4-BE49-F238E27FC236}">
                <a16:creationId xmlns:a16="http://schemas.microsoft.com/office/drawing/2014/main" id="{96EFE646-EC06-44A7-9116-65EF76B0528C}"/>
              </a:ext>
            </a:extLst>
          </p:cNvPr>
          <p:cNvPicPr>
            <a:picLocks noChangeAspect="1"/>
          </p:cNvPicPr>
          <p:nvPr/>
        </p:nvPicPr>
        <p:blipFill>
          <a:blip r:embed="rId2"/>
          <a:stretch>
            <a:fillRect/>
          </a:stretch>
        </p:blipFill>
        <p:spPr>
          <a:xfrm>
            <a:off x="5411273" y="2134319"/>
            <a:ext cx="2743200" cy="2245927"/>
          </a:xfrm>
          <a:prstGeom prst="rect">
            <a:avLst/>
          </a:prstGeom>
        </p:spPr>
      </p:pic>
      <p:pic>
        <p:nvPicPr>
          <p:cNvPr id="20" name="Picture 20" descr="Chart, pie chart&#10;&#10;Description automatically generated">
            <a:extLst>
              <a:ext uri="{FF2B5EF4-FFF2-40B4-BE49-F238E27FC236}">
                <a16:creationId xmlns:a16="http://schemas.microsoft.com/office/drawing/2014/main" id="{2F9B475A-03F8-49EF-A76D-DD6E6848D197}"/>
              </a:ext>
            </a:extLst>
          </p:cNvPr>
          <p:cNvPicPr>
            <a:picLocks noChangeAspect="1"/>
          </p:cNvPicPr>
          <p:nvPr/>
        </p:nvPicPr>
        <p:blipFill>
          <a:blip r:embed="rId3"/>
          <a:stretch>
            <a:fillRect/>
          </a:stretch>
        </p:blipFill>
        <p:spPr>
          <a:xfrm>
            <a:off x="8781245" y="2155596"/>
            <a:ext cx="2743200" cy="2224836"/>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a:ea typeface="+mj-lt"/>
                <a:cs typeface="+mj-lt"/>
              </a:rPr>
              <a:t>THE BEARD situation </a:t>
            </a:r>
            <a:endParaRPr lang="en-US"/>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a:t>The problem </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989022"/>
          </a:xfrm>
        </p:spPr>
        <p:txBody>
          <a:bodyPr vert="horz" lIns="91440" tIns="45720" rIns="91440" bIns="45720" rtlCol="0" anchor="t">
            <a:normAutofit/>
          </a:bodyPr>
          <a:lstStyle/>
          <a:p>
            <a:r>
              <a:rPr lang="en-US" noProof="1">
                <a:ea typeface="+mn-lt"/>
                <a:cs typeface="+mn-lt"/>
              </a:rPr>
              <a:t>All the population of Dwarvenmark has beard .</a:t>
            </a:r>
            <a:endParaRPr lang="en-US">
              <a:ea typeface="+mn-lt"/>
              <a:cs typeface="+mn-lt"/>
            </a:endParaRP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a:t>the Solution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vert="horz" lIns="91440" tIns="45720" rIns="91440" bIns="45720" rtlCol="0" anchor="t">
            <a:normAutofit/>
          </a:bodyPr>
          <a:lstStyle/>
          <a:p>
            <a:r>
              <a:rPr lang="en-ZA">
                <a:ea typeface="+mn-lt"/>
                <a:cs typeface="+mn-lt"/>
              </a:rPr>
              <a:t>I have found that all females have the same surname, all 4,250 females are </a:t>
            </a:r>
            <a:r>
              <a:rPr lang="en-ZA" err="1">
                <a:ea typeface="+mn-lt"/>
                <a:cs typeface="+mn-lt"/>
              </a:rPr>
              <a:t>Aleborns</a:t>
            </a:r>
            <a:r>
              <a:rPr lang="en-ZA">
                <a:ea typeface="+mn-lt"/>
                <a:cs typeface="+mn-lt"/>
              </a:rPr>
              <a:t>.</a:t>
            </a:r>
            <a:endParaRPr lang="en-US"/>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a:ea typeface="+mj-lt"/>
                <a:cs typeface="+mj-lt"/>
              </a:rPr>
              <a:t>BRACELET IN COLOR</a:t>
            </a:r>
            <a:endParaRPr lang="en-US"/>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021220"/>
          </a:xfrm>
        </p:spPr>
        <p:txBody>
          <a:bodyPr vert="horz" lIns="91440" tIns="45720" rIns="91440" bIns="45720" rtlCol="0" anchor="t">
            <a:normAutofit/>
          </a:bodyPr>
          <a:lstStyle/>
          <a:p>
            <a:r>
              <a:rPr lang="en-ZA" noProof="1"/>
              <a:t>Bracelet for dwarves with last name Aleborns.</a:t>
            </a:r>
            <a:endParaRPr lang="en-US"/>
          </a:p>
          <a:p>
            <a:endParaRPr lang="en-US"/>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a:p>
        </p:txBody>
      </p:sp>
      <p:pic>
        <p:nvPicPr>
          <p:cNvPr id="9" name="Picture 11" descr="Chart, treemap chart&#10;&#10;Description automatically generated">
            <a:extLst>
              <a:ext uri="{FF2B5EF4-FFF2-40B4-BE49-F238E27FC236}">
                <a16:creationId xmlns:a16="http://schemas.microsoft.com/office/drawing/2014/main" id="{415F0DC8-8BD0-4C7C-AEBA-CBBEE6A0F16C}"/>
              </a:ext>
            </a:extLst>
          </p:cNvPr>
          <p:cNvPicPr>
            <a:picLocks noChangeAspect="1"/>
          </p:cNvPicPr>
          <p:nvPr/>
        </p:nvPicPr>
        <p:blipFill>
          <a:blip r:embed="rId2"/>
          <a:stretch>
            <a:fillRect/>
          </a:stretch>
        </p:blipFill>
        <p:spPr>
          <a:xfrm>
            <a:off x="968062" y="4836826"/>
            <a:ext cx="2743200" cy="1305587"/>
          </a:xfrm>
          <a:prstGeom prst="rect">
            <a:avLst/>
          </a:prstGeom>
        </p:spPr>
      </p:pic>
      <p:pic>
        <p:nvPicPr>
          <p:cNvPr id="12" name="Picture 12" descr="Chart, pie chart&#10;&#10;Description automatically generated">
            <a:extLst>
              <a:ext uri="{FF2B5EF4-FFF2-40B4-BE49-F238E27FC236}">
                <a16:creationId xmlns:a16="http://schemas.microsoft.com/office/drawing/2014/main" id="{EF35BC0E-84C3-41FC-8976-118FB7288A7F}"/>
              </a:ext>
            </a:extLst>
          </p:cNvPr>
          <p:cNvPicPr>
            <a:picLocks noChangeAspect="1"/>
          </p:cNvPicPr>
          <p:nvPr/>
        </p:nvPicPr>
        <p:blipFill>
          <a:blip r:embed="rId3"/>
          <a:stretch>
            <a:fillRect/>
          </a:stretch>
        </p:blipFill>
        <p:spPr>
          <a:xfrm>
            <a:off x="5003442" y="4666966"/>
            <a:ext cx="2045595" cy="1548718"/>
          </a:xfrm>
          <a:prstGeom prst="rect">
            <a:avLst/>
          </a:prstGeom>
        </p:spPr>
      </p:pic>
      <p:pic>
        <p:nvPicPr>
          <p:cNvPr id="13" name="Picture 13" descr="A picture containing weapon, window&#10;&#10;Description automatically generated">
            <a:extLst>
              <a:ext uri="{FF2B5EF4-FFF2-40B4-BE49-F238E27FC236}">
                <a16:creationId xmlns:a16="http://schemas.microsoft.com/office/drawing/2014/main" id="{1211FF87-9CAA-4B14-BEB1-3997B4EF524A}"/>
              </a:ext>
            </a:extLst>
          </p:cNvPr>
          <p:cNvPicPr>
            <a:picLocks noChangeAspect="1"/>
          </p:cNvPicPr>
          <p:nvPr/>
        </p:nvPicPr>
        <p:blipFill>
          <a:blip r:embed="rId4"/>
          <a:stretch>
            <a:fillRect/>
          </a:stretch>
        </p:blipFill>
        <p:spPr>
          <a:xfrm>
            <a:off x="8270651" y="4327838"/>
            <a:ext cx="2476500" cy="2667000"/>
          </a:xfrm>
          <a:prstGeom prst="rect">
            <a:avLst/>
          </a:prstGeom>
        </p:spPr>
      </p:pic>
    </p:spTree>
    <p:extLst>
      <p:ext uri="{BB962C8B-B14F-4D97-AF65-F5344CB8AC3E}">
        <p14:creationId xmlns:p14="http://schemas.microsoft.com/office/powerpoint/2010/main" val="212117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4F02-6E2A-426D-B1A2-6393B18497C1}"/>
              </a:ext>
            </a:extLst>
          </p:cNvPr>
          <p:cNvSpPr>
            <a:spLocks noGrp="1"/>
          </p:cNvSpPr>
          <p:nvPr>
            <p:ph type="title"/>
          </p:nvPr>
        </p:nvSpPr>
        <p:spPr/>
        <p:txBody>
          <a:bodyPr/>
          <a:lstStyle/>
          <a:p>
            <a:r>
              <a:rPr lang="en-US">
                <a:ea typeface="+mj-lt"/>
                <a:cs typeface="+mj-lt"/>
              </a:rPr>
              <a:t>THE CHIEF ASTRONOME</a:t>
            </a:r>
            <a:endParaRPr lang="en-US"/>
          </a:p>
        </p:txBody>
      </p:sp>
      <p:sp>
        <p:nvSpPr>
          <p:cNvPr id="3" name="Text Placeholder 2">
            <a:extLst>
              <a:ext uri="{FF2B5EF4-FFF2-40B4-BE49-F238E27FC236}">
                <a16:creationId xmlns:a16="http://schemas.microsoft.com/office/drawing/2014/main" id="{6E3A1FDA-A192-4904-907C-D270D243A595}"/>
              </a:ext>
            </a:extLst>
          </p:cNvPr>
          <p:cNvSpPr>
            <a:spLocks noGrp="1"/>
          </p:cNvSpPr>
          <p:nvPr>
            <p:ph type="body" idx="1"/>
          </p:nvPr>
        </p:nvSpPr>
        <p:spPr/>
        <p:txBody>
          <a:bodyPr/>
          <a:lstStyle/>
          <a:p>
            <a:r>
              <a:rPr lang="en-US">
                <a:ea typeface="+mn-lt"/>
                <a:cs typeface="+mn-lt"/>
              </a:rPr>
              <a:t>Maybe Clan Chief Astrologer was onto something when he said that dwarves born in June are sensitive and caring, or he just thinks that most dwarves he knows are sensitive and caring given that being born in July isn’t too specific in </a:t>
            </a:r>
            <a:r>
              <a:rPr lang="en-US" err="1">
                <a:ea typeface="+mn-lt"/>
                <a:cs typeface="+mn-lt"/>
              </a:rPr>
              <a:t>Dwarvenmark</a:t>
            </a:r>
            <a:r>
              <a:rPr lang="en-US">
                <a:ea typeface="+mn-lt"/>
                <a:cs typeface="+mn-lt"/>
              </a:rPr>
              <a:t>.</a:t>
            </a:r>
            <a:endParaRPr lang="en-US"/>
          </a:p>
        </p:txBody>
      </p:sp>
      <p:sp>
        <p:nvSpPr>
          <p:cNvPr id="4" name="Footer Placeholder 3">
            <a:extLst>
              <a:ext uri="{FF2B5EF4-FFF2-40B4-BE49-F238E27FC236}">
                <a16:creationId xmlns:a16="http://schemas.microsoft.com/office/drawing/2014/main" id="{08A48364-8EA5-4A3A-932A-FD72C42FBF81}"/>
              </a:ext>
            </a:extLst>
          </p:cNvPr>
          <p:cNvSpPr>
            <a:spLocks noGrp="1"/>
          </p:cNvSpPr>
          <p:nvPr>
            <p:ph type="ftr" sz="quarter" idx="11"/>
          </p:nvPr>
        </p:nvSpPr>
        <p:spPr/>
        <p:txBody>
          <a:bodyPr/>
          <a:lstStyle/>
          <a:p>
            <a:r>
              <a:rPr lang="en-US"/>
              <a:t>Pitch Deck</a:t>
            </a:r>
          </a:p>
        </p:txBody>
      </p:sp>
      <p:sp>
        <p:nvSpPr>
          <p:cNvPr id="5" name="Slide Number Placeholder 4">
            <a:extLst>
              <a:ext uri="{FF2B5EF4-FFF2-40B4-BE49-F238E27FC236}">
                <a16:creationId xmlns:a16="http://schemas.microsoft.com/office/drawing/2014/main" id="{E71F250D-3B3F-48C3-BC02-26A7DE3015CF}"/>
              </a:ext>
            </a:extLst>
          </p:cNvPr>
          <p:cNvSpPr>
            <a:spLocks noGrp="1"/>
          </p:cNvSpPr>
          <p:nvPr>
            <p:ph type="sldNum" sz="quarter" idx="12"/>
          </p:nvPr>
        </p:nvSpPr>
        <p:spPr/>
        <p:txBody>
          <a:bodyPr/>
          <a:lstStyle/>
          <a:p>
            <a:fld id="{B5CEABB6-07DC-46E8-9B57-56EC44A396E5}" type="slidenum">
              <a:rPr lang="en-US" smtClean="0"/>
              <a:t>7</a:t>
            </a:fld>
            <a:endParaRPr lang="en-US"/>
          </a:p>
        </p:txBody>
      </p:sp>
      <p:pic>
        <p:nvPicPr>
          <p:cNvPr id="6" name="Picture 6" descr="A picture containing person&#10;&#10;Description automatically generated">
            <a:extLst>
              <a:ext uri="{FF2B5EF4-FFF2-40B4-BE49-F238E27FC236}">
                <a16:creationId xmlns:a16="http://schemas.microsoft.com/office/drawing/2014/main" id="{D36B796E-EF7A-4A32-B378-A8FEE82686E1}"/>
              </a:ext>
            </a:extLst>
          </p:cNvPr>
          <p:cNvPicPr>
            <a:picLocks noChangeAspect="1"/>
          </p:cNvPicPr>
          <p:nvPr/>
        </p:nvPicPr>
        <p:blipFill>
          <a:blip r:embed="rId2"/>
          <a:stretch>
            <a:fillRect/>
          </a:stretch>
        </p:blipFill>
        <p:spPr>
          <a:xfrm>
            <a:off x="258248" y="1714768"/>
            <a:ext cx="3905250" cy="3675308"/>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03151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369551" y="480342"/>
            <a:ext cx="5111750" cy="539505"/>
          </a:xfrm>
        </p:spPr>
        <p:txBody>
          <a:bodyPr>
            <a:normAutofit/>
          </a:bodyPr>
          <a:lstStyle/>
          <a:p>
            <a:r>
              <a:rPr lang="en-US"/>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1171166"/>
            <a:ext cx="5111750" cy="5196066"/>
          </a:xfrm>
        </p:spPr>
        <p:txBody>
          <a:bodyPr vert="horz" lIns="91440" tIns="45720" rIns="91440" bIns="45720" rtlCol="0" anchor="b">
            <a:normAutofit lnSpcReduction="10000"/>
          </a:bodyPr>
          <a:lstStyle/>
          <a:p>
            <a:r>
              <a:rPr lang="en-US" dirty="0" err="1">
                <a:ea typeface="+mn-lt"/>
                <a:cs typeface="+mn-lt"/>
              </a:rPr>
              <a:t>Darf</a:t>
            </a:r>
            <a:r>
              <a:rPr lang="en-US" dirty="0">
                <a:ea typeface="+mn-lt"/>
                <a:cs typeface="+mn-lt"/>
              </a:rPr>
              <a:t> the dwarf’s gut feeling was correct in a few things, for example based on my findings while using my </a:t>
            </a:r>
            <a:r>
              <a:rPr lang="en-US" dirty="0" err="1">
                <a:ea typeface="+mn-lt"/>
                <a:cs typeface="+mn-lt"/>
              </a:rPr>
              <a:t>cömp</a:t>
            </a:r>
            <a:r>
              <a:rPr lang="en-US" dirty="0">
                <a:ea typeface="+mn-lt"/>
                <a:cs typeface="+mn-lt"/>
              </a:rPr>
              <a:t>-û-</a:t>
            </a:r>
            <a:r>
              <a:rPr lang="en-US" dirty="0" err="1">
                <a:ea typeface="+mn-lt"/>
                <a:cs typeface="+mn-lt"/>
              </a:rPr>
              <a:t>trrr</a:t>
            </a:r>
            <a:r>
              <a:rPr lang="en-US" dirty="0">
                <a:ea typeface="+mn-lt"/>
                <a:cs typeface="+mn-lt"/>
              </a:rPr>
              <a:t> thing I was able to conclude that the reason there are not too many baby dwarves is because the number of male dwarves completely outnumbers the female dwarves. Out of the 48,270 only 4,250 are females which is only about 8.8% of the dwarf population in </a:t>
            </a:r>
            <a:r>
              <a:rPr lang="en-US" dirty="0" err="1">
                <a:ea typeface="+mn-lt"/>
                <a:cs typeface="+mn-lt"/>
              </a:rPr>
              <a:t>Dwarvenmark</a:t>
            </a:r>
            <a:r>
              <a:rPr lang="en-US" dirty="0">
                <a:ea typeface="+mn-lt"/>
                <a:cs typeface="+mn-lt"/>
              </a:rPr>
              <a:t>. </a:t>
            </a:r>
            <a:br>
              <a:rPr lang="en-US" dirty="0">
                <a:ea typeface="+mn-lt"/>
                <a:cs typeface="+mn-lt"/>
              </a:rPr>
            </a:br>
            <a:r>
              <a:rPr lang="en-US" dirty="0">
                <a:ea typeface="+mn-lt"/>
                <a:cs typeface="+mn-lt"/>
              </a:rPr>
              <a:t> </a:t>
            </a:r>
            <a:r>
              <a:rPr lang="en-US" dirty="0" err="1">
                <a:ea typeface="+mn-lt"/>
                <a:cs typeface="+mn-lt"/>
              </a:rPr>
              <a:t>Darf</a:t>
            </a:r>
            <a:r>
              <a:rPr lang="en-US" dirty="0">
                <a:ea typeface="+mn-lt"/>
                <a:cs typeface="+mn-lt"/>
              </a:rPr>
              <a:t> the dwarf was onto something with a few things, for example going off of his gut feeling again I discovered that June 25 is a very important day in </a:t>
            </a:r>
            <a:r>
              <a:rPr lang="en-US" dirty="0" err="1">
                <a:ea typeface="+mn-lt"/>
                <a:cs typeface="+mn-lt"/>
              </a:rPr>
              <a:t>Dwarvenmark</a:t>
            </a:r>
            <a:r>
              <a:rPr lang="en-US" dirty="0">
                <a:ea typeface="+mn-lt"/>
                <a:cs typeface="+mn-lt"/>
              </a:rPr>
              <a:t>, why ? Because it is about half of the population’s birthdays, now I understand why they are pushing to make it a holiday! Maybe Clan Chief Astrologer was onto something when he said that dwarves born in June are sensitive and caring, or he just thinks that most dwarves he knows are sensitive and caring given that being born in July isn’t too specific in </a:t>
            </a:r>
            <a:r>
              <a:rPr lang="en-US" dirty="0" err="1">
                <a:ea typeface="+mn-lt"/>
                <a:cs typeface="+mn-lt"/>
              </a:rPr>
              <a:t>Dwarvenmark</a:t>
            </a:r>
            <a:r>
              <a:rPr lang="en-US" dirty="0">
                <a:ea typeface="+mn-lt"/>
                <a:cs typeface="+mn-lt"/>
              </a:rPr>
              <a:t>. Should he be executed for being too vague? Maybe. </a:t>
            </a:r>
            <a:br>
              <a:rPr lang="en-US" dirty="0">
                <a:ea typeface="+mn-lt"/>
                <a:cs typeface="+mn-lt"/>
              </a:rPr>
            </a:br>
            <a:r>
              <a:rPr lang="en-US" dirty="0">
                <a:ea typeface="+mn-lt"/>
                <a:cs typeface="+mn-lt"/>
              </a:rPr>
              <a:t> Another reason why there aren’t too many babies could be because of how hard it is to distinguish males from females, my solution ? Bracelets ! I have found that all females have the same surname, all 4,250 females are </a:t>
            </a:r>
            <a:r>
              <a:rPr lang="en-US" dirty="0" err="1">
                <a:ea typeface="+mn-lt"/>
                <a:cs typeface="+mn-lt"/>
              </a:rPr>
              <a:t>Aleborns</a:t>
            </a:r>
            <a:r>
              <a:rPr lang="en-US" dirty="0">
                <a:ea typeface="+mn-lt"/>
                <a:cs typeface="+mn-lt"/>
              </a:rPr>
              <a:t>. That should definitely narrow things down for any dwarf bachelor. </a:t>
            </a:r>
            <a:br>
              <a:rPr lang="en-US" dirty="0">
                <a:ea typeface="+mn-lt"/>
                <a:cs typeface="+mn-lt"/>
              </a:rPr>
            </a:br>
            <a:r>
              <a:rPr lang="en-US" dirty="0">
                <a:ea typeface="+mn-lt"/>
                <a:cs typeface="+mn-lt"/>
              </a:rPr>
              <a:t> In conclusion the new major definitely has a lot of work on his hands with </a:t>
            </a:r>
            <a:r>
              <a:rPr lang="en-US" dirty="0" err="1">
                <a:ea typeface="+mn-lt"/>
                <a:cs typeface="+mn-lt"/>
              </a:rPr>
              <a:t>Dwarvenmark</a:t>
            </a:r>
            <a:r>
              <a:rPr lang="en-US" dirty="0">
                <a:ea typeface="+mn-lt"/>
                <a:cs typeface="+mn-lt"/>
              </a:rPr>
              <a:t> but nothing data can’t solve!</a:t>
            </a:r>
            <a:endParaRPr lang="en-US" dirty="0"/>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a:p>
        </p:txBody>
      </p:sp>
    </p:spTree>
    <p:extLst>
      <p:ext uri="{BB962C8B-B14F-4D97-AF65-F5344CB8AC3E}">
        <p14:creationId xmlns:p14="http://schemas.microsoft.com/office/powerpoint/2010/main" val="920173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vert="horz" lIns="91440" tIns="45720" rIns="91440" bIns="45720" rtlCol="0" anchor="t">
            <a:normAutofit/>
          </a:bodyPr>
          <a:lstStyle/>
          <a:p>
            <a:r>
              <a:rPr lang="en-US"/>
              <a:t>Ruben Larrazolo</a:t>
            </a:r>
          </a:p>
          <a:p>
            <a:r>
              <a:rPr lang="en-US"/>
              <a:t>415-8320067</a:t>
            </a:r>
          </a:p>
          <a:p>
            <a:r>
              <a:rPr lang="en-US">
                <a:hlinkClick r:id="rId2"/>
              </a:rPr>
              <a:t>Ruben.larrazolo@gmail.com</a:t>
            </a:r>
          </a:p>
          <a:p>
            <a:endParaRPr lang="en-US"/>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9</a:t>
            </a:fld>
            <a:endParaRPr lang="en-US"/>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D61E6D-BC40-43C3-A154-0081729E0F7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9081D1F3-EE22-4802-8DFA-C4795BD0F382}">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815A6BF-B4A3-4B5C-B85C-0D4CB6AE15C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Monoline</vt:lpstr>
      <vt:lpstr>The Dwarves Solution   </vt:lpstr>
      <vt:lpstr>the Data</vt:lpstr>
      <vt:lpstr>PROBLEMs</vt:lpstr>
      <vt:lpstr>There aren’t many baby-dwarves, not sure why.</vt:lpstr>
      <vt:lpstr>The holiday </vt:lpstr>
      <vt:lpstr>THE BEARD situation </vt:lpstr>
      <vt:lpstr>THE CHIEF ASTRONOME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revision>7</cp:revision>
  <dcterms:created xsi:type="dcterms:W3CDTF">2022-02-04T18:56:27Z</dcterms:created>
  <dcterms:modified xsi:type="dcterms:W3CDTF">2022-02-04T23:19:09Z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