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80CC6-47BA-437B-8927-346265A51D60}" v="153" dt="2021-10-05T19:52:40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C3C6E-42F4-47E8-82DE-D854D1D964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27550A-A738-4B63-8439-6C2BFD6E9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Video games have been a part of the entertainment industry for decades now. In 2017, it is estimated that video games grossed over $116 billion in revenue worldwide. In the year 2020, this number is expected to grow to $143 billion.</a:t>
          </a:r>
        </a:p>
      </dgm:t>
    </dgm:pt>
    <dgm:pt modelId="{ABBB351E-48C2-49B3-B038-35223A41797C}" type="parTrans" cxnId="{F26AF0E9-9B33-4401-85D6-8D0563DCC750}">
      <dgm:prSet/>
      <dgm:spPr/>
      <dgm:t>
        <a:bodyPr/>
        <a:lstStyle/>
        <a:p>
          <a:endParaRPr lang="en-US"/>
        </a:p>
      </dgm:t>
    </dgm:pt>
    <dgm:pt modelId="{72BDD37D-8977-4DC2-8319-3B3E477A5C60}" type="sibTrans" cxnId="{F26AF0E9-9B33-4401-85D6-8D0563DCC7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2D516E-9EDC-49D1-A53A-6F1A8D4F5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2017, Nintendo has been ranked as the second biggest company in terms of sales with a sales volume of $6.4 billion and a market share of 23%. Sony ranks first with a sales volume of $8.7 billion and a market share of 31%. Sony’s PlayStation 4 has been leading the console market since its release in November 2013, with an installed base more than 60% higher than Nintendo’s Switch.</a:t>
          </a:r>
        </a:p>
      </dgm:t>
    </dgm:pt>
    <dgm:pt modelId="{3E648ECC-B167-4E4E-84FE-96EAE046C430}" type="parTrans" cxnId="{8EA690DD-4977-4A65-B455-131D613564C4}">
      <dgm:prSet/>
      <dgm:spPr/>
      <dgm:t>
        <a:bodyPr/>
        <a:lstStyle/>
        <a:p>
          <a:endParaRPr lang="en-US"/>
        </a:p>
      </dgm:t>
    </dgm:pt>
    <dgm:pt modelId="{6C64B622-21E7-4E32-94FE-91FC27EF3B53}" type="sibTrans" cxnId="{8EA690DD-4977-4A65-B455-131D613564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21469A-FF68-4A16-8180-ED07938CA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2016, Microsoft was ranked third with a sales volume of $5.1 billion and a market share.</a:t>
          </a:r>
        </a:p>
      </dgm:t>
    </dgm:pt>
    <dgm:pt modelId="{68775759-1BFA-4409-B3CA-ABC51709AFCC}" type="parTrans" cxnId="{39E809B6-4127-45E9-98C6-2AC9C482ECB2}">
      <dgm:prSet/>
      <dgm:spPr/>
      <dgm:t>
        <a:bodyPr/>
        <a:lstStyle/>
        <a:p>
          <a:endParaRPr lang="en-US"/>
        </a:p>
      </dgm:t>
    </dgm:pt>
    <dgm:pt modelId="{0916478D-EBE8-4327-B501-C7F87A9CFEEA}" type="sibTrans" cxnId="{39E809B6-4127-45E9-98C6-2AC9C482ECB2}">
      <dgm:prSet/>
      <dgm:spPr/>
      <dgm:t>
        <a:bodyPr/>
        <a:lstStyle/>
        <a:p>
          <a:endParaRPr lang="en-US"/>
        </a:p>
      </dgm:t>
    </dgm:pt>
    <dgm:pt modelId="{EABFDF4E-53F2-4494-B4D8-A17C063B6B35}" type="pres">
      <dgm:prSet presAssocID="{9E0C3C6E-42F4-47E8-82DE-D854D1D96474}" presName="root" presStyleCnt="0">
        <dgm:presLayoutVars>
          <dgm:dir/>
          <dgm:resizeHandles val="exact"/>
        </dgm:presLayoutVars>
      </dgm:prSet>
      <dgm:spPr/>
    </dgm:pt>
    <dgm:pt modelId="{85A4742D-33E7-4552-A6B3-D3AE7C1E15C8}" type="pres">
      <dgm:prSet presAssocID="{9E0C3C6E-42F4-47E8-82DE-D854D1D96474}" presName="container" presStyleCnt="0">
        <dgm:presLayoutVars>
          <dgm:dir/>
          <dgm:resizeHandles val="exact"/>
        </dgm:presLayoutVars>
      </dgm:prSet>
      <dgm:spPr/>
    </dgm:pt>
    <dgm:pt modelId="{B3D7D846-0D66-4B52-892D-CC5636FD805B}" type="pres">
      <dgm:prSet presAssocID="{2627550A-A738-4B63-8439-6C2BFD6E9170}" presName="compNode" presStyleCnt="0"/>
      <dgm:spPr/>
    </dgm:pt>
    <dgm:pt modelId="{CB87ACC5-58E8-461A-A38E-3739D7193AC8}" type="pres">
      <dgm:prSet presAssocID="{2627550A-A738-4B63-8439-6C2BFD6E9170}" presName="iconBgRect" presStyleLbl="bgShp" presStyleIdx="0" presStyleCnt="3"/>
      <dgm:spPr/>
    </dgm:pt>
    <dgm:pt modelId="{44E644C0-955C-4659-A8D7-0E9D3CC1E0BE}" type="pres">
      <dgm:prSet presAssocID="{2627550A-A738-4B63-8439-6C2BFD6E91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C18B521-BB35-408B-9460-1340261AEC44}" type="pres">
      <dgm:prSet presAssocID="{2627550A-A738-4B63-8439-6C2BFD6E9170}" presName="spaceRect" presStyleCnt="0"/>
      <dgm:spPr/>
    </dgm:pt>
    <dgm:pt modelId="{7554DE8B-C1EC-45EC-BF9C-0A5E348E49C5}" type="pres">
      <dgm:prSet presAssocID="{2627550A-A738-4B63-8439-6C2BFD6E9170}" presName="textRect" presStyleLbl="revTx" presStyleIdx="0" presStyleCnt="3">
        <dgm:presLayoutVars>
          <dgm:chMax val="1"/>
          <dgm:chPref val="1"/>
        </dgm:presLayoutVars>
      </dgm:prSet>
      <dgm:spPr/>
    </dgm:pt>
    <dgm:pt modelId="{8B29110B-7085-4836-994F-F5B980715E43}" type="pres">
      <dgm:prSet presAssocID="{72BDD37D-8977-4DC2-8319-3B3E477A5C60}" presName="sibTrans" presStyleLbl="sibTrans2D1" presStyleIdx="0" presStyleCnt="0"/>
      <dgm:spPr/>
    </dgm:pt>
    <dgm:pt modelId="{8750E495-8E61-499C-8329-F5F0C1032297}" type="pres">
      <dgm:prSet presAssocID="{A82D516E-9EDC-49D1-A53A-6F1A8D4F57DF}" presName="compNode" presStyleCnt="0"/>
      <dgm:spPr/>
    </dgm:pt>
    <dgm:pt modelId="{898B92C2-0932-4127-A7C7-B6BAE275201C}" type="pres">
      <dgm:prSet presAssocID="{A82D516E-9EDC-49D1-A53A-6F1A8D4F57DF}" presName="iconBgRect" presStyleLbl="bgShp" presStyleIdx="1" presStyleCnt="3"/>
      <dgm:spPr/>
    </dgm:pt>
    <dgm:pt modelId="{2B1C2966-41DD-4FFA-B340-936ED6550D25}" type="pres">
      <dgm:prSet presAssocID="{A82D516E-9EDC-49D1-A53A-6F1A8D4F57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C8961B6-FC6D-4EA4-9841-1BE32645B538}" type="pres">
      <dgm:prSet presAssocID="{A82D516E-9EDC-49D1-A53A-6F1A8D4F57DF}" presName="spaceRect" presStyleCnt="0"/>
      <dgm:spPr/>
    </dgm:pt>
    <dgm:pt modelId="{4826D005-4E2E-4FF0-8993-0FB8E0AF90EF}" type="pres">
      <dgm:prSet presAssocID="{A82D516E-9EDC-49D1-A53A-6F1A8D4F57DF}" presName="textRect" presStyleLbl="revTx" presStyleIdx="1" presStyleCnt="3">
        <dgm:presLayoutVars>
          <dgm:chMax val="1"/>
          <dgm:chPref val="1"/>
        </dgm:presLayoutVars>
      </dgm:prSet>
      <dgm:spPr/>
    </dgm:pt>
    <dgm:pt modelId="{6273C534-1C4B-440A-8E4A-6040F07AB70A}" type="pres">
      <dgm:prSet presAssocID="{6C64B622-21E7-4E32-94FE-91FC27EF3B53}" presName="sibTrans" presStyleLbl="sibTrans2D1" presStyleIdx="0" presStyleCnt="0"/>
      <dgm:spPr/>
    </dgm:pt>
    <dgm:pt modelId="{EE1067C1-CA93-4814-9B45-77A3A0453B07}" type="pres">
      <dgm:prSet presAssocID="{F621469A-FF68-4A16-8180-ED07938CA1DD}" presName="compNode" presStyleCnt="0"/>
      <dgm:spPr/>
    </dgm:pt>
    <dgm:pt modelId="{4B99458D-C2B0-4AD4-B280-3F3C61B970EF}" type="pres">
      <dgm:prSet presAssocID="{F621469A-FF68-4A16-8180-ED07938CA1DD}" presName="iconBgRect" presStyleLbl="bgShp" presStyleIdx="2" presStyleCnt="3"/>
      <dgm:spPr/>
    </dgm:pt>
    <dgm:pt modelId="{CC9565D3-74DB-4C3E-8892-C4D50FC28569}" type="pres">
      <dgm:prSet presAssocID="{F621469A-FF68-4A16-8180-ED07938CA1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C262C77E-D581-41C6-8737-6EA2654470C9}" type="pres">
      <dgm:prSet presAssocID="{F621469A-FF68-4A16-8180-ED07938CA1DD}" presName="spaceRect" presStyleCnt="0"/>
      <dgm:spPr/>
    </dgm:pt>
    <dgm:pt modelId="{339E4C63-8E64-49EB-AA01-2E9EB3CB5545}" type="pres">
      <dgm:prSet presAssocID="{F621469A-FF68-4A16-8180-ED07938CA1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746503-64EF-4FCC-8772-7700E3B8C4D9}" type="presOf" srcId="{9E0C3C6E-42F4-47E8-82DE-D854D1D96474}" destId="{EABFDF4E-53F2-4494-B4D8-A17C063B6B35}" srcOrd="0" destOrd="0" presId="urn:microsoft.com/office/officeart/2018/2/layout/IconCircleList"/>
    <dgm:cxn modelId="{06BE2109-4AA0-4EB6-9595-3D2526E80EA5}" type="presOf" srcId="{6C64B622-21E7-4E32-94FE-91FC27EF3B53}" destId="{6273C534-1C4B-440A-8E4A-6040F07AB70A}" srcOrd="0" destOrd="0" presId="urn:microsoft.com/office/officeart/2018/2/layout/IconCircleList"/>
    <dgm:cxn modelId="{F6BC192C-9929-4E9D-B3F4-B000B40C11EE}" type="presOf" srcId="{72BDD37D-8977-4DC2-8319-3B3E477A5C60}" destId="{8B29110B-7085-4836-994F-F5B980715E43}" srcOrd="0" destOrd="0" presId="urn:microsoft.com/office/officeart/2018/2/layout/IconCircleList"/>
    <dgm:cxn modelId="{A388B794-382C-48F6-AC9C-0D8B1FF5F9CA}" type="presOf" srcId="{A82D516E-9EDC-49D1-A53A-6F1A8D4F57DF}" destId="{4826D005-4E2E-4FF0-8993-0FB8E0AF90EF}" srcOrd="0" destOrd="0" presId="urn:microsoft.com/office/officeart/2018/2/layout/IconCircleList"/>
    <dgm:cxn modelId="{7E9C75AA-D046-4D16-BB00-FF053DBF5A50}" type="presOf" srcId="{F621469A-FF68-4A16-8180-ED07938CA1DD}" destId="{339E4C63-8E64-49EB-AA01-2E9EB3CB5545}" srcOrd="0" destOrd="0" presId="urn:microsoft.com/office/officeart/2018/2/layout/IconCircleList"/>
    <dgm:cxn modelId="{39E809B6-4127-45E9-98C6-2AC9C482ECB2}" srcId="{9E0C3C6E-42F4-47E8-82DE-D854D1D96474}" destId="{F621469A-FF68-4A16-8180-ED07938CA1DD}" srcOrd="2" destOrd="0" parTransId="{68775759-1BFA-4409-B3CA-ABC51709AFCC}" sibTransId="{0916478D-EBE8-4327-B501-C7F87A9CFEEA}"/>
    <dgm:cxn modelId="{8EA690DD-4977-4A65-B455-131D613564C4}" srcId="{9E0C3C6E-42F4-47E8-82DE-D854D1D96474}" destId="{A82D516E-9EDC-49D1-A53A-6F1A8D4F57DF}" srcOrd="1" destOrd="0" parTransId="{3E648ECC-B167-4E4E-84FE-96EAE046C430}" sibTransId="{6C64B622-21E7-4E32-94FE-91FC27EF3B53}"/>
    <dgm:cxn modelId="{843FE1E8-0CB3-41C2-A2CE-D7C69E1D159A}" type="presOf" srcId="{2627550A-A738-4B63-8439-6C2BFD6E9170}" destId="{7554DE8B-C1EC-45EC-BF9C-0A5E348E49C5}" srcOrd="0" destOrd="0" presId="urn:microsoft.com/office/officeart/2018/2/layout/IconCircleList"/>
    <dgm:cxn modelId="{F26AF0E9-9B33-4401-85D6-8D0563DCC750}" srcId="{9E0C3C6E-42F4-47E8-82DE-D854D1D96474}" destId="{2627550A-A738-4B63-8439-6C2BFD6E9170}" srcOrd="0" destOrd="0" parTransId="{ABBB351E-48C2-49B3-B038-35223A41797C}" sibTransId="{72BDD37D-8977-4DC2-8319-3B3E477A5C60}"/>
    <dgm:cxn modelId="{40743375-2BBD-45DD-B750-44598B3B415A}" type="presParOf" srcId="{EABFDF4E-53F2-4494-B4D8-A17C063B6B35}" destId="{85A4742D-33E7-4552-A6B3-D3AE7C1E15C8}" srcOrd="0" destOrd="0" presId="urn:microsoft.com/office/officeart/2018/2/layout/IconCircleList"/>
    <dgm:cxn modelId="{96C5F2C7-6449-4D11-B2D1-0A0ED0A91DE4}" type="presParOf" srcId="{85A4742D-33E7-4552-A6B3-D3AE7C1E15C8}" destId="{B3D7D846-0D66-4B52-892D-CC5636FD805B}" srcOrd="0" destOrd="0" presId="urn:microsoft.com/office/officeart/2018/2/layout/IconCircleList"/>
    <dgm:cxn modelId="{DB71DE02-2319-44A0-A4FE-AC80B05A8FD6}" type="presParOf" srcId="{B3D7D846-0D66-4B52-892D-CC5636FD805B}" destId="{CB87ACC5-58E8-461A-A38E-3739D7193AC8}" srcOrd="0" destOrd="0" presId="urn:microsoft.com/office/officeart/2018/2/layout/IconCircleList"/>
    <dgm:cxn modelId="{C1A3AF49-DEA2-4DAD-960A-B7E4EB1BCCD4}" type="presParOf" srcId="{B3D7D846-0D66-4B52-892D-CC5636FD805B}" destId="{44E644C0-955C-4659-A8D7-0E9D3CC1E0BE}" srcOrd="1" destOrd="0" presId="urn:microsoft.com/office/officeart/2018/2/layout/IconCircleList"/>
    <dgm:cxn modelId="{535DA65A-930F-4F51-9D39-493E303275D3}" type="presParOf" srcId="{B3D7D846-0D66-4B52-892D-CC5636FD805B}" destId="{DC18B521-BB35-408B-9460-1340261AEC44}" srcOrd="2" destOrd="0" presId="urn:microsoft.com/office/officeart/2018/2/layout/IconCircleList"/>
    <dgm:cxn modelId="{BA5FA71B-BE3D-475E-BC24-7CE60FB717B7}" type="presParOf" srcId="{B3D7D846-0D66-4B52-892D-CC5636FD805B}" destId="{7554DE8B-C1EC-45EC-BF9C-0A5E348E49C5}" srcOrd="3" destOrd="0" presId="urn:microsoft.com/office/officeart/2018/2/layout/IconCircleList"/>
    <dgm:cxn modelId="{04CA4E23-A436-4F40-8250-99836D8ED0D6}" type="presParOf" srcId="{85A4742D-33E7-4552-A6B3-D3AE7C1E15C8}" destId="{8B29110B-7085-4836-994F-F5B980715E43}" srcOrd="1" destOrd="0" presId="urn:microsoft.com/office/officeart/2018/2/layout/IconCircleList"/>
    <dgm:cxn modelId="{63653AF8-DBF3-4587-B368-3741CB20E403}" type="presParOf" srcId="{85A4742D-33E7-4552-A6B3-D3AE7C1E15C8}" destId="{8750E495-8E61-499C-8329-F5F0C1032297}" srcOrd="2" destOrd="0" presId="urn:microsoft.com/office/officeart/2018/2/layout/IconCircleList"/>
    <dgm:cxn modelId="{23DA7D80-24B8-4DF3-A323-1239E3360038}" type="presParOf" srcId="{8750E495-8E61-499C-8329-F5F0C1032297}" destId="{898B92C2-0932-4127-A7C7-B6BAE275201C}" srcOrd="0" destOrd="0" presId="urn:microsoft.com/office/officeart/2018/2/layout/IconCircleList"/>
    <dgm:cxn modelId="{A3524637-50D6-4FE6-814B-3348AC7AE82A}" type="presParOf" srcId="{8750E495-8E61-499C-8329-F5F0C1032297}" destId="{2B1C2966-41DD-4FFA-B340-936ED6550D25}" srcOrd="1" destOrd="0" presId="urn:microsoft.com/office/officeart/2018/2/layout/IconCircleList"/>
    <dgm:cxn modelId="{DAC689FE-26A9-4C48-ADA1-153D688DF609}" type="presParOf" srcId="{8750E495-8E61-499C-8329-F5F0C1032297}" destId="{BC8961B6-FC6D-4EA4-9841-1BE32645B538}" srcOrd="2" destOrd="0" presId="urn:microsoft.com/office/officeart/2018/2/layout/IconCircleList"/>
    <dgm:cxn modelId="{034113D1-2D43-4BAC-A503-515EF2BC5C05}" type="presParOf" srcId="{8750E495-8E61-499C-8329-F5F0C1032297}" destId="{4826D005-4E2E-4FF0-8993-0FB8E0AF90EF}" srcOrd="3" destOrd="0" presId="urn:microsoft.com/office/officeart/2018/2/layout/IconCircleList"/>
    <dgm:cxn modelId="{774CDFF2-976F-4F11-8B6C-1FEC27FB55AA}" type="presParOf" srcId="{85A4742D-33E7-4552-A6B3-D3AE7C1E15C8}" destId="{6273C534-1C4B-440A-8E4A-6040F07AB70A}" srcOrd="3" destOrd="0" presId="urn:microsoft.com/office/officeart/2018/2/layout/IconCircleList"/>
    <dgm:cxn modelId="{851D425D-BF21-4F3A-8D4E-93AF4AC4C4FA}" type="presParOf" srcId="{85A4742D-33E7-4552-A6B3-D3AE7C1E15C8}" destId="{EE1067C1-CA93-4814-9B45-77A3A0453B07}" srcOrd="4" destOrd="0" presId="urn:microsoft.com/office/officeart/2018/2/layout/IconCircleList"/>
    <dgm:cxn modelId="{C50D9CA2-CE19-4E7C-872D-9A12C6CFF854}" type="presParOf" srcId="{EE1067C1-CA93-4814-9B45-77A3A0453B07}" destId="{4B99458D-C2B0-4AD4-B280-3F3C61B970EF}" srcOrd="0" destOrd="0" presId="urn:microsoft.com/office/officeart/2018/2/layout/IconCircleList"/>
    <dgm:cxn modelId="{D1559533-8C94-430C-A502-6D9BEF1C7C41}" type="presParOf" srcId="{EE1067C1-CA93-4814-9B45-77A3A0453B07}" destId="{CC9565D3-74DB-4C3E-8892-C4D50FC28569}" srcOrd="1" destOrd="0" presId="urn:microsoft.com/office/officeart/2018/2/layout/IconCircleList"/>
    <dgm:cxn modelId="{35837101-6EAF-4385-8691-5D28ABE73CC9}" type="presParOf" srcId="{EE1067C1-CA93-4814-9B45-77A3A0453B07}" destId="{C262C77E-D581-41C6-8737-6EA2654470C9}" srcOrd="2" destOrd="0" presId="urn:microsoft.com/office/officeart/2018/2/layout/IconCircleList"/>
    <dgm:cxn modelId="{909EE843-96C3-4C5F-A2F8-0DAA418B11B7}" type="presParOf" srcId="{EE1067C1-CA93-4814-9B45-77A3A0453B07}" destId="{339E4C63-8E64-49EB-AA01-2E9EB3CB55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7ACC5-58E8-461A-A38E-3739D7193AC8}">
      <dsp:nvSpPr>
        <dsp:cNvPr id="0" name=""/>
        <dsp:cNvSpPr/>
      </dsp:nvSpPr>
      <dsp:spPr>
        <a:xfrm>
          <a:off x="8782" y="1237917"/>
          <a:ext cx="888578" cy="888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644C0-955C-4659-A8D7-0E9D3CC1E0BE}">
      <dsp:nvSpPr>
        <dsp:cNvPr id="0" name=""/>
        <dsp:cNvSpPr/>
      </dsp:nvSpPr>
      <dsp:spPr>
        <a:xfrm>
          <a:off x="195384" y="1424519"/>
          <a:ext cx="515375" cy="51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4DE8B-C1EC-45EC-BF9C-0A5E348E49C5}">
      <dsp:nvSpPr>
        <dsp:cNvPr id="0" name=""/>
        <dsp:cNvSpPr/>
      </dsp:nvSpPr>
      <dsp:spPr>
        <a:xfrm>
          <a:off x="1087770" y="1237917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Video games have been a part of the entertainment industry for decades now. In 2017, it is estimated that video games grossed over $116 billion in revenue worldwide. In the year 2020, this number is expected to grow to $143 billion.</a:t>
          </a:r>
        </a:p>
      </dsp:txBody>
      <dsp:txXfrm>
        <a:off x="1087770" y="1237917"/>
        <a:ext cx="2094505" cy="888578"/>
      </dsp:txXfrm>
    </dsp:sp>
    <dsp:sp modelId="{898B92C2-0932-4127-A7C7-B6BAE275201C}">
      <dsp:nvSpPr>
        <dsp:cNvPr id="0" name=""/>
        <dsp:cNvSpPr/>
      </dsp:nvSpPr>
      <dsp:spPr>
        <a:xfrm>
          <a:off x="3547228" y="1237917"/>
          <a:ext cx="888578" cy="888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C2966-41DD-4FFA-B340-936ED6550D25}">
      <dsp:nvSpPr>
        <dsp:cNvPr id="0" name=""/>
        <dsp:cNvSpPr/>
      </dsp:nvSpPr>
      <dsp:spPr>
        <a:xfrm>
          <a:off x="3733829" y="1424519"/>
          <a:ext cx="515375" cy="51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6D005-4E2E-4FF0-8993-0FB8E0AF90EF}">
      <dsp:nvSpPr>
        <dsp:cNvPr id="0" name=""/>
        <dsp:cNvSpPr/>
      </dsp:nvSpPr>
      <dsp:spPr>
        <a:xfrm>
          <a:off x="4626216" y="1237917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2017, Nintendo has been ranked as the second biggest company in terms of sales with a sales volume of $6.4 billion and a market share of 23%. Sony ranks first with a sales volume of $8.7 billion and a market share of 31%. Sony’s PlayStation 4 has been leading the console market since its release in November 2013, with an installed base more than 60% higher than Nintendo’s Switch.</a:t>
          </a:r>
        </a:p>
      </dsp:txBody>
      <dsp:txXfrm>
        <a:off x="4626216" y="1237917"/>
        <a:ext cx="2094505" cy="888578"/>
      </dsp:txXfrm>
    </dsp:sp>
    <dsp:sp modelId="{4B99458D-C2B0-4AD4-B280-3F3C61B970EF}">
      <dsp:nvSpPr>
        <dsp:cNvPr id="0" name=""/>
        <dsp:cNvSpPr/>
      </dsp:nvSpPr>
      <dsp:spPr>
        <a:xfrm>
          <a:off x="7085673" y="1237917"/>
          <a:ext cx="888578" cy="888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65D3-74DB-4C3E-8892-C4D50FC28569}">
      <dsp:nvSpPr>
        <dsp:cNvPr id="0" name=""/>
        <dsp:cNvSpPr/>
      </dsp:nvSpPr>
      <dsp:spPr>
        <a:xfrm>
          <a:off x="7272275" y="1424519"/>
          <a:ext cx="515375" cy="51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E4C63-8E64-49EB-AA01-2E9EB3CB5545}">
      <dsp:nvSpPr>
        <dsp:cNvPr id="0" name=""/>
        <dsp:cNvSpPr/>
      </dsp:nvSpPr>
      <dsp:spPr>
        <a:xfrm>
          <a:off x="8164661" y="1237917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2016, Microsoft was ranked third with a sales volume of $5.1 billion and a market share.</a:t>
          </a:r>
        </a:p>
      </dsp:txBody>
      <dsp:txXfrm>
        <a:off x="8164661" y="1237917"/>
        <a:ext cx="2094505" cy="88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6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47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3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10/5/2021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Video Games 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300">
                <a:ea typeface="+mn-lt"/>
                <a:cs typeface="+mn-lt"/>
              </a:rPr>
              <a:t>Basic study of worldwide video game sales and platforms</a:t>
            </a:r>
            <a:endParaRPr lang="en-US" sz="3300"/>
          </a:p>
        </p:txBody>
      </p:sp>
      <p:pic>
        <p:nvPicPr>
          <p:cNvPr id="4" name="Picture 3" descr="Close up of a red, blue and orange LED screen">
            <a:extLst>
              <a:ext uri="{FF2B5EF4-FFF2-40B4-BE49-F238E27FC236}">
                <a16:creationId xmlns:a16="http://schemas.microsoft.com/office/drawing/2014/main" id="{5E57BFA7-B102-4E1C-9D45-64B83BF8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2" r="28473" b="-3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1005A-25DE-430D-91E2-E54C385C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err="1"/>
              <a:t>GAmes</a:t>
            </a:r>
            <a:r>
              <a:rPr lang="en-US" dirty="0"/>
              <a:t>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52D7FF-DF32-47EF-8EB7-D6B03690B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538296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04AEC-C459-42E4-AF2B-F5A08F0C36D0}"/>
              </a:ext>
            </a:extLst>
          </p:cNvPr>
          <p:cNvSpPr txBox="1"/>
          <p:nvPr/>
        </p:nvSpPr>
        <p:spPr>
          <a:xfrm>
            <a:off x="387190" y="2343689"/>
            <a:ext cx="1858205" cy="17404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01000"/>
              </a:lnSpc>
              <a:buFont typeface="Arial"/>
              <a:buChar char="•"/>
            </a:pPr>
            <a:r>
              <a:rPr lang="en-US" cap="all" spc="50">
                <a:solidFill>
                  <a:schemeClr val="bg1"/>
                </a:solidFill>
              </a:rPr>
              <a:t>How video game sales have been trending over time</a:t>
            </a:r>
            <a:endParaRPr lang="en-US" spc="50">
              <a:solidFill>
                <a:schemeClr val="bg1"/>
              </a:solidFill>
            </a:endParaRPr>
          </a:p>
          <a:p>
            <a:pPr>
              <a:lnSpc>
                <a:spcPct val="101000"/>
              </a:lnSpc>
              <a:spcBef>
                <a:spcPct val="0"/>
              </a:spcBef>
              <a:spcAft>
                <a:spcPts val="600"/>
              </a:spcAft>
            </a:pPr>
            <a:endParaRPr lang="en-US" cap="all" spc="50">
              <a:solidFill>
                <a:schemeClr val="bg1"/>
              </a:solidFill>
            </a:endParaRP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0816CC6-DD5C-4B14-B603-FDB6E7E9F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2" t="8583" r="507" b="4768"/>
          <a:stretch/>
        </p:blipFill>
        <p:spPr>
          <a:xfrm>
            <a:off x="2772802" y="73696"/>
            <a:ext cx="9085751" cy="67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04AEC-C459-42E4-AF2B-F5A08F0C36D0}"/>
              </a:ext>
            </a:extLst>
          </p:cNvPr>
          <p:cNvSpPr txBox="1"/>
          <p:nvPr/>
        </p:nvSpPr>
        <p:spPr>
          <a:xfrm>
            <a:off x="65612" y="2399615"/>
            <a:ext cx="1802279" cy="13349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01000"/>
              </a:lnSpc>
              <a:buFont typeface="Arial"/>
              <a:buChar char="•"/>
            </a:pPr>
            <a:r>
              <a:rPr lang="en-US" cap="all" spc="50">
                <a:solidFill>
                  <a:schemeClr val="bg1"/>
                </a:solidFill>
              </a:rPr>
              <a:t>The most popular genre of video game</a:t>
            </a:r>
            <a:endParaRPr lang="en-US" spc="50">
              <a:solidFill>
                <a:schemeClr val="bg1"/>
              </a:solidFill>
            </a:endParaRPr>
          </a:p>
          <a:p>
            <a:pPr marL="285750" indent="-285750">
              <a:lnSpc>
                <a:spcPct val="101000"/>
              </a:lnSpc>
              <a:buFont typeface="Arial"/>
              <a:buChar char="•"/>
            </a:pPr>
            <a:endParaRPr lang="en-US" cap="all" spc="50">
              <a:solidFill>
                <a:schemeClr val="bg1"/>
              </a:solidFill>
            </a:endParaRPr>
          </a:p>
          <a:p>
            <a:pPr>
              <a:lnSpc>
                <a:spcPct val="101000"/>
              </a:lnSpc>
              <a:spcBef>
                <a:spcPct val="0"/>
              </a:spcBef>
              <a:spcAft>
                <a:spcPts val="600"/>
              </a:spcAft>
            </a:pPr>
            <a:endParaRPr lang="en-US" cap="all" spc="50">
              <a:solidFill>
                <a:schemeClr val="bg1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4B9297-77B7-4229-8B76-83ECFE68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8" t="9577" r="-347" b="4566"/>
          <a:stretch/>
        </p:blipFill>
        <p:spPr>
          <a:xfrm>
            <a:off x="2973768" y="182255"/>
            <a:ext cx="8996504" cy="64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04AEC-C459-42E4-AF2B-F5A08F0C36D0}"/>
              </a:ext>
            </a:extLst>
          </p:cNvPr>
          <p:cNvSpPr txBox="1"/>
          <p:nvPr/>
        </p:nvSpPr>
        <p:spPr>
          <a:xfrm>
            <a:off x="65612" y="2399615"/>
            <a:ext cx="3508040" cy="9434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01000"/>
              </a:lnSpc>
              <a:buFont typeface="Arial"/>
              <a:buChar char="•"/>
            </a:pPr>
            <a:r>
              <a:rPr lang="en-US" cap="all" spc="50" dirty="0">
                <a:solidFill>
                  <a:schemeClr val="bg1"/>
                </a:solidFill>
                <a:ea typeface="+mn-lt"/>
                <a:cs typeface="+mn-lt"/>
              </a:rPr>
              <a:t>A comparison of video game platforms by genre</a:t>
            </a:r>
            <a:endParaRPr lang="en-US" spc="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1000"/>
              </a:lnSpc>
              <a:buFont typeface="Arial"/>
              <a:buChar char="•"/>
            </a:pPr>
            <a:endParaRPr lang="en-US" cap="all" spc="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1000"/>
              </a:lnSpc>
              <a:buFont typeface="Arial"/>
              <a:buChar char="•"/>
            </a:pPr>
            <a:endParaRPr lang="en-US" cap="all" spc="50">
              <a:solidFill>
                <a:schemeClr val="bg1"/>
              </a:solidFill>
            </a:endParaRPr>
          </a:p>
          <a:p>
            <a:pPr>
              <a:lnSpc>
                <a:spcPct val="101000"/>
              </a:lnSpc>
              <a:spcBef>
                <a:spcPct val="0"/>
              </a:spcBef>
              <a:spcAft>
                <a:spcPts val="600"/>
              </a:spcAft>
            </a:pPr>
            <a:endParaRPr lang="en-US" cap="all" spc="50">
              <a:solidFill>
                <a:schemeClr val="bg1"/>
              </a:solidFill>
            </a:endParaRPr>
          </a:p>
        </p:txBody>
      </p:sp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A8C48090-6BAA-42C7-B8C0-B753261C8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9" t="9248" r="23207" b="5007"/>
          <a:stretch/>
        </p:blipFill>
        <p:spPr>
          <a:xfrm>
            <a:off x="4472731" y="270241"/>
            <a:ext cx="5954072" cy="63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04AEC-C459-42E4-AF2B-F5A08F0C36D0}"/>
              </a:ext>
            </a:extLst>
          </p:cNvPr>
          <p:cNvSpPr txBox="1"/>
          <p:nvPr/>
        </p:nvSpPr>
        <p:spPr>
          <a:xfrm>
            <a:off x="65612" y="2399615"/>
            <a:ext cx="3508040" cy="9434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01000"/>
              </a:lnSpc>
              <a:buFont typeface="Arial"/>
              <a:buChar char="•"/>
            </a:pPr>
            <a:r>
              <a:rPr lang="en-US" cap="all" spc="50" dirty="0">
                <a:solidFill>
                  <a:schemeClr val="bg1"/>
                </a:solidFill>
                <a:ea typeface="+mn-lt"/>
                <a:cs typeface="+mn-lt"/>
              </a:rPr>
              <a:t>A visual looking at only games by Nintendo</a:t>
            </a:r>
            <a:endParaRPr lang="en-US" spc="5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1000"/>
              </a:lnSpc>
              <a:buFont typeface="Arial"/>
              <a:buChar char="•"/>
            </a:pPr>
            <a:endParaRPr lang="en-US" cap="all" spc="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1000"/>
              </a:lnSpc>
              <a:buFont typeface="Arial"/>
              <a:buChar char="•"/>
            </a:pPr>
            <a:endParaRPr lang="en-US" cap="all" spc="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1000"/>
              </a:lnSpc>
              <a:buFont typeface="Arial"/>
              <a:buChar char="•"/>
            </a:pPr>
            <a:endParaRPr lang="en-US" cap="all" spc="50">
              <a:solidFill>
                <a:schemeClr val="bg1"/>
              </a:solidFill>
            </a:endParaRPr>
          </a:p>
          <a:p>
            <a:pPr>
              <a:lnSpc>
                <a:spcPct val="101000"/>
              </a:lnSpc>
              <a:spcBef>
                <a:spcPct val="0"/>
              </a:spcBef>
              <a:spcAft>
                <a:spcPts val="600"/>
              </a:spcAft>
            </a:pPr>
            <a:endParaRPr lang="en-US" cap="all" spc="50">
              <a:solidFill>
                <a:schemeClr val="bg1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669DAD3-1F12-4DD4-B042-C00CA90CC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1" t="9513" r="204" b="3208"/>
          <a:stretch/>
        </p:blipFill>
        <p:spPr>
          <a:xfrm>
            <a:off x="3801612" y="634323"/>
            <a:ext cx="7994429" cy="58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958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311C21"/>
      </a:dk2>
      <a:lt2>
        <a:srgbClr val="F0F1F3"/>
      </a:lt2>
      <a:accent1>
        <a:srgbClr val="CF9517"/>
      </a:accent1>
      <a:accent2>
        <a:srgbClr val="E75C29"/>
      </a:accent2>
      <a:accent3>
        <a:srgbClr val="9AA81E"/>
      </a:accent3>
      <a:accent4>
        <a:srgbClr val="17AFD5"/>
      </a:accent4>
      <a:accent5>
        <a:srgbClr val="2972E7"/>
      </a:accent5>
      <a:accent6>
        <a:srgbClr val="3A35DA"/>
      </a:accent6>
      <a:hlink>
        <a:srgbClr val="3F67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JuxtaposeVTI</vt:lpstr>
      <vt:lpstr>Video Games </vt:lpstr>
      <vt:lpstr>Video GAmes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2021-10-05T19:35:51Z</dcterms:created>
  <dcterms:modified xsi:type="dcterms:W3CDTF">2021-10-05T19:53:50Z</dcterms:modified>
</cp:coreProperties>
</file>