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57" r:id="rId6"/>
    <p:sldId id="258" r:id="rId7"/>
    <p:sldId id="259" r:id="rId8"/>
    <p:sldId id="265" r:id="rId9"/>
    <p:sldId id="260" r:id="rId10"/>
    <p:sldId id="261" r:id="rId11"/>
    <p:sldId id="263" r:id="rId12"/>
    <p:sldId id="266" r:id="rId13"/>
    <p:sldId id="267" r:id="rId14"/>
    <p:sldId id="264"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81" y="-30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98344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418316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207575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75276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29565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A75E4C-585D-4452-8721-925A9B10C107}" type="datetimeFigureOut">
              <a:rPr lang="fr-FR" smtClean="0"/>
              <a:t>05/04/2017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288741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A75E4C-585D-4452-8721-925A9B10C107}" type="datetimeFigureOut">
              <a:rPr lang="fr-FR" smtClean="0"/>
              <a:t>05/04/2017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159368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A75E4C-585D-4452-8721-925A9B10C107}" type="datetimeFigureOut">
              <a:rPr lang="fr-FR" smtClean="0"/>
              <a:t>05/04/2017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3143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A75E4C-585D-4452-8721-925A9B10C107}" type="datetimeFigureOut">
              <a:rPr lang="fr-FR" smtClean="0"/>
              <a:t>05/04/2017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391841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A75E4C-585D-4452-8721-925A9B10C107}" type="datetimeFigureOut">
              <a:rPr lang="fr-FR" smtClean="0"/>
              <a:t>05/04/2017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7999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A75E4C-585D-4452-8721-925A9B10C107}" type="datetimeFigureOut">
              <a:rPr lang="fr-FR" smtClean="0"/>
              <a:t>05/04/2017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62EEF7-4831-4E9F-A541-0DFEBB262377}" type="slidenum">
              <a:rPr lang="fr-FR" smtClean="0"/>
              <a:t>‹N°›</a:t>
            </a:fld>
            <a:endParaRPr lang="fr-FR"/>
          </a:p>
        </p:txBody>
      </p:sp>
    </p:spTree>
    <p:extLst>
      <p:ext uri="{BB962C8B-B14F-4D97-AF65-F5344CB8AC3E}">
        <p14:creationId xmlns:p14="http://schemas.microsoft.com/office/powerpoint/2010/main" val="5267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75E4C-585D-4452-8721-925A9B10C107}" type="datetimeFigureOut">
              <a:rPr lang="fr-FR" smtClean="0"/>
              <a:t>05/04/2017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2EEF7-4831-4E9F-A541-0DFEBB262377}" type="slidenum">
              <a:rPr lang="fr-FR" smtClean="0"/>
              <a:t>‹N°›</a:t>
            </a:fld>
            <a:endParaRPr lang="fr-FR"/>
          </a:p>
        </p:txBody>
      </p:sp>
    </p:spTree>
    <p:extLst>
      <p:ext uri="{BB962C8B-B14F-4D97-AF65-F5344CB8AC3E}">
        <p14:creationId xmlns:p14="http://schemas.microsoft.com/office/powerpoint/2010/main" val="164146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8561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patterns - Singleton </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600" dirty="0" smtClean="0"/>
              <a:t>Garantir qu’une classe ne possède qu’une instance.</a:t>
            </a:r>
          </a:p>
          <a:p>
            <a:r>
              <a:rPr lang="fr-FR" dirty="0" smtClean="0"/>
              <a:t>Diagramme de classes </a:t>
            </a:r>
          </a:p>
          <a:p>
            <a:pPr marL="0" indent="0">
              <a:buNone/>
            </a:pPr>
            <a:endParaRPr lang="fr-FR" dirty="0"/>
          </a:p>
          <a:p>
            <a:pPr marL="0" indent="0">
              <a:buNone/>
            </a:pPr>
            <a:endParaRPr lang="fr-FR" dirty="0" smtClean="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05" t="15916" r="65630" b="56924"/>
          <a:stretch/>
        </p:blipFill>
        <p:spPr bwMode="auto">
          <a:xfrm>
            <a:off x="2699792" y="3861048"/>
            <a:ext cx="3388659" cy="181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952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patterns - </a:t>
            </a:r>
            <a:r>
              <a:rPr lang="fr-FR" dirty="0" err="1" smtClean="0"/>
              <a:t>Factory</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600" dirty="0" smtClean="0"/>
              <a:t>Instancier des objets non définis dans une classe concrète (à partir d’une méthode définie dans la classe abstraite).</a:t>
            </a:r>
          </a:p>
          <a:p>
            <a:pPr marL="0" indent="0">
              <a:buNone/>
            </a:pPr>
            <a:r>
              <a:rPr lang="fr-FR" sz="2600" dirty="0" smtClean="0"/>
              <a:t>La classe concrète n’est pas connue de l’appelant.</a:t>
            </a:r>
            <a:endParaRPr lang="fr-FR" sz="2600" dirty="0" smtClean="0"/>
          </a:p>
          <a:p>
            <a:r>
              <a:rPr lang="fr-FR" dirty="0" smtClean="0"/>
              <a:t>Diagramme de classes </a:t>
            </a:r>
          </a:p>
          <a:p>
            <a:pPr marL="0" indent="0">
              <a:buNone/>
            </a:pPr>
            <a:endParaRPr lang="fr-FR" dirty="0"/>
          </a:p>
          <a:p>
            <a:pPr marL="0" indent="0">
              <a:buNone/>
            </a:pPr>
            <a:endParaRPr lang="fr-FR"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49080"/>
            <a:ext cx="40576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860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Sketches</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600" dirty="0" smtClean="0"/>
              <a:t>Vue schématique des écrans d’une application</a:t>
            </a:r>
            <a:r>
              <a:rPr lang="fr-FR" sz="2600" dirty="0" smtClean="0"/>
              <a:t>.</a:t>
            </a:r>
            <a:endParaRPr lang="fr-FR" sz="2600" dirty="0" smtClean="0"/>
          </a:p>
          <a:p>
            <a:r>
              <a:rPr lang="fr-FR" dirty="0" smtClean="0"/>
              <a:t>Intérêt</a:t>
            </a:r>
          </a:p>
          <a:p>
            <a:pPr marL="0" indent="0">
              <a:buNone/>
            </a:pPr>
            <a:r>
              <a:rPr lang="fr-FR" sz="2400" dirty="0" smtClean="0"/>
              <a:t>Permet d’avoir une représentation rapide des écrans de l’application. </a:t>
            </a:r>
          </a:p>
          <a:p>
            <a:pPr marL="0" indent="0">
              <a:buNone/>
            </a:pPr>
            <a:r>
              <a:rPr lang="fr-FR" sz="2400" dirty="0" smtClean="0"/>
              <a:t>Définir les contrôles requis.</a:t>
            </a:r>
          </a:p>
          <a:p>
            <a:pPr marL="0" indent="0">
              <a:buNone/>
            </a:pPr>
            <a:r>
              <a:rPr lang="fr-FR" sz="2400" dirty="0" smtClean="0"/>
              <a:t>Définir l’ergonomie générale de l’application</a:t>
            </a:r>
            <a:endParaRPr lang="fr-FR" sz="2400" dirty="0"/>
          </a:p>
          <a:p>
            <a:pPr marL="0" indent="0">
              <a:buNone/>
            </a:pPr>
            <a:endParaRPr lang="fr-FR" dirty="0" smtClean="0"/>
          </a:p>
        </p:txBody>
      </p:sp>
      <p:pic>
        <p:nvPicPr>
          <p:cNvPr id="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6881"/>
          <a:stretch/>
        </p:blipFill>
        <p:spPr bwMode="auto">
          <a:xfrm>
            <a:off x="6372200" y="3933056"/>
            <a:ext cx="16954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050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Storyboard</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600" dirty="0" smtClean="0"/>
              <a:t>Montre la cinématique de l’application </a:t>
            </a:r>
          </a:p>
          <a:p>
            <a:pPr marL="0" indent="0">
              <a:buNone/>
            </a:pPr>
            <a:r>
              <a:rPr lang="fr-FR" sz="2600" dirty="0" smtClean="0"/>
              <a:t>dans une situation d’utilisation</a:t>
            </a:r>
          </a:p>
          <a:p>
            <a:pPr marL="0" indent="0">
              <a:buNone/>
            </a:pPr>
            <a:endParaRPr lang="fr-FR" dirty="0" smtClean="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11032"/>
            <a:ext cx="2324100" cy="650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17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upload.wikimedia.org/wikipedia/commons/8/8d/Design_pattern_fabriqu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5" descr="Image associée"/>
          <p:cNvSpPr>
            <a:spLocks noChangeAspect="1" noChangeArrowheads="1"/>
          </p:cNvSpPr>
          <p:nvPr/>
        </p:nvSpPr>
        <p:spPr bwMode="auto">
          <a:xfrm>
            <a:off x="155575" y="-990600"/>
            <a:ext cx="1695450" cy="2076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11032"/>
            <a:ext cx="2324100" cy="650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424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Rappel - Objets 2 : Conception et Programmation Orientées Objets (C#, .NET)</a:t>
            </a:r>
            <a:endParaRPr lang="fr-FR" sz="3200" dirty="0"/>
          </a:p>
        </p:txBody>
      </p:sp>
      <p:sp>
        <p:nvSpPr>
          <p:cNvPr id="3" name="Espace réservé du contenu 2"/>
          <p:cNvSpPr>
            <a:spLocks noGrp="1"/>
          </p:cNvSpPr>
          <p:nvPr>
            <p:ph idx="1"/>
          </p:nvPr>
        </p:nvSpPr>
        <p:spPr/>
        <p:txBody>
          <a:bodyPr>
            <a:normAutofit fontScale="47500" lnSpcReduction="20000"/>
          </a:bodyPr>
          <a:lstStyle/>
          <a:p>
            <a:r>
              <a:rPr lang="fr-FR" sz="4200" dirty="0" smtClean="0"/>
              <a:t>Documents  (x/20)</a:t>
            </a:r>
          </a:p>
          <a:p>
            <a:pPr marL="0" indent="0">
              <a:buNone/>
            </a:pPr>
            <a:r>
              <a:rPr lang="fr-FR" dirty="0" smtClean="0"/>
              <a:t>diagramme de paquetage [sur 2 points]</a:t>
            </a:r>
          </a:p>
          <a:p>
            <a:pPr marL="0" indent="0">
              <a:buNone/>
            </a:pPr>
            <a:r>
              <a:rPr lang="fr-FR" dirty="0" smtClean="0"/>
              <a:t>diagramme de classes [sur 8 points]</a:t>
            </a:r>
          </a:p>
          <a:p>
            <a:pPr marL="0" indent="0">
              <a:buNone/>
            </a:pPr>
            <a:r>
              <a:rPr lang="fr-FR" dirty="0" smtClean="0"/>
              <a:t>diagramme de séquence (sur quelques cas particuliers) [sur 2 points]</a:t>
            </a:r>
          </a:p>
          <a:p>
            <a:pPr marL="0" indent="0">
              <a:buNone/>
            </a:pPr>
            <a:r>
              <a:rPr lang="fr-FR" dirty="0" smtClean="0"/>
              <a:t>description écrite de l’architecture (dont patrons de conception, dépendances…) [sur 8 points]</a:t>
            </a:r>
          </a:p>
          <a:p>
            <a:pPr marL="0" indent="0">
              <a:buNone/>
            </a:pPr>
            <a:r>
              <a:rPr lang="fr-FR" dirty="0" smtClean="0"/>
              <a:t>Note : chaque diagramme doit être accompagné de notes et d’une description écrite.</a:t>
            </a:r>
          </a:p>
          <a:p>
            <a:endParaRPr lang="fr-FR" dirty="0" smtClean="0"/>
          </a:p>
          <a:p>
            <a:r>
              <a:rPr lang="fr-FR" sz="5100" dirty="0" smtClean="0"/>
              <a:t>Programmation  (x/20</a:t>
            </a:r>
            <a:r>
              <a:rPr lang="fr-FR" sz="5100" dirty="0"/>
              <a:t>)</a:t>
            </a:r>
            <a:endParaRPr lang="fr-FR" dirty="0" smtClean="0"/>
          </a:p>
          <a:p>
            <a:pPr marL="0" indent="0">
              <a:buNone/>
            </a:pPr>
            <a:r>
              <a:rPr lang="fr-FR" dirty="0" smtClean="0"/>
              <a:t>bases (classes, structures, instances, …) [sur 2 points]</a:t>
            </a:r>
          </a:p>
          <a:p>
            <a:pPr marL="0" indent="0">
              <a:buNone/>
            </a:pPr>
            <a:r>
              <a:rPr lang="fr-FR" dirty="0" smtClean="0"/>
              <a:t>abstraction (héritage, interfaces, polymorphisme) [sur 3 points]</a:t>
            </a:r>
          </a:p>
          <a:p>
            <a:pPr marL="0" indent="0">
              <a:buNone/>
            </a:pPr>
            <a:r>
              <a:rPr lang="fr-FR" dirty="0" smtClean="0"/>
              <a:t>collections simples (tableaux, listes…) [sur 2 points]</a:t>
            </a:r>
          </a:p>
          <a:p>
            <a:pPr marL="0" indent="0">
              <a:buNone/>
            </a:pPr>
            <a:r>
              <a:rPr lang="fr-FR" dirty="0" smtClean="0"/>
              <a:t>collections avancées (dictionnaires) [sur 2 points]</a:t>
            </a:r>
          </a:p>
          <a:p>
            <a:pPr marL="0" indent="0">
              <a:buNone/>
            </a:pPr>
            <a:r>
              <a:rPr lang="fr-FR" dirty="0" smtClean="0"/>
              <a:t>encapsulation [sur 5 points]</a:t>
            </a:r>
          </a:p>
          <a:p>
            <a:pPr marL="0" indent="0">
              <a:buNone/>
            </a:pPr>
            <a:r>
              <a:rPr lang="fr-FR" dirty="0" smtClean="0"/>
              <a:t>tests (fonctionnels et/ou unitaires) [sur 4 points]</a:t>
            </a:r>
          </a:p>
          <a:p>
            <a:pPr marL="0" indent="0">
              <a:buNone/>
            </a:pPr>
            <a:r>
              <a:rPr lang="fr-FR" dirty="0" smtClean="0"/>
              <a:t>LINQ [sur 1 point]</a:t>
            </a:r>
          </a:p>
          <a:p>
            <a:pPr marL="0" indent="0">
              <a:buNone/>
            </a:pPr>
            <a:r>
              <a:rPr lang="fr-FR" dirty="0" smtClean="0"/>
              <a:t>évènements (cf. module IHM) [sur 1 point]</a:t>
            </a:r>
            <a:endParaRPr lang="fr-FR" dirty="0"/>
          </a:p>
        </p:txBody>
      </p:sp>
    </p:spTree>
    <p:extLst>
      <p:ext uri="{BB962C8B-B14F-4D97-AF65-F5344CB8AC3E}">
        <p14:creationId xmlns:p14="http://schemas.microsoft.com/office/powerpoint/2010/main" val="104137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Rappel - </a:t>
            </a:r>
            <a:r>
              <a:rPr lang="de-DE" sz="4000" dirty="0" smtClean="0"/>
              <a:t>IHM : Interface </a:t>
            </a:r>
            <a:r>
              <a:rPr lang="de-DE" sz="4000" dirty="0" err="1" smtClean="0"/>
              <a:t>Homme-Machine</a:t>
            </a:r>
            <a:r>
              <a:rPr lang="de-DE" sz="4000" dirty="0" smtClean="0"/>
              <a:t> (XAML, WPF)</a:t>
            </a:r>
            <a:endParaRPr lang="fr-FR" sz="4000" dirty="0"/>
          </a:p>
        </p:txBody>
      </p:sp>
      <p:sp>
        <p:nvSpPr>
          <p:cNvPr id="3" name="Espace réservé du contenu 2"/>
          <p:cNvSpPr>
            <a:spLocks noGrp="1"/>
          </p:cNvSpPr>
          <p:nvPr>
            <p:ph idx="1"/>
          </p:nvPr>
        </p:nvSpPr>
        <p:spPr/>
        <p:txBody>
          <a:bodyPr>
            <a:normAutofit fontScale="40000" lnSpcReduction="20000"/>
          </a:bodyPr>
          <a:lstStyle/>
          <a:p>
            <a:r>
              <a:rPr lang="fr-FR" sz="5000" dirty="0"/>
              <a:t>Documents  (x/20)</a:t>
            </a:r>
          </a:p>
          <a:p>
            <a:pPr marL="0" indent="0">
              <a:buNone/>
            </a:pPr>
            <a:r>
              <a:rPr lang="fr-FR" dirty="0" smtClean="0"/>
              <a:t>description du contexte [sur 4 points]</a:t>
            </a:r>
          </a:p>
          <a:p>
            <a:pPr marL="0" indent="0">
              <a:buNone/>
            </a:pPr>
            <a:r>
              <a:rPr lang="fr-FR" dirty="0" smtClean="0"/>
              <a:t>sketchs [sur 4 points]</a:t>
            </a:r>
          </a:p>
          <a:p>
            <a:pPr marL="0" indent="0">
              <a:buNone/>
            </a:pPr>
            <a:r>
              <a:rPr lang="fr-FR" dirty="0" err="1" smtClean="0"/>
              <a:t>storyboards</a:t>
            </a:r>
            <a:r>
              <a:rPr lang="fr-FR" dirty="0" smtClean="0"/>
              <a:t> [sur 4 points]</a:t>
            </a:r>
          </a:p>
          <a:p>
            <a:pPr marL="0" indent="0">
              <a:buNone/>
            </a:pPr>
            <a:r>
              <a:rPr lang="fr-FR" dirty="0" smtClean="0"/>
              <a:t>diagramme de cas d’utilisation [sur 5 points]</a:t>
            </a:r>
          </a:p>
          <a:p>
            <a:pPr marL="0" indent="0">
              <a:buNone/>
            </a:pPr>
            <a:r>
              <a:rPr lang="fr-FR" dirty="0" smtClean="0"/>
              <a:t>considérations ergonomiques [sur 2 points]</a:t>
            </a:r>
          </a:p>
          <a:p>
            <a:pPr marL="0" indent="0">
              <a:buNone/>
            </a:pPr>
            <a:r>
              <a:rPr lang="fr-FR" dirty="0" smtClean="0"/>
              <a:t>prise en compte de l’accessibilité [sur 1 point]</a:t>
            </a:r>
          </a:p>
          <a:p>
            <a:endParaRPr lang="fr-FR" dirty="0" smtClean="0"/>
          </a:p>
          <a:p>
            <a:r>
              <a:rPr lang="fr-FR" sz="5100" dirty="0" smtClean="0"/>
              <a:t>Programmation  (x/20</a:t>
            </a:r>
            <a:r>
              <a:rPr lang="fr-FR" sz="5100" dirty="0"/>
              <a:t>)</a:t>
            </a:r>
            <a:endParaRPr lang="fr-FR" dirty="0" smtClean="0"/>
          </a:p>
          <a:p>
            <a:pPr marL="0" indent="0">
              <a:buNone/>
            </a:pPr>
            <a:r>
              <a:rPr lang="fr-FR" u="sng" dirty="0" smtClean="0"/>
              <a:t>XAML :</a:t>
            </a:r>
          </a:p>
          <a:p>
            <a:pPr marL="0" indent="0">
              <a:buNone/>
            </a:pPr>
            <a:r>
              <a:rPr lang="fr-FR" dirty="0" smtClean="0"/>
              <a:t>répartition dans l’espace (</a:t>
            </a:r>
            <a:r>
              <a:rPr lang="fr-FR" dirty="0" err="1" smtClean="0"/>
              <a:t>layout</a:t>
            </a:r>
            <a:r>
              <a:rPr lang="fr-FR" dirty="0" smtClean="0"/>
              <a:t> des vues et </a:t>
            </a:r>
            <a:r>
              <a:rPr lang="fr-FR" dirty="0" err="1" smtClean="0"/>
              <a:t>usercontrols</a:t>
            </a:r>
            <a:r>
              <a:rPr lang="fr-FR" dirty="0" smtClean="0"/>
              <a:t>) [sur 2 points]</a:t>
            </a:r>
          </a:p>
          <a:p>
            <a:pPr marL="0" indent="0">
              <a:buNone/>
            </a:pPr>
            <a:r>
              <a:rPr lang="fr-FR" dirty="0" smtClean="0"/>
              <a:t>utilisation des </a:t>
            </a:r>
            <a:r>
              <a:rPr lang="fr-FR" dirty="0" err="1" smtClean="0"/>
              <a:t>controls</a:t>
            </a:r>
            <a:r>
              <a:rPr lang="fr-FR" dirty="0" smtClean="0"/>
              <a:t> (vues et </a:t>
            </a:r>
            <a:r>
              <a:rPr lang="fr-FR" dirty="0" err="1" smtClean="0"/>
              <a:t>usercontrols</a:t>
            </a:r>
            <a:r>
              <a:rPr lang="fr-FR" dirty="0" smtClean="0"/>
              <a:t>) [sur 1 point]</a:t>
            </a:r>
          </a:p>
          <a:p>
            <a:pPr marL="0" indent="0">
              <a:buNone/>
            </a:pPr>
            <a:r>
              <a:rPr lang="fr-FR" dirty="0" smtClean="0"/>
              <a:t>ressources, styles [sur 2 points]</a:t>
            </a:r>
          </a:p>
          <a:p>
            <a:pPr marL="0" indent="0">
              <a:buNone/>
            </a:pPr>
            <a:r>
              <a:rPr lang="fr-FR" dirty="0" err="1" smtClean="0"/>
              <a:t>DataTemplate</a:t>
            </a:r>
            <a:r>
              <a:rPr lang="fr-FR" dirty="0" smtClean="0"/>
              <a:t> (locaux et globaux) [sur 2 points]</a:t>
            </a:r>
          </a:p>
          <a:p>
            <a:pPr marL="0" indent="0">
              <a:buNone/>
            </a:pPr>
            <a:r>
              <a:rPr lang="fr-FR" u="sng" dirty="0" smtClean="0"/>
              <a:t>boucle Model &lt;-&gt; </a:t>
            </a:r>
            <a:r>
              <a:rPr lang="fr-FR" u="sng" dirty="0" err="1" smtClean="0"/>
              <a:t>View</a:t>
            </a:r>
            <a:r>
              <a:rPr lang="fr-FR" u="sng" dirty="0" smtClean="0"/>
              <a:t> :</a:t>
            </a:r>
          </a:p>
          <a:p>
            <a:pPr marL="0" indent="0">
              <a:buNone/>
            </a:pPr>
            <a:r>
              <a:rPr lang="fr-FR" dirty="0" smtClean="0"/>
              <a:t>gestion d’évènements sur la vue [sur 2 points]</a:t>
            </a:r>
          </a:p>
          <a:p>
            <a:pPr marL="0" indent="0">
              <a:buNone/>
            </a:pPr>
            <a:r>
              <a:rPr lang="fr-FR" dirty="0" smtClean="0"/>
              <a:t>gestion d’évènements depuis le métier (notifications) [sur 2 points] </a:t>
            </a:r>
          </a:p>
          <a:p>
            <a:pPr marL="0" indent="0">
              <a:buNone/>
            </a:pPr>
            <a:r>
              <a:rPr lang="fr-FR" dirty="0" err="1" smtClean="0"/>
              <a:t>DataBinding</a:t>
            </a:r>
            <a:r>
              <a:rPr lang="fr-FR" dirty="0" smtClean="0"/>
              <a:t> (sur le Master) [sur 2 points]</a:t>
            </a:r>
          </a:p>
          <a:p>
            <a:pPr marL="0" indent="0">
              <a:buNone/>
            </a:pPr>
            <a:r>
              <a:rPr lang="fr-FR" dirty="0" err="1" smtClean="0"/>
              <a:t>DataBinding</a:t>
            </a:r>
            <a:r>
              <a:rPr lang="fr-FR" dirty="0" smtClean="0"/>
              <a:t> (sur le </a:t>
            </a:r>
            <a:r>
              <a:rPr lang="fr-FR" dirty="0" err="1" smtClean="0"/>
              <a:t>Detail</a:t>
            </a:r>
            <a:r>
              <a:rPr lang="fr-FR" dirty="0" smtClean="0"/>
              <a:t>) [sur 2 points]</a:t>
            </a:r>
          </a:p>
          <a:p>
            <a:pPr marL="0" indent="0">
              <a:buNone/>
            </a:pPr>
            <a:r>
              <a:rPr lang="fr-FR" dirty="0" err="1" smtClean="0"/>
              <a:t>DataBinding</a:t>
            </a:r>
            <a:r>
              <a:rPr lang="fr-FR" dirty="0" smtClean="0"/>
              <a:t> sur les </a:t>
            </a:r>
            <a:r>
              <a:rPr lang="fr-FR" dirty="0" err="1" smtClean="0"/>
              <a:t>UserControl</a:t>
            </a:r>
            <a:r>
              <a:rPr lang="fr-FR" dirty="0" smtClean="0"/>
              <a:t> + </a:t>
            </a:r>
            <a:r>
              <a:rPr lang="fr-FR" dirty="0" err="1" smtClean="0"/>
              <a:t>Dependency</a:t>
            </a:r>
            <a:r>
              <a:rPr lang="fr-FR" dirty="0" smtClean="0"/>
              <a:t> </a:t>
            </a:r>
            <a:r>
              <a:rPr lang="fr-FR" dirty="0" err="1" smtClean="0"/>
              <a:t>Property</a:t>
            </a:r>
            <a:r>
              <a:rPr lang="fr-FR" dirty="0" smtClean="0"/>
              <a:t> [sur 2 points]</a:t>
            </a:r>
          </a:p>
          <a:p>
            <a:pPr marL="0" indent="0">
              <a:buNone/>
            </a:pPr>
            <a:r>
              <a:rPr lang="fr-FR" u="sng" dirty="0" smtClean="0"/>
              <a:t>gestion du Master-</a:t>
            </a:r>
            <a:r>
              <a:rPr lang="fr-FR" u="sng" dirty="0" err="1" smtClean="0"/>
              <a:t>Detail</a:t>
            </a:r>
            <a:r>
              <a:rPr lang="fr-FR" u="sng" dirty="0" smtClean="0"/>
              <a:t> [sur 3 points]</a:t>
            </a:r>
            <a:endParaRPr lang="fr-FR" u="sng" dirty="0"/>
          </a:p>
        </p:txBody>
      </p:sp>
    </p:spTree>
    <p:extLst>
      <p:ext uri="{BB962C8B-B14F-4D97-AF65-F5344CB8AC3E}">
        <p14:creationId xmlns:p14="http://schemas.microsoft.com/office/powerpoint/2010/main" val="125039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Rappel - </a:t>
            </a:r>
            <a:r>
              <a:rPr lang="de-DE" sz="4000" dirty="0" smtClean="0"/>
              <a:t>IHM : </a:t>
            </a:r>
            <a:r>
              <a:rPr lang="de-DE" sz="4000" dirty="0" err="1" smtClean="0"/>
              <a:t>Projet</a:t>
            </a:r>
            <a:r>
              <a:rPr lang="de-DE" sz="4000" dirty="0" smtClean="0"/>
              <a:t> </a:t>
            </a:r>
            <a:r>
              <a:rPr lang="de-DE" sz="4000" dirty="0" err="1" smtClean="0"/>
              <a:t>Tuteuré</a:t>
            </a:r>
            <a:r>
              <a:rPr lang="de-DE" sz="4000" dirty="0" smtClean="0"/>
              <a:t> S2</a:t>
            </a:r>
            <a:endParaRPr lang="fr-FR" sz="4000" dirty="0"/>
          </a:p>
        </p:txBody>
      </p:sp>
      <p:sp>
        <p:nvSpPr>
          <p:cNvPr id="3" name="Espace réservé du contenu 2"/>
          <p:cNvSpPr>
            <a:spLocks noGrp="1"/>
          </p:cNvSpPr>
          <p:nvPr>
            <p:ph idx="1"/>
          </p:nvPr>
        </p:nvSpPr>
        <p:spPr/>
        <p:txBody>
          <a:bodyPr>
            <a:normAutofit fontScale="47500" lnSpcReduction="20000"/>
          </a:bodyPr>
          <a:lstStyle/>
          <a:p>
            <a:r>
              <a:rPr lang="fr-FR" sz="5000" dirty="0"/>
              <a:t>Documents  (x/20)</a:t>
            </a:r>
          </a:p>
          <a:p>
            <a:pPr marL="0" indent="0">
              <a:buNone/>
            </a:pPr>
            <a:r>
              <a:rPr lang="fr-FR" dirty="0" smtClean="0"/>
              <a:t>diagramme de paquetage mettant en avant la partie persistance [sur 2 points]</a:t>
            </a:r>
          </a:p>
          <a:p>
            <a:pPr marL="0" indent="0">
              <a:buNone/>
            </a:pPr>
            <a:r>
              <a:rPr lang="fr-FR" dirty="0" smtClean="0"/>
              <a:t>diagramme de classes mettant en avant la partie persistance [sur 4 points]</a:t>
            </a:r>
          </a:p>
          <a:p>
            <a:pPr marL="0" indent="0">
              <a:buNone/>
            </a:pPr>
            <a:r>
              <a:rPr lang="fr-FR" dirty="0" smtClean="0"/>
              <a:t>diagramme de classes sur votre (vos) partie(s) ajoutée(s) [sur 4 points]</a:t>
            </a:r>
          </a:p>
          <a:p>
            <a:pPr marL="0" indent="0">
              <a:buNone/>
            </a:pPr>
            <a:r>
              <a:rPr lang="fr-FR" dirty="0" smtClean="0"/>
              <a:t>vidéo de 1 à 3 minute(s) du projet [sur 10 points]</a:t>
            </a:r>
          </a:p>
          <a:p>
            <a:endParaRPr lang="fr-FR" dirty="0" smtClean="0"/>
          </a:p>
          <a:p>
            <a:r>
              <a:rPr lang="fr-FR" sz="5100" dirty="0" smtClean="0"/>
              <a:t>Programmation  (x/20</a:t>
            </a:r>
            <a:r>
              <a:rPr lang="fr-FR" sz="5100" dirty="0"/>
              <a:t>)</a:t>
            </a:r>
            <a:endParaRPr lang="fr-FR" dirty="0" smtClean="0"/>
          </a:p>
          <a:p>
            <a:pPr marL="0" indent="0">
              <a:buNone/>
            </a:pPr>
            <a:r>
              <a:rPr lang="fr-FR" dirty="0" smtClean="0"/>
              <a:t>persistance (XML, JSON, BDD, </a:t>
            </a:r>
            <a:r>
              <a:rPr lang="fr-FR" dirty="0" err="1" smtClean="0"/>
              <a:t>WebService</a:t>
            </a:r>
            <a:r>
              <a:rPr lang="fr-FR" dirty="0" smtClean="0"/>
              <a:t>…) [sur 3 points]</a:t>
            </a:r>
          </a:p>
          <a:p>
            <a:pPr marL="0" indent="0">
              <a:buNone/>
            </a:pPr>
            <a:r>
              <a:rPr lang="fr-FR" dirty="0" smtClean="0"/>
              <a:t>autre ajout personnel [sur 3 points]</a:t>
            </a:r>
          </a:p>
          <a:p>
            <a:pPr marL="0" indent="0">
              <a:buNone/>
            </a:pPr>
            <a:r>
              <a:rPr lang="fr-FR" dirty="0" smtClean="0"/>
              <a:t>qualité</a:t>
            </a:r>
          </a:p>
          <a:p>
            <a:pPr marL="514350" indent="-514350">
              <a:buFont typeface="+mj-lt"/>
              <a:buAutoNum type="arabicPeriod"/>
            </a:pPr>
            <a:r>
              <a:rPr lang="fr-FR" dirty="0" smtClean="0"/>
              <a:t>documentation du code [sur 2 points]</a:t>
            </a:r>
          </a:p>
          <a:p>
            <a:pPr marL="514350" indent="-514350">
              <a:buFont typeface="+mj-lt"/>
              <a:buAutoNum type="arabicPeriod"/>
            </a:pPr>
            <a:r>
              <a:rPr lang="fr-FR" dirty="0" smtClean="0"/>
              <a:t>utilisation du </a:t>
            </a:r>
            <a:r>
              <a:rPr lang="fr-FR" dirty="0" err="1" smtClean="0"/>
              <a:t>repository</a:t>
            </a:r>
            <a:r>
              <a:rPr lang="fr-FR" dirty="0" smtClean="0"/>
              <a:t> subversion ou git [sur 2 points]</a:t>
            </a:r>
          </a:p>
          <a:p>
            <a:pPr marL="0" indent="0">
              <a:buNone/>
            </a:pPr>
            <a:r>
              <a:rPr lang="fr-FR" dirty="0" smtClean="0"/>
              <a:t>fonctionnement de l’application </a:t>
            </a:r>
          </a:p>
          <a:p>
            <a:pPr marL="514350" indent="-514350">
              <a:buFont typeface="+mj-lt"/>
              <a:buAutoNum type="arabicPeriod"/>
            </a:pPr>
            <a:r>
              <a:rPr lang="fr-FR" dirty="0" smtClean="0"/>
              <a:t>compilation [sur 3 points]</a:t>
            </a:r>
          </a:p>
          <a:p>
            <a:pPr marL="514350" indent="-514350">
              <a:buFont typeface="+mj-lt"/>
              <a:buAutoNum type="arabicPeriod"/>
            </a:pPr>
            <a:r>
              <a:rPr lang="fr-FR" dirty="0" smtClean="0"/>
              <a:t>exécution [sur 5 points]</a:t>
            </a:r>
          </a:p>
          <a:p>
            <a:pPr marL="514350" indent="-514350">
              <a:buFont typeface="+mj-lt"/>
              <a:buAutoNum type="arabicPeriod"/>
            </a:pPr>
            <a:r>
              <a:rPr lang="fr-FR" dirty="0" smtClean="0"/>
              <a:t>déploiement [sur 2 points]</a:t>
            </a:r>
            <a:endParaRPr lang="fr-FR" dirty="0"/>
          </a:p>
        </p:txBody>
      </p:sp>
    </p:spTree>
    <p:extLst>
      <p:ext uri="{BB962C8B-B14F-4D97-AF65-F5344CB8AC3E}">
        <p14:creationId xmlns:p14="http://schemas.microsoft.com/office/powerpoint/2010/main" val="416445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paquetage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Définition</a:t>
            </a:r>
          </a:p>
          <a:p>
            <a:pPr marL="0" indent="0">
              <a:buNone/>
            </a:pPr>
            <a:r>
              <a:rPr lang="fr-FR" sz="2400" dirty="0" smtClean="0"/>
              <a:t>Représente les relations entre les espaces de nom(packages en java).</a:t>
            </a:r>
          </a:p>
          <a:p>
            <a:pPr marL="0" indent="0">
              <a:buNone/>
            </a:pPr>
            <a:r>
              <a:rPr lang="fr-FR" sz="2400" dirty="0" smtClean="0"/>
              <a:t>Ce diagramme peut contenir des classes mais aussi d’autres éléments tels que des interactions, des processus, etc. </a:t>
            </a:r>
          </a:p>
          <a:p>
            <a:r>
              <a:rPr lang="fr-FR" dirty="0" smtClean="0"/>
              <a:t>Intérêt </a:t>
            </a:r>
          </a:p>
          <a:p>
            <a:pPr marL="0" indent="0">
              <a:buNone/>
            </a:pPr>
            <a:r>
              <a:rPr lang="fr-FR" sz="2400" dirty="0" smtClean="0"/>
              <a:t>Représentation graphique des différentes briques de l’application. Cette représentation permet de regrouper les classes qui sont fortement dépendantes entre elles (ex. toutes les classes qui servent au fonctionnement de l’interface graphique).</a:t>
            </a:r>
            <a:endParaRPr lang="fr-FR" sz="2400" dirty="0"/>
          </a:p>
        </p:txBody>
      </p:sp>
    </p:spTree>
    <p:extLst>
      <p:ext uri="{BB962C8B-B14F-4D97-AF65-F5344CB8AC3E}">
        <p14:creationId xmlns:p14="http://schemas.microsoft.com/office/powerpoint/2010/main" val="412516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classes</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400" dirty="0" smtClean="0"/>
              <a:t>Représente la structure interne de l’application permettant de réaliser les cas d’utilisation.</a:t>
            </a:r>
          </a:p>
          <a:p>
            <a:pPr marL="0" indent="0">
              <a:buNone/>
            </a:pPr>
            <a:r>
              <a:rPr lang="fr-FR" sz="2400" dirty="0" smtClean="0"/>
              <a:t>Ce diagramme fournit une représentation abstraite des objets du système (représentation des classes et non des instances)</a:t>
            </a:r>
          </a:p>
          <a:p>
            <a:r>
              <a:rPr lang="fr-FR" dirty="0" smtClean="0"/>
              <a:t>Intérêt </a:t>
            </a:r>
          </a:p>
          <a:p>
            <a:pPr marL="0" indent="0">
              <a:buNone/>
            </a:pPr>
            <a:r>
              <a:rPr lang="fr-FR" sz="2400" dirty="0" smtClean="0"/>
              <a:t>Montre les classes et leurs relations (association, généralisation / héritage, dépendance).</a:t>
            </a:r>
          </a:p>
          <a:p>
            <a:pPr marL="0" indent="0">
              <a:buNone/>
            </a:pPr>
            <a:r>
              <a:rPr lang="fr-FR" sz="2400" dirty="0" smtClean="0"/>
              <a:t>Montre l’encapsulation (visibilité, protection de l’intégrité des données contenues dans l’objet).</a:t>
            </a:r>
          </a:p>
        </p:txBody>
      </p:sp>
    </p:spTree>
    <p:extLst>
      <p:ext uri="{BB962C8B-B14F-4D97-AF65-F5344CB8AC3E}">
        <p14:creationId xmlns:p14="http://schemas.microsoft.com/office/powerpoint/2010/main" val="309353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séquence</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400" dirty="0" smtClean="0"/>
              <a:t>Représente la ligne de vie des entités et leurs interactions.</a:t>
            </a:r>
          </a:p>
          <a:p>
            <a:pPr marL="0" indent="0">
              <a:buNone/>
            </a:pPr>
            <a:r>
              <a:rPr lang="fr-FR" sz="2400" dirty="0" smtClean="0"/>
              <a:t>Ce diagramme est complémentaire au diagramme de classes et permet de connaître l’évolution dans le temps des entités (objets) représentés.</a:t>
            </a:r>
          </a:p>
          <a:p>
            <a:r>
              <a:rPr lang="fr-FR" dirty="0" smtClean="0"/>
              <a:t>Intérêt </a:t>
            </a:r>
          </a:p>
          <a:p>
            <a:pPr marL="0" indent="0">
              <a:buNone/>
            </a:pPr>
            <a:r>
              <a:rPr lang="fr-FR" sz="2400" dirty="0" smtClean="0"/>
              <a:t>Montre les différents messages entre les entités au cours d’un processus données (ex. interactions existantes entre un client SNCF et le distributeur de billets)</a:t>
            </a:r>
          </a:p>
          <a:p>
            <a:pPr marL="0" indent="0">
              <a:buNone/>
            </a:pPr>
            <a:r>
              <a:rPr lang="fr-FR" sz="2400" dirty="0" smtClean="0"/>
              <a:t>Permet de valider les processus implémentés dans l’application.</a:t>
            </a:r>
          </a:p>
        </p:txBody>
      </p:sp>
    </p:spTree>
    <p:extLst>
      <p:ext uri="{BB962C8B-B14F-4D97-AF65-F5344CB8AC3E}">
        <p14:creationId xmlns:p14="http://schemas.microsoft.com/office/powerpoint/2010/main" val="3876133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Définition</a:t>
            </a:r>
          </a:p>
          <a:p>
            <a:pPr marL="0" indent="0">
              <a:buNone/>
            </a:pPr>
            <a:r>
              <a:rPr lang="fr-FR" sz="2400" dirty="0" smtClean="0"/>
              <a:t>Représente les interactions entre un utilisateur et un système.</a:t>
            </a:r>
          </a:p>
          <a:p>
            <a:pPr marL="0" indent="0">
              <a:buNone/>
            </a:pPr>
            <a:r>
              <a:rPr lang="fr-FR" sz="2400" dirty="0" smtClean="0"/>
              <a:t>Ce diagramme permet d’avoir une vue d’ensemble des fonctionnalités de l’application.</a:t>
            </a:r>
          </a:p>
          <a:p>
            <a:r>
              <a:rPr lang="fr-FR" dirty="0" smtClean="0"/>
              <a:t>Intérêt </a:t>
            </a:r>
          </a:p>
          <a:p>
            <a:pPr marL="0" indent="0">
              <a:buNone/>
            </a:pPr>
            <a:r>
              <a:rPr lang="fr-FR" sz="2400" dirty="0" smtClean="0"/>
              <a:t>Permet d’avoir une vue schématique des fonctionnalités de l’application (et éventuellement de les valider avec le client).</a:t>
            </a:r>
          </a:p>
          <a:p>
            <a:pPr marL="0" indent="0">
              <a:buNone/>
            </a:pPr>
            <a:r>
              <a:rPr lang="fr-FR" sz="2400" dirty="0" smtClean="0"/>
              <a:t>Permet d’organiser le travail en</a:t>
            </a:r>
          </a:p>
          <a:p>
            <a:pPr marL="0" indent="0">
              <a:buNone/>
            </a:pPr>
            <a:r>
              <a:rPr lang="fr-FR" sz="2400" dirty="0" smtClean="0"/>
              <a:t>- Triant les Use Cases par priorité</a:t>
            </a:r>
          </a:p>
          <a:p>
            <a:pPr marL="0" indent="0">
              <a:buNone/>
            </a:pPr>
            <a:r>
              <a:rPr lang="fr-FR" sz="2400" dirty="0" smtClean="0"/>
              <a:t>- Implémentant chacun des Use Cases de manière unitaire</a:t>
            </a:r>
          </a:p>
        </p:txBody>
      </p:sp>
    </p:spTree>
    <p:extLst>
      <p:ext uri="{BB962C8B-B14F-4D97-AF65-F5344CB8AC3E}">
        <p14:creationId xmlns:p14="http://schemas.microsoft.com/office/powerpoint/2010/main" val="2535897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patterns</a:t>
            </a:r>
            <a:endParaRPr lang="fr-FR" dirty="0"/>
          </a:p>
        </p:txBody>
      </p:sp>
      <p:sp>
        <p:nvSpPr>
          <p:cNvPr id="3" name="Espace réservé du contenu 2"/>
          <p:cNvSpPr>
            <a:spLocks noGrp="1"/>
          </p:cNvSpPr>
          <p:nvPr>
            <p:ph idx="1"/>
          </p:nvPr>
        </p:nvSpPr>
        <p:spPr/>
        <p:txBody>
          <a:bodyPr>
            <a:normAutofit/>
          </a:bodyPr>
          <a:lstStyle/>
          <a:p>
            <a:r>
              <a:rPr lang="fr-FR" dirty="0" smtClean="0"/>
              <a:t>Définition</a:t>
            </a:r>
          </a:p>
          <a:p>
            <a:pPr marL="0" indent="0">
              <a:buNone/>
            </a:pPr>
            <a:r>
              <a:rPr lang="fr-FR" sz="2600" dirty="0" smtClean="0"/>
              <a:t>Un pattern est un modèle de référence permettant de concevoir une application. </a:t>
            </a:r>
          </a:p>
          <a:p>
            <a:pPr marL="0" indent="0">
              <a:buNone/>
            </a:pPr>
            <a:r>
              <a:rPr lang="fr-FR" sz="2600" dirty="0" smtClean="0"/>
              <a:t>On peut le comparer avec une notice de montage Ikea : si elle est respectée, le meuble va résister plus longtemps.</a:t>
            </a:r>
            <a:endParaRPr lang="fr-FR" sz="2600" dirty="0" smtClean="0"/>
          </a:p>
          <a:p>
            <a:r>
              <a:rPr lang="fr-FR" dirty="0" smtClean="0"/>
              <a:t>Intérêt </a:t>
            </a:r>
          </a:p>
          <a:p>
            <a:pPr marL="0" indent="0">
              <a:buNone/>
            </a:pPr>
            <a:r>
              <a:rPr lang="fr-FR" sz="2400" dirty="0" smtClean="0"/>
              <a:t>Bénéficier de l’expérience des autres développeurs.</a:t>
            </a:r>
          </a:p>
          <a:p>
            <a:pPr marL="0" indent="0">
              <a:buNone/>
            </a:pPr>
            <a:r>
              <a:rPr lang="fr-FR" sz="2400" dirty="0" smtClean="0"/>
              <a:t>Garantir la qualité de l’application.</a:t>
            </a:r>
          </a:p>
          <a:p>
            <a:pPr marL="0" indent="0">
              <a:buNone/>
            </a:pPr>
            <a:r>
              <a:rPr lang="fr-FR" sz="2400" dirty="0" smtClean="0"/>
              <a:t>Respecter les principes SOLID.</a:t>
            </a:r>
            <a:endParaRPr lang="fr-FR" sz="2400" dirty="0"/>
          </a:p>
        </p:txBody>
      </p:sp>
    </p:spTree>
    <p:extLst>
      <p:ext uri="{BB962C8B-B14F-4D97-AF65-F5344CB8AC3E}">
        <p14:creationId xmlns:p14="http://schemas.microsoft.com/office/powerpoint/2010/main" val="2253016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923</Words>
  <Application>Microsoft Office PowerPoint</Application>
  <PresentationFormat>Affichage à l'écran (4:3)</PresentationFormat>
  <Paragraphs>113</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Présentation PowerPoint</vt:lpstr>
      <vt:lpstr>Rappel - Objets 2 : Conception et Programmation Orientées Objets (C#, .NET)</vt:lpstr>
      <vt:lpstr>Rappel - IHM : Interface Homme-Machine (XAML, WPF)</vt:lpstr>
      <vt:lpstr>Rappel - IHM : Projet Tuteuré S2</vt:lpstr>
      <vt:lpstr>Diagramme de paquetage</vt:lpstr>
      <vt:lpstr>Diagramme de classes</vt:lpstr>
      <vt:lpstr>Diagramme de séquence</vt:lpstr>
      <vt:lpstr>Diagramme de cas d’utilisation</vt:lpstr>
      <vt:lpstr>Les patterns</vt:lpstr>
      <vt:lpstr>Les patterns - Singleton </vt:lpstr>
      <vt:lpstr>Les patterns - Factory</vt:lpstr>
      <vt:lpstr>Sketches</vt:lpstr>
      <vt:lpstr>Storyboard</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Bolot, Jérôme</dc:creator>
  <cp:lastModifiedBy>Bolot, Jérôme</cp:lastModifiedBy>
  <cp:revision>9</cp:revision>
  <dcterms:created xsi:type="dcterms:W3CDTF">2017-04-05T12:22:11Z</dcterms:created>
  <dcterms:modified xsi:type="dcterms:W3CDTF">2017-04-05T14:50:32Z</dcterms:modified>
</cp:coreProperties>
</file>