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8" r:id="rId4"/>
    <p:sldId id="257" r:id="rId5"/>
    <p:sldId id="259" r:id="rId6"/>
    <p:sldId id="260" r:id="rId7"/>
    <p:sldId id="261" r:id="rId8"/>
    <p:sldId id="262" r:id="rId9"/>
    <p:sldId id="264"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7" d="100"/>
          <a:sy n="47" d="100"/>
        </p:scale>
        <p:origin x="104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B499D-5A3E-F849-E10D-D3E102285E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783343-A5A3-241E-FB57-3F26EBCC15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D88DDC-D8B9-3E01-928E-80A8CF0391E9}"/>
              </a:ext>
            </a:extLst>
          </p:cNvPr>
          <p:cNvSpPr>
            <a:spLocks noGrp="1"/>
          </p:cNvSpPr>
          <p:nvPr>
            <p:ph type="dt" sz="half" idx="10"/>
          </p:nvPr>
        </p:nvSpPr>
        <p:spPr/>
        <p:txBody>
          <a:bodyPr/>
          <a:lstStyle/>
          <a:p>
            <a:fld id="{1B494219-FE83-49D7-92C3-140F298FAF03}" type="datetimeFigureOut">
              <a:rPr lang="en-IN" smtClean="0"/>
              <a:t>02-02-2024</a:t>
            </a:fld>
            <a:endParaRPr lang="en-IN"/>
          </a:p>
        </p:txBody>
      </p:sp>
      <p:sp>
        <p:nvSpPr>
          <p:cNvPr id="5" name="Footer Placeholder 4">
            <a:extLst>
              <a:ext uri="{FF2B5EF4-FFF2-40B4-BE49-F238E27FC236}">
                <a16:creationId xmlns:a16="http://schemas.microsoft.com/office/drawing/2014/main" id="{79EA676E-055E-4362-9DDB-61468C4FC4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5803E2-4A69-63BC-138F-B373443089F5}"/>
              </a:ext>
            </a:extLst>
          </p:cNvPr>
          <p:cNvSpPr>
            <a:spLocks noGrp="1"/>
          </p:cNvSpPr>
          <p:nvPr>
            <p:ph type="sldNum" sz="quarter" idx="12"/>
          </p:nvPr>
        </p:nvSpPr>
        <p:spPr/>
        <p:txBody>
          <a:bodyPr/>
          <a:lstStyle/>
          <a:p>
            <a:fld id="{A179DEB5-8F0A-422C-9499-AAD8C56D1BD7}" type="slidenum">
              <a:rPr lang="en-IN" smtClean="0"/>
              <a:t>‹#›</a:t>
            </a:fld>
            <a:endParaRPr lang="en-IN"/>
          </a:p>
        </p:txBody>
      </p:sp>
    </p:spTree>
    <p:extLst>
      <p:ext uri="{BB962C8B-B14F-4D97-AF65-F5344CB8AC3E}">
        <p14:creationId xmlns:p14="http://schemas.microsoft.com/office/powerpoint/2010/main" val="398416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5F788-C9DB-7A5B-313B-2AFA988E4D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A7A18E-4135-4023-958C-E17BEE83A7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9E1CDA-C669-62BD-D5F2-3451C8D3C84A}"/>
              </a:ext>
            </a:extLst>
          </p:cNvPr>
          <p:cNvSpPr>
            <a:spLocks noGrp="1"/>
          </p:cNvSpPr>
          <p:nvPr>
            <p:ph type="dt" sz="half" idx="10"/>
          </p:nvPr>
        </p:nvSpPr>
        <p:spPr/>
        <p:txBody>
          <a:bodyPr/>
          <a:lstStyle/>
          <a:p>
            <a:fld id="{1B494219-FE83-49D7-92C3-140F298FAF03}" type="datetimeFigureOut">
              <a:rPr lang="en-IN" smtClean="0"/>
              <a:t>02-02-2024</a:t>
            </a:fld>
            <a:endParaRPr lang="en-IN"/>
          </a:p>
        </p:txBody>
      </p:sp>
      <p:sp>
        <p:nvSpPr>
          <p:cNvPr id="5" name="Footer Placeholder 4">
            <a:extLst>
              <a:ext uri="{FF2B5EF4-FFF2-40B4-BE49-F238E27FC236}">
                <a16:creationId xmlns:a16="http://schemas.microsoft.com/office/drawing/2014/main" id="{38BC1170-3E12-B393-9215-3FEEB2827B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FF05B4-9314-58E1-50A4-A0540B36A372}"/>
              </a:ext>
            </a:extLst>
          </p:cNvPr>
          <p:cNvSpPr>
            <a:spLocks noGrp="1"/>
          </p:cNvSpPr>
          <p:nvPr>
            <p:ph type="sldNum" sz="quarter" idx="12"/>
          </p:nvPr>
        </p:nvSpPr>
        <p:spPr/>
        <p:txBody>
          <a:bodyPr/>
          <a:lstStyle/>
          <a:p>
            <a:fld id="{A179DEB5-8F0A-422C-9499-AAD8C56D1BD7}" type="slidenum">
              <a:rPr lang="en-IN" smtClean="0"/>
              <a:t>‹#›</a:t>
            </a:fld>
            <a:endParaRPr lang="en-IN"/>
          </a:p>
        </p:txBody>
      </p:sp>
    </p:spTree>
    <p:extLst>
      <p:ext uri="{BB962C8B-B14F-4D97-AF65-F5344CB8AC3E}">
        <p14:creationId xmlns:p14="http://schemas.microsoft.com/office/powerpoint/2010/main" val="72511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C88434-CB23-F20F-8F23-2CF182D3DB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AF8EC7-3306-2A6D-E32F-2513E4EFA7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DB4768-F762-307F-6C84-4CBDF5892641}"/>
              </a:ext>
            </a:extLst>
          </p:cNvPr>
          <p:cNvSpPr>
            <a:spLocks noGrp="1"/>
          </p:cNvSpPr>
          <p:nvPr>
            <p:ph type="dt" sz="half" idx="10"/>
          </p:nvPr>
        </p:nvSpPr>
        <p:spPr/>
        <p:txBody>
          <a:bodyPr/>
          <a:lstStyle/>
          <a:p>
            <a:fld id="{1B494219-FE83-49D7-92C3-140F298FAF03}" type="datetimeFigureOut">
              <a:rPr lang="en-IN" smtClean="0"/>
              <a:t>02-02-2024</a:t>
            </a:fld>
            <a:endParaRPr lang="en-IN"/>
          </a:p>
        </p:txBody>
      </p:sp>
      <p:sp>
        <p:nvSpPr>
          <p:cNvPr id="5" name="Footer Placeholder 4">
            <a:extLst>
              <a:ext uri="{FF2B5EF4-FFF2-40B4-BE49-F238E27FC236}">
                <a16:creationId xmlns:a16="http://schemas.microsoft.com/office/drawing/2014/main" id="{B332BF42-BE08-775F-A41E-E1D9BC055C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087A39-4D24-EF03-B834-53D81284C537}"/>
              </a:ext>
            </a:extLst>
          </p:cNvPr>
          <p:cNvSpPr>
            <a:spLocks noGrp="1"/>
          </p:cNvSpPr>
          <p:nvPr>
            <p:ph type="sldNum" sz="quarter" idx="12"/>
          </p:nvPr>
        </p:nvSpPr>
        <p:spPr/>
        <p:txBody>
          <a:bodyPr/>
          <a:lstStyle/>
          <a:p>
            <a:fld id="{A179DEB5-8F0A-422C-9499-AAD8C56D1BD7}" type="slidenum">
              <a:rPr lang="en-IN" smtClean="0"/>
              <a:t>‹#›</a:t>
            </a:fld>
            <a:endParaRPr lang="en-IN"/>
          </a:p>
        </p:txBody>
      </p:sp>
    </p:spTree>
    <p:extLst>
      <p:ext uri="{BB962C8B-B14F-4D97-AF65-F5344CB8AC3E}">
        <p14:creationId xmlns:p14="http://schemas.microsoft.com/office/powerpoint/2010/main" val="256922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7636C-8277-11FC-CE0C-0750673FA7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14E9B2-858B-E7FB-61A6-7A15B37537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D18916-DF93-8CD4-03BF-E414E2694349}"/>
              </a:ext>
            </a:extLst>
          </p:cNvPr>
          <p:cNvSpPr>
            <a:spLocks noGrp="1"/>
          </p:cNvSpPr>
          <p:nvPr>
            <p:ph type="dt" sz="half" idx="10"/>
          </p:nvPr>
        </p:nvSpPr>
        <p:spPr/>
        <p:txBody>
          <a:bodyPr/>
          <a:lstStyle/>
          <a:p>
            <a:fld id="{1B494219-FE83-49D7-92C3-140F298FAF03}" type="datetimeFigureOut">
              <a:rPr lang="en-IN" smtClean="0"/>
              <a:t>02-02-2024</a:t>
            </a:fld>
            <a:endParaRPr lang="en-IN"/>
          </a:p>
        </p:txBody>
      </p:sp>
      <p:sp>
        <p:nvSpPr>
          <p:cNvPr id="5" name="Footer Placeholder 4">
            <a:extLst>
              <a:ext uri="{FF2B5EF4-FFF2-40B4-BE49-F238E27FC236}">
                <a16:creationId xmlns:a16="http://schemas.microsoft.com/office/drawing/2014/main" id="{8338E7ED-6877-1AAE-4731-8A1CD0FCCC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E6BA24-770A-A97C-6812-0CAEDE1D8CE0}"/>
              </a:ext>
            </a:extLst>
          </p:cNvPr>
          <p:cNvSpPr>
            <a:spLocks noGrp="1"/>
          </p:cNvSpPr>
          <p:nvPr>
            <p:ph type="sldNum" sz="quarter" idx="12"/>
          </p:nvPr>
        </p:nvSpPr>
        <p:spPr/>
        <p:txBody>
          <a:bodyPr/>
          <a:lstStyle/>
          <a:p>
            <a:fld id="{A179DEB5-8F0A-422C-9499-AAD8C56D1BD7}" type="slidenum">
              <a:rPr lang="en-IN" smtClean="0"/>
              <a:t>‹#›</a:t>
            </a:fld>
            <a:endParaRPr lang="en-IN"/>
          </a:p>
        </p:txBody>
      </p:sp>
    </p:spTree>
    <p:extLst>
      <p:ext uri="{BB962C8B-B14F-4D97-AF65-F5344CB8AC3E}">
        <p14:creationId xmlns:p14="http://schemas.microsoft.com/office/powerpoint/2010/main" val="211004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013A6-E10D-07E8-BA42-4DBE3C5E9C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809D446-AC7B-98F7-47BC-C1AAA2D0CB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A271AF-CBE9-8D6F-2A11-E0103B001F0E}"/>
              </a:ext>
            </a:extLst>
          </p:cNvPr>
          <p:cNvSpPr>
            <a:spLocks noGrp="1"/>
          </p:cNvSpPr>
          <p:nvPr>
            <p:ph type="dt" sz="half" idx="10"/>
          </p:nvPr>
        </p:nvSpPr>
        <p:spPr/>
        <p:txBody>
          <a:bodyPr/>
          <a:lstStyle/>
          <a:p>
            <a:fld id="{1B494219-FE83-49D7-92C3-140F298FAF03}" type="datetimeFigureOut">
              <a:rPr lang="en-IN" smtClean="0"/>
              <a:t>02-02-2024</a:t>
            </a:fld>
            <a:endParaRPr lang="en-IN"/>
          </a:p>
        </p:txBody>
      </p:sp>
      <p:sp>
        <p:nvSpPr>
          <p:cNvPr id="5" name="Footer Placeholder 4">
            <a:extLst>
              <a:ext uri="{FF2B5EF4-FFF2-40B4-BE49-F238E27FC236}">
                <a16:creationId xmlns:a16="http://schemas.microsoft.com/office/drawing/2014/main" id="{10675D3C-665C-2895-4C51-2EA67ADCDC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962869-E231-2B55-50C8-62CA5AD68D33}"/>
              </a:ext>
            </a:extLst>
          </p:cNvPr>
          <p:cNvSpPr>
            <a:spLocks noGrp="1"/>
          </p:cNvSpPr>
          <p:nvPr>
            <p:ph type="sldNum" sz="quarter" idx="12"/>
          </p:nvPr>
        </p:nvSpPr>
        <p:spPr/>
        <p:txBody>
          <a:bodyPr/>
          <a:lstStyle/>
          <a:p>
            <a:fld id="{A179DEB5-8F0A-422C-9499-AAD8C56D1BD7}" type="slidenum">
              <a:rPr lang="en-IN" smtClean="0"/>
              <a:t>‹#›</a:t>
            </a:fld>
            <a:endParaRPr lang="en-IN"/>
          </a:p>
        </p:txBody>
      </p:sp>
    </p:spTree>
    <p:extLst>
      <p:ext uri="{BB962C8B-B14F-4D97-AF65-F5344CB8AC3E}">
        <p14:creationId xmlns:p14="http://schemas.microsoft.com/office/powerpoint/2010/main" val="3945280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AF4C-A798-438A-702B-7777939678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84670B-EB8E-3984-B679-989BB5E5C6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3C5DAA-5290-3BE7-6D9D-E23C7BC8EE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2A2317F-DFF0-177B-DFAA-C73A3F59DDE8}"/>
              </a:ext>
            </a:extLst>
          </p:cNvPr>
          <p:cNvSpPr>
            <a:spLocks noGrp="1"/>
          </p:cNvSpPr>
          <p:nvPr>
            <p:ph type="dt" sz="half" idx="10"/>
          </p:nvPr>
        </p:nvSpPr>
        <p:spPr/>
        <p:txBody>
          <a:bodyPr/>
          <a:lstStyle/>
          <a:p>
            <a:fld id="{1B494219-FE83-49D7-92C3-140F298FAF03}" type="datetimeFigureOut">
              <a:rPr lang="en-IN" smtClean="0"/>
              <a:t>02-02-2024</a:t>
            </a:fld>
            <a:endParaRPr lang="en-IN"/>
          </a:p>
        </p:txBody>
      </p:sp>
      <p:sp>
        <p:nvSpPr>
          <p:cNvPr id="6" name="Footer Placeholder 5">
            <a:extLst>
              <a:ext uri="{FF2B5EF4-FFF2-40B4-BE49-F238E27FC236}">
                <a16:creationId xmlns:a16="http://schemas.microsoft.com/office/drawing/2014/main" id="{9D7E16F9-B384-023E-79BA-DD497DB639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AECE72-59FB-796A-BB9A-5157516C0171}"/>
              </a:ext>
            </a:extLst>
          </p:cNvPr>
          <p:cNvSpPr>
            <a:spLocks noGrp="1"/>
          </p:cNvSpPr>
          <p:nvPr>
            <p:ph type="sldNum" sz="quarter" idx="12"/>
          </p:nvPr>
        </p:nvSpPr>
        <p:spPr/>
        <p:txBody>
          <a:bodyPr/>
          <a:lstStyle/>
          <a:p>
            <a:fld id="{A179DEB5-8F0A-422C-9499-AAD8C56D1BD7}" type="slidenum">
              <a:rPr lang="en-IN" smtClean="0"/>
              <a:t>‹#›</a:t>
            </a:fld>
            <a:endParaRPr lang="en-IN"/>
          </a:p>
        </p:txBody>
      </p:sp>
    </p:spTree>
    <p:extLst>
      <p:ext uri="{BB962C8B-B14F-4D97-AF65-F5344CB8AC3E}">
        <p14:creationId xmlns:p14="http://schemas.microsoft.com/office/powerpoint/2010/main" val="584591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86F4-99E7-349C-3F57-C590B45E443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4DA4A7-306C-033D-32C8-85C25CE339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1FEB62-70D5-AD1E-C2DB-14A925B826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D20377-BC2D-FF4E-7BC6-627D765D6A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3B81AE-27DC-5DE3-2522-BB965FA697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C4D928-FD0D-5529-993A-513800A2BEB9}"/>
              </a:ext>
            </a:extLst>
          </p:cNvPr>
          <p:cNvSpPr>
            <a:spLocks noGrp="1"/>
          </p:cNvSpPr>
          <p:nvPr>
            <p:ph type="dt" sz="half" idx="10"/>
          </p:nvPr>
        </p:nvSpPr>
        <p:spPr/>
        <p:txBody>
          <a:bodyPr/>
          <a:lstStyle/>
          <a:p>
            <a:fld id="{1B494219-FE83-49D7-92C3-140F298FAF03}" type="datetimeFigureOut">
              <a:rPr lang="en-IN" smtClean="0"/>
              <a:t>02-02-2024</a:t>
            </a:fld>
            <a:endParaRPr lang="en-IN"/>
          </a:p>
        </p:txBody>
      </p:sp>
      <p:sp>
        <p:nvSpPr>
          <p:cNvPr id="8" name="Footer Placeholder 7">
            <a:extLst>
              <a:ext uri="{FF2B5EF4-FFF2-40B4-BE49-F238E27FC236}">
                <a16:creationId xmlns:a16="http://schemas.microsoft.com/office/drawing/2014/main" id="{968C6F2C-CA2A-AD9A-0A06-2C68670FD7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3186C3-B22B-99CD-FE75-1CC19232915F}"/>
              </a:ext>
            </a:extLst>
          </p:cNvPr>
          <p:cNvSpPr>
            <a:spLocks noGrp="1"/>
          </p:cNvSpPr>
          <p:nvPr>
            <p:ph type="sldNum" sz="quarter" idx="12"/>
          </p:nvPr>
        </p:nvSpPr>
        <p:spPr/>
        <p:txBody>
          <a:bodyPr/>
          <a:lstStyle/>
          <a:p>
            <a:fld id="{A179DEB5-8F0A-422C-9499-AAD8C56D1BD7}" type="slidenum">
              <a:rPr lang="en-IN" smtClean="0"/>
              <a:t>‹#›</a:t>
            </a:fld>
            <a:endParaRPr lang="en-IN"/>
          </a:p>
        </p:txBody>
      </p:sp>
    </p:spTree>
    <p:extLst>
      <p:ext uri="{BB962C8B-B14F-4D97-AF65-F5344CB8AC3E}">
        <p14:creationId xmlns:p14="http://schemas.microsoft.com/office/powerpoint/2010/main" val="1510446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3FF4-3BC2-5D22-E596-0B52F0B006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494662F-7520-343E-CDE3-1049BF25171A}"/>
              </a:ext>
            </a:extLst>
          </p:cNvPr>
          <p:cNvSpPr>
            <a:spLocks noGrp="1"/>
          </p:cNvSpPr>
          <p:nvPr>
            <p:ph type="dt" sz="half" idx="10"/>
          </p:nvPr>
        </p:nvSpPr>
        <p:spPr/>
        <p:txBody>
          <a:bodyPr/>
          <a:lstStyle/>
          <a:p>
            <a:fld id="{1B494219-FE83-49D7-92C3-140F298FAF03}" type="datetimeFigureOut">
              <a:rPr lang="en-IN" smtClean="0"/>
              <a:t>02-02-2024</a:t>
            </a:fld>
            <a:endParaRPr lang="en-IN"/>
          </a:p>
        </p:txBody>
      </p:sp>
      <p:sp>
        <p:nvSpPr>
          <p:cNvPr id="4" name="Footer Placeholder 3">
            <a:extLst>
              <a:ext uri="{FF2B5EF4-FFF2-40B4-BE49-F238E27FC236}">
                <a16:creationId xmlns:a16="http://schemas.microsoft.com/office/drawing/2014/main" id="{D25FF1A3-8ADA-DC84-3C6D-F4E013B308D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A163EA-9FC2-B93F-AA2D-E8AC247D97AA}"/>
              </a:ext>
            </a:extLst>
          </p:cNvPr>
          <p:cNvSpPr>
            <a:spLocks noGrp="1"/>
          </p:cNvSpPr>
          <p:nvPr>
            <p:ph type="sldNum" sz="quarter" idx="12"/>
          </p:nvPr>
        </p:nvSpPr>
        <p:spPr/>
        <p:txBody>
          <a:bodyPr/>
          <a:lstStyle/>
          <a:p>
            <a:fld id="{A179DEB5-8F0A-422C-9499-AAD8C56D1BD7}" type="slidenum">
              <a:rPr lang="en-IN" smtClean="0"/>
              <a:t>‹#›</a:t>
            </a:fld>
            <a:endParaRPr lang="en-IN"/>
          </a:p>
        </p:txBody>
      </p:sp>
    </p:spTree>
    <p:extLst>
      <p:ext uri="{BB962C8B-B14F-4D97-AF65-F5344CB8AC3E}">
        <p14:creationId xmlns:p14="http://schemas.microsoft.com/office/powerpoint/2010/main" val="1651650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450677-0F4D-964C-31B5-2CA58E2CD623}"/>
              </a:ext>
            </a:extLst>
          </p:cNvPr>
          <p:cNvSpPr>
            <a:spLocks noGrp="1"/>
          </p:cNvSpPr>
          <p:nvPr>
            <p:ph type="dt" sz="half" idx="10"/>
          </p:nvPr>
        </p:nvSpPr>
        <p:spPr/>
        <p:txBody>
          <a:bodyPr/>
          <a:lstStyle/>
          <a:p>
            <a:fld id="{1B494219-FE83-49D7-92C3-140F298FAF03}" type="datetimeFigureOut">
              <a:rPr lang="en-IN" smtClean="0"/>
              <a:t>02-02-2024</a:t>
            </a:fld>
            <a:endParaRPr lang="en-IN"/>
          </a:p>
        </p:txBody>
      </p:sp>
      <p:sp>
        <p:nvSpPr>
          <p:cNvPr id="3" name="Footer Placeholder 2">
            <a:extLst>
              <a:ext uri="{FF2B5EF4-FFF2-40B4-BE49-F238E27FC236}">
                <a16:creationId xmlns:a16="http://schemas.microsoft.com/office/drawing/2014/main" id="{67001560-312D-11F4-8883-521673C3173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E9FB986-DA6A-7135-7F4A-BD5BDD14CE4F}"/>
              </a:ext>
            </a:extLst>
          </p:cNvPr>
          <p:cNvSpPr>
            <a:spLocks noGrp="1"/>
          </p:cNvSpPr>
          <p:nvPr>
            <p:ph type="sldNum" sz="quarter" idx="12"/>
          </p:nvPr>
        </p:nvSpPr>
        <p:spPr/>
        <p:txBody>
          <a:bodyPr/>
          <a:lstStyle/>
          <a:p>
            <a:fld id="{A179DEB5-8F0A-422C-9499-AAD8C56D1BD7}" type="slidenum">
              <a:rPr lang="en-IN" smtClean="0"/>
              <a:t>‹#›</a:t>
            </a:fld>
            <a:endParaRPr lang="en-IN"/>
          </a:p>
        </p:txBody>
      </p:sp>
    </p:spTree>
    <p:extLst>
      <p:ext uri="{BB962C8B-B14F-4D97-AF65-F5344CB8AC3E}">
        <p14:creationId xmlns:p14="http://schemas.microsoft.com/office/powerpoint/2010/main" val="1265868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9BE6B-7D5E-750A-3F6C-820FF76B4B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AE3F3D-E708-6FC0-3051-EA56419109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9A9CE3-4D75-1B36-9ECC-3A329D2A7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85993A-5A8C-D2D1-97AA-FCCFCDE90672}"/>
              </a:ext>
            </a:extLst>
          </p:cNvPr>
          <p:cNvSpPr>
            <a:spLocks noGrp="1"/>
          </p:cNvSpPr>
          <p:nvPr>
            <p:ph type="dt" sz="half" idx="10"/>
          </p:nvPr>
        </p:nvSpPr>
        <p:spPr/>
        <p:txBody>
          <a:bodyPr/>
          <a:lstStyle/>
          <a:p>
            <a:fld id="{1B494219-FE83-49D7-92C3-140F298FAF03}" type="datetimeFigureOut">
              <a:rPr lang="en-IN" smtClean="0"/>
              <a:t>02-02-2024</a:t>
            </a:fld>
            <a:endParaRPr lang="en-IN"/>
          </a:p>
        </p:txBody>
      </p:sp>
      <p:sp>
        <p:nvSpPr>
          <p:cNvPr id="6" name="Footer Placeholder 5">
            <a:extLst>
              <a:ext uri="{FF2B5EF4-FFF2-40B4-BE49-F238E27FC236}">
                <a16:creationId xmlns:a16="http://schemas.microsoft.com/office/drawing/2014/main" id="{7C9BE436-2906-9535-98AD-655866ADD0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E7E770-588D-55DD-D4C9-23BFC83532B2}"/>
              </a:ext>
            </a:extLst>
          </p:cNvPr>
          <p:cNvSpPr>
            <a:spLocks noGrp="1"/>
          </p:cNvSpPr>
          <p:nvPr>
            <p:ph type="sldNum" sz="quarter" idx="12"/>
          </p:nvPr>
        </p:nvSpPr>
        <p:spPr/>
        <p:txBody>
          <a:bodyPr/>
          <a:lstStyle/>
          <a:p>
            <a:fld id="{A179DEB5-8F0A-422C-9499-AAD8C56D1BD7}" type="slidenum">
              <a:rPr lang="en-IN" smtClean="0"/>
              <a:t>‹#›</a:t>
            </a:fld>
            <a:endParaRPr lang="en-IN"/>
          </a:p>
        </p:txBody>
      </p:sp>
    </p:spTree>
    <p:extLst>
      <p:ext uri="{BB962C8B-B14F-4D97-AF65-F5344CB8AC3E}">
        <p14:creationId xmlns:p14="http://schemas.microsoft.com/office/powerpoint/2010/main" val="77856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F3642-5D8C-DCE5-249D-5087CB76AE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64E90A6-FE10-6A0A-1057-849EFD5D30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EC8541-0173-24FE-B632-F27C3AF5DC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AA64C8-CD72-AA1B-EF97-2F300AFC5DC0}"/>
              </a:ext>
            </a:extLst>
          </p:cNvPr>
          <p:cNvSpPr>
            <a:spLocks noGrp="1"/>
          </p:cNvSpPr>
          <p:nvPr>
            <p:ph type="dt" sz="half" idx="10"/>
          </p:nvPr>
        </p:nvSpPr>
        <p:spPr/>
        <p:txBody>
          <a:bodyPr/>
          <a:lstStyle/>
          <a:p>
            <a:fld id="{1B494219-FE83-49D7-92C3-140F298FAF03}" type="datetimeFigureOut">
              <a:rPr lang="en-IN" smtClean="0"/>
              <a:t>02-02-2024</a:t>
            </a:fld>
            <a:endParaRPr lang="en-IN"/>
          </a:p>
        </p:txBody>
      </p:sp>
      <p:sp>
        <p:nvSpPr>
          <p:cNvPr id="6" name="Footer Placeholder 5">
            <a:extLst>
              <a:ext uri="{FF2B5EF4-FFF2-40B4-BE49-F238E27FC236}">
                <a16:creationId xmlns:a16="http://schemas.microsoft.com/office/drawing/2014/main" id="{BA428899-847B-3C5A-0964-EB311D4F53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96B67B-203E-1A12-ACF6-828909B18C3B}"/>
              </a:ext>
            </a:extLst>
          </p:cNvPr>
          <p:cNvSpPr>
            <a:spLocks noGrp="1"/>
          </p:cNvSpPr>
          <p:nvPr>
            <p:ph type="sldNum" sz="quarter" idx="12"/>
          </p:nvPr>
        </p:nvSpPr>
        <p:spPr/>
        <p:txBody>
          <a:bodyPr/>
          <a:lstStyle/>
          <a:p>
            <a:fld id="{A179DEB5-8F0A-422C-9499-AAD8C56D1BD7}" type="slidenum">
              <a:rPr lang="en-IN" smtClean="0"/>
              <a:t>‹#›</a:t>
            </a:fld>
            <a:endParaRPr lang="en-IN"/>
          </a:p>
        </p:txBody>
      </p:sp>
    </p:spTree>
    <p:extLst>
      <p:ext uri="{BB962C8B-B14F-4D97-AF65-F5344CB8AC3E}">
        <p14:creationId xmlns:p14="http://schemas.microsoft.com/office/powerpoint/2010/main" val="3612580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333405-305C-600F-D056-5502C51506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66C56D-9268-5019-0E24-7F9210BFB5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D91EBC-79E4-950B-560A-11F23F822E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494219-FE83-49D7-92C3-140F298FAF03}" type="datetimeFigureOut">
              <a:rPr lang="en-IN" smtClean="0"/>
              <a:t>02-02-2024</a:t>
            </a:fld>
            <a:endParaRPr lang="en-IN"/>
          </a:p>
        </p:txBody>
      </p:sp>
      <p:sp>
        <p:nvSpPr>
          <p:cNvPr id="5" name="Footer Placeholder 4">
            <a:extLst>
              <a:ext uri="{FF2B5EF4-FFF2-40B4-BE49-F238E27FC236}">
                <a16:creationId xmlns:a16="http://schemas.microsoft.com/office/drawing/2014/main" id="{4935257D-B7D0-8EA0-0639-F319F56FF2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67848E9-0302-134C-8B8E-8E5406E492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79DEB5-8F0A-422C-9499-AAD8C56D1BD7}" type="slidenum">
              <a:rPr lang="en-IN" smtClean="0"/>
              <a:t>‹#›</a:t>
            </a:fld>
            <a:endParaRPr lang="en-IN"/>
          </a:p>
        </p:txBody>
      </p:sp>
    </p:spTree>
    <p:extLst>
      <p:ext uri="{BB962C8B-B14F-4D97-AF65-F5344CB8AC3E}">
        <p14:creationId xmlns:p14="http://schemas.microsoft.com/office/powerpoint/2010/main" val="344636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9F4BE-638A-D53B-52C3-FF4F6AB17B9E}"/>
              </a:ext>
            </a:extLst>
          </p:cNvPr>
          <p:cNvSpPr>
            <a:spLocks noGrp="1"/>
          </p:cNvSpPr>
          <p:nvPr>
            <p:ph type="ctrTitle"/>
          </p:nvPr>
        </p:nvSpPr>
        <p:spPr>
          <a:xfrm>
            <a:off x="1303176" y="581187"/>
            <a:ext cx="9144000" cy="2387600"/>
          </a:xfrm>
        </p:spPr>
        <p:txBody>
          <a:bodyPr>
            <a:normAutofit/>
          </a:bodyPr>
          <a:lstStyle/>
          <a:p>
            <a:r>
              <a:rPr lang="en-US" sz="7200" b="1" dirty="0">
                <a:latin typeface="+mn-lt"/>
              </a:rPr>
              <a:t>SENSOR FUSION</a:t>
            </a:r>
            <a:endParaRPr lang="en-IN" sz="7200" b="1" dirty="0">
              <a:latin typeface="+mn-lt"/>
            </a:endParaRPr>
          </a:p>
        </p:txBody>
      </p:sp>
      <p:sp>
        <p:nvSpPr>
          <p:cNvPr id="3" name="Subtitle 2">
            <a:extLst>
              <a:ext uri="{FF2B5EF4-FFF2-40B4-BE49-F238E27FC236}">
                <a16:creationId xmlns:a16="http://schemas.microsoft.com/office/drawing/2014/main" id="{AF77B9CA-B2FB-086D-2443-E03B1BD33097}"/>
              </a:ext>
            </a:extLst>
          </p:cNvPr>
          <p:cNvSpPr>
            <a:spLocks noGrp="1"/>
          </p:cNvSpPr>
          <p:nvPr>
            <p:ph type="subTitle" idx="1"/>
          </p:nvPr>
        </p:nvSpPr>
        <p:spPr>
          <a:xfrm>
            <a:off x="1496008" y="4180535"/>
            <a:ext cx="9364824" cy="1986999"/>
          </a:xfrm>
        </p:spPr>
        <p:txBody>
          <a:bodyPr>
            <a:normAutofit fontScale="92500" lnSpcReduction="10000"/>
          </a:bodyPr>
          <a:lstStyle/>
          <a:p>
            <a:pPr algn="l"/>
            <a:r>
              <a:rPr lang="en-US" sz="2600" dirty="0"/>
              <a:t>SUBMITTED TO:                                                            SUBMITTED BY:</a:t>
            </a:r>
          </a:p>
          <a:p>
            <a:pPr algn="l"/>
            <a:r>
              <a:rPr lang="en-IN" b="0" i="0" dirty="0" err="1">
                <a:solidFill>
                  <a:srgbClr val="000000"/>
                </a:solidFill>
                <a:effectLst/>
                <a:latin typeface="Georgia" panose="02040502050405020303" pitchFamily="18" charset="0"/>
              </a:rPr>
              <a:t>Dr.</a:t>
            </a:r>
            <a:r>
              <a:rPr lang="en-IN" b="0" i="0" dirty="0">
                <a:solidFill>
                  <a:srgbClr val="000000"/>
                </a:solidFill>
                <a:effectLst/>
                <a:latin typeface="Georgia" panose="02040502050405020303" pitchFamily="18" charset="0"/>
              </a:rPr>
              <a:t> Radhe Shyam Sharma</a:t>
            </a:r>
            <a:r>
              <a:rPr lang="en-US" b="0" i="0" dirty="0">
                <a:solidFill>
                  <a:srgbClr val="000000"/>
                </a:solidFill>
                <a:effectLst/>
                <a:latin typeface="Georgia" panose="02040502050405020303" pitchFamily="18" charset="0"/>
              </a:rPr>
              <a:t>                                          </a:t>
            </a:r>
            <a:r>
              <a:rPr lang="en-US" dirty="0">
                <a:solidFill>
                  <a:srgbClr val="000000"/>
                </a:solidFill>
                <a:latin typeface="Georgia" panose="02040502050405020303" pitchFamily="18" charset="0"/>
              </a:rPr>
              <a:t>Bhoomika </a:t>
            </a:r>
            <a:r>
              <a:rPr lang="en-US" dirty="0" err="1">
                <a:solidFill>
                  <a:srgbClr val="000000"/>
                </a:solidFill>
                <a:latin typeface="Georgia" panose="02040502050405020303" pitchFamily="18" charset="0"/>
              </a:rPr>
              <a:t>Kandpal</a:t>
            </a:r>
            <a:endParaRPr lang="en-US" dirty="0">
              <a:solidFill>
                <a:srgbClr val="000000"/>
              </a:solidFill>
              <a:latin typeface="Georgia" panose="02040502050405020303" pitchFamily="18" charset="0"/>
            </a:endParaRPr>
          </a:p>
          <a:p>
            <a:pPr algn="l"/>
            <a:r>
              <a:rPr lang="en-US" dirty="0">
                <a:solidFill>
                  <a:srgbClr val="000000"/>
                </a:solidFill>
                <a:latin typeface="Georgia" panose="02040502050405020303" pitchFamily="18" charset="0"/>
              </a:rPr>
              <a:t>                                                                                          Harshita Verma</a:t>
            </a:r>
          </a:p>
          <a:p>
            <a:pPr algn="l"/>
            <a:r>
              <a:rPr lang="en-US" dirty="0">
                <a:solidFill>
                  <a:srgbClr val="000000"/>
                </a:solidFill>
                <a:latin typeface="Georgia" panose="02040502050405020303" pitchFamily="18" charset="0"/>
              </a:rPr>
              <a:t>                                                                                           Sanat Jain</a:t>
            </a:r>
          </a:p>
          <a:p>
            <a:pPr algn="l"/>
            <a:r>
              <a:rPr lang="en-US" dirty="0">
                <a:solidFill>
                  <a:srgbClr val="000000"/>
                </a:solidFill>
                <a:latin typeface="Georgia" panose="02040502050405020303" pitchFamily="18" charset="0"/>
              </a:rPr>
              <a:t>                                                                                           </a:t>
            </a:r>
            <a:r>
              <a:rPr lang="en-US" dirty="0" err="1">
                <a:solidFill>
                  <a:srgbClr val="000000"/>
                </a:solidFill>
                <a:latin typeface="Georgia" panose="02040502050405020303" pitchFamily="18" charset="0"/>
              </a:rPr>
              <a:t>Yashvardhan</a:t>
            </a:r>
            <a:r>
              <a:rPr lang="en-US" dirty="0">
                <a:solidFill>
                  <a:srgbClr val="000000"/>
                </a:solidFill>
                <a:latin typeface="Georgia" panose="02040502050405020303" pitchFamily="18" charset="0"/>
              </a:rPr>
              <a:t> Kapil</a:t>
            </a:r>
            <a:endParaRPr lang="en-US" dirty="0"/>
          </a:p>
        </p:txBody>
      </p:sp>
    </p:spTree>
    <p:extLst>
      <p:ext uri="{BB962C8B-B14F-4D97-AF65-F5344CB8AC3E}">
        <p14:creationId xmlns:p14="http://schemas.microsoft.com/office/powerpoint/2010/main" val="3268756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BE898-559E-4CAB-491B-97B289DD2C2B}"/>
              </a:ext>
            </a:extLst>
          </p:cNvPr>
          <p:cNvSpPr>
            <a:spLocks noGrp="1"/>
          </p:cNvSpPr>
          <p:nvPr>
            <p:ph type="title"/>
          </p:nvPr>
        </p:nvSpPr>
        <p:spPr/>
        <p:txBody>
          <a:bodyPr/>
          <a:lstStyle/>
          <a:p>
            <a:r>
              <a:rPr lang="en-US" dirty="0"/>
              <a:t>WHAT DID WE LEARN?</a:t>
            </a:r>
            <a:endParaRPr lang="en-IN" dirty="0"/>
          </a:p>
        </p:txBody>
      </p:sp>
      <p:sp>
        <p:nvSpPr>
          <p:cNvPr id="3" name="Content Placeholder 2">
            <a:extLst>
              <a:ext uri="{FF2B5EF4-FFF2-40B4-BE49-F238E27FC236}">
                <a16:creationId xmlns:a16="http://schemas.microsoft.com/office/drawing/2014/main" id="{5E246671-BF9A-1B02-7D18-CB81E7032840}"/>
              </a:ext>
            </a:extLst>
          </p:cNvPr>
          <p:cNvSpPr>
            <a:spLocks noGrp="1"/>
          </p:cNvSpPr>
          <p:nvPr>
            <p:ph idx="1"/>
          </p:nvPr>
        </p:nvSpPr>
        <p:spPr/>
        <p:txBody>
          <a:bodyPr/>
          <a:lstStyle/>
          <a:p>
            <a:pPr marL="0" indent="0">
              <a:buNone/>
            </a:pPr>
            <a:r>
              <a:rPr lang="en-US" b="0" i="0" dirty="0">
                <a:effectLst/>
                <a:latin typeface="Söhne"/>
              </a:rPr>
              <a:t>In our exploration of data extraction from Ultrasonic, GPS, and IMU sensors, we found that each sensor brought unique information to the table. Smoothing techniques, including Moving Average and Kalman Filter, were instrumental in refining data accuracy and mitigating noise. The fusion of these sensors using a Complementary Filter provided a cohesive and real-time understanding of the environment by strategically combining the strengths of each sensor. This approach not only highlighted the significance of noise reduction and accuracy enhancement but also showcased the value of complementary data integration for optimal system performance.</a:t>
            </a:r>
            <a:endParaRPr lang="en-IN" dirty="0"/>
          </a:p>
        </p:txBody>
      </p:sp>
    </p:spTree>
    <p:extLst>
      <p:ext uri="{BB962C8B-B14F-4D97-AF65-F5344CB8AC3E}">
        <p14:creationId xmlns:p14="http://schemas.microsoft.com/office/powerpoint/2010/main" val="945955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F0465-7FE8-9D8B-ECF7-7862242CE47E}"/>
              </a:ext>
            </a:extLst>
          </p:cNvPr>
          <p:cNvSpPr>
            <a:spLocks noGrp="1"/>
          </p:cNvSpPr>
          <p:nvPr>
            <p:ph type="title"/>
          </p:nvPr>
        </p:nvSpPr>
        <p:spPr/>
        <p:txBody>
          <a:bodyPr>
            <a:normAutofit/>
          </a:bodyPr>
          <a:lstStyle/>
          <a:p>
            <a:pPr algn="ctr"/>
            <a:r>
              <a:rPr lang="en-US" sz="5400" b="1" dirty="0">
                <a:latin typeface="+mn-lt"/>
              </a:rPr>
              <a:t>INDEX</a:t>
            </a:r>
            <a:endParaRPr lang="en-IN" sz="5400" b="1" dirty="0">
              <a:latin typeface="+mn-lt"/>
            </a:endParaRPr>
          </a:p>
        </p:txBody>
      </p:sp>
      <p:sp>
        <p:nvSpPr>
          <p:cNvPr id="3" name="Content Placeholder 2">
            <a:extLst>
              <a:ext uri="{FF2B5EF4-FFF2-40B4-BE49-F238E27FC236}">
                <a16:creationId xmlns:a16="http://schemas.microsoft.com/office/drawing/2014/main" id="{D12181D0-8063-9765-1F6E-4711AE816815}"/>
              </a:ext>
            </a:extLst>
          </p:cNvPr>
          <p:cNvSpPr>
            <a:spLocks noGrp="1"/>
          </p:cNvSpPr>
          <p:nvPr>
            <p:ph idx="1"/>
          </p:nvPr>
        </p:nvSpPr>
        <p:spPr/>
        <p:txBody>
          <a:bodyPr/>
          <a:lstStyle/>
          <a:p>
            <a:r>
              <a:rPr lang="en-US" dirty="0"/>
              <a:t>Problem statement</a:t>
            </a:r>
          </a:p>
          <a:p>
            <a:r>
              <a:rPr lang="en-US" dirty="0"/>
              <a:t>Sensor overview</a:t>
            </a:r>
          </a:p>
          <a:p>
            <a:r>
              <a:rPr lang="en-US" dirty="0"/>
              <a:t>Why complementary filter</a:t>
            </a:r>
          </a:p>
          <a:p>
            <a:r>
              <a:rPr lang="en-US" dirty="0"/>
              <a:t>Why Kalman filter</a:t>
            </a:r>
          </a:p>
          <a:p>
            <a:r>
              <a:rPr lang="en-US" dirty="0"/>
              <a:t>Pitch and roll calculation</a:t>
            </a:r>
          </a:p>
          <a:p>
            <a:r>
              <a:rPr lang="en-US" dirty="0"/>
              <a:t>Problems we faced</a:t>
            </a:r>
          </a:p>
          <a:p>
            <a:r>
              <a:rPr lang="en-US" dirty="0"/>
              <a:t>What did we learn</a:t>
            </a:r>
          </a:p>
          <a:p>
            <a:endParaRPr lang="en-US" dirty="0"/>
          </a:p>
          <a:p>
            <a:endParaRPr lang="en-US" dirty="0"/>
          </a:p>
          <a:p>
            <a:endParaRPr lang="en-IN" dirty="0"/>
          </a:p>
        </p:txBody>
      </p:sp>
    </p:spTree>
    <p:extLst>
      <p:ext uri="{BB962C8B-B14F-4D97-AF65-F5344CB8AC3E}">
        <p14:creationId xmlns:p14="http://schemas.microsoft.com/office/powerpoint/2010/main" val="2858728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59AEC-3E0E-8706-DB3B-7CA2E2058893}"/>
              </a:ext>
            </a:extLst>
          </p:cNvPr>
          <p:cNvSpPr>
            <a:spLocks noGrp="1"/>
          </p:cNvSpPr>
          <p:nvPr>
            <p:ph type="title"/>
          </p:nvPr>
        </p:nvSpPr>
        <p:spPr/>
        <p:txBody>
          <a:bodyPr/>
          <a:lstStyle/>
          <a:p>
            <a:r>
              <a:rPr lang="en-US" b="1" dirty="0"/>
              <a:t>PROBLEM STATEMENT</a:t>
            </a:r>
            <a:endParaRPr lang="en-IN" b="1" dirty="0"/>
          </a:p>
        </p:txBody>
      </p:sp>
      <p:sp>
        <p:nvSpPr>
          <p:cNvPr id="3" name="Content Placeholder 2">
            <a:extLst>
              <a:ext uri="{FF2B5EF4-FFF2-40B4-BE49-F238E27FC236}">
                <a16:creationId xmlns:a16="http://schemas.microsoft.com/office/drawing/2014/main" id="{CAFAEE92-3982-9C72-D026-738400123A97}"/>
              </a:ext>
            </a:extLst>
          </p:cNvPr>
          <p:cNvSpPr>
            <a:spLocks noGrp="1"/>
          </p:cNvSpPr>
          <p:nvPr>
            <p:ph idx="1"/>
          </p:nvPr>
        </p:nvSpPr>
        <p:spPr/>
        <p:txBody>
          <a:bodyPr/>
          <a:lstStyle/>
          <a:p>
            <a:pPr marL="0" indent="0">
              <a:buNone/>
            </a:pPr>
            <a:r>
              <a:rPr lang="en-US" b="1" i="0" dirty="0">
                <a:effectLst/>
                <a:latin typeface="Söhne"/>
              </a:rPr>
              <a:t>Integration of Complementary and Kalman Filters for Sensor Fusion and Smoothing</a:t>
            </a:r>
          </a:p>
          <a:p>
            <a:pPr marL="0" indent="0">
              <a:buNone/>
            </a:pPr>
            <a:endParaRPr lang="en-IN" dirty="0"/>
          </a:p>
        </p:txBody>
      </p:sp>
    </p:spTree>
    <p:extLst>
      <p:ext uri="{BB962C8B-B14F-4D97-AF65-F5344CB8AC3E}">
        <p14:creationId xmlns:p14="http://schemas.microsoft.com/office/powerpoint/2010/main" val="838049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B4A2-ABF7-FED2-116E-AC94CF50D7C3}"/>
              </a:ext>
            </a:extLst>
          </p:cNvPr>
          <p:cNvSpPr>
            <a:spLocks noGrp="1"/>
          </p:cNvSpPr>
          <p:nvPr>
            <p:ph type="title"/>
          </p:nvPr>
        </p:nvSpPr>
        <p:spPr/>
        <p:txBody>
          <a:bodyPr/>
          <a:lstStyle/>
          <a:p>
            <a:pPr algn="ctr"/>
            <a:r>
              <a:rPr lang="en-US" b="1" dirty="0"/>
              <a:t>SENSOR OVERVIEW</a:t>
            </a:r>
            <a:endParaRPr lang="en-IN" b="1" dirty="0"/>
          </a:p>
        </p:txBody>
      </p:sp>
      <p:sp>
        <p:nvSpPr>
          <p:cNvPr id="3" name="Content Placeholder 2">
            <a:extLst>
              <a:ext uri="{FF2B5EF4-FFF2-40B4-BE49-F238E27FC236}">
                <a16:creationId xmlns:a16="http://schemas.microsoft.com/office/drawing/2014/main" id="{AE322732-3732-4240-B05C-887DBA77E4E2}"/>
              </a:ext>
            </a:extLst>
          </p:cNvPr>
          <p:cNvSpPr>
            <a:spLocks noGrp="1"/>
          </p:cNvSpPr>
          <p:nvPr>
            <p:ph idx="1"/>
          </p:nvPr>
        </p:nvSpPr>
        <p:spPr>
          <a:xfrm>
            <a:off x="438539" y="1483567"/>
            <a:ext cx="11299371" cy="5122506"/>
          </a:xfrm>
        </p:spPr>
        <p:txBody>
          <a:bodyPr>
            <a:normAutofit fontScale="85000" lnSpcReduction="20000"/>
          </a:bodyPr>
          <a:lstStyle/>
          <a:p>
            <a:pPr marL="0" indent="0" algn="l">
              <a:buNone/>
            </a:pPr>
            <a:r>
              <a:rPr lang="en-IN" b="1" i="0" dirty="0">
                <a:effectLst/>
                <a:latin typeface="Söhne"/>
              </a:rPr>
              <a:t>1. Ultrasonic Sensor</a:t>
            </a:r>
          </a:p>
          <a:p>
            <a:pPr marL="0" indent="0" algn="l">
              <a:buNone/>
            </a:pPr>
            <a:r>
              <a:rPr lang="en-IN" b="1" i="0" dirty="0">
                <a:effectLst/>
                <a:latin typeface="Söhne"/>
              </a:rPr>
              <a:t> Functionality:</a:t>
            </a:r>
            <a:endParaRPr lang="en-IN" b="0" i="0" dirty="0">
              <a:effectLst/>
              <a:latin typeface="Söhne"/>
            </a:endParaRPr>
          </a:p>
          <a:p>
            <a:pPr marL="742950" lvl="1" indent="-285750" algn="l">
              <a:buFont typeface="Arial" panose="020B0604020202020204" pitchFamily="34" charset="0"/>
              <a:buChar char="•"/>
            </a:pPr>
            <a:r>
              <a:rPr lang="en-IN" b="0" i="0" dirty="0">
                <a:effectLst/>
                <a:latin typeface="Söhne"/>
              </a:rPr>
              <a:t>Measure distances by emitting ultrasonic waves.</a:t>
            </a:r>
          </a:p>
          <a:p>
            <a:pPr marL="0" indent="0" algn="l">
              <a:buNone/>
            </a:pPr>
            <a:r>
              <a:rPr lang="en-IN" b="1" i="0" dirty="0">
                <a:effectLst/>
                <a:latin typeface="Söhne"/>
              </a:rPr>
              <a:t>Application:</a:t>
            </a:r>
            <a:endParaRPr lang="en-IN" b="0" i="0" dirty="0">
              <a:effectLst/>
              <a:latin typeface="Söhne"/>
            </a:endParaRPr>
          </a:p>
          <a:p>
            <a:pPr marL="742950" lvl="1" indent="-285750" algn="l">
              <a:buFont typeface="Arial" panose="020B0604020202020204" pitchFamily="34" charset="0"/>
              <a:buChar char="•"/>
            </a:pPr>
            <a:r>
              <a:rPr lang="en-IN" b="0" i="0" dirty="0">
                <a:effectLst/>
                <a:latin typeface="Söhne"/>
              </a:rPr>
              <a:t>Proximity sensing, obstacle avoidance.</a:t>
            </a:r>
          </a:p>
          <a:p>
            <a:pPr marL="0" indent="0" algn="l">
              <a:buNone/>
            </a:pPr>
            <a:r>
              <a:rPr lang="en-IN" b="1" i="0" dirty="0">
                <a:effectLst/>
                <a:latin typeface="Söhne"/>
              </a:rPr>
              <a:t>2. GPS (Global Positioning System)</a:t>
            </a:r>
          </a:p>
          <a:p>
            <a:pPr marL="0" indent="0" algn="l">
              <a:buNone/>
            </a:pPr>
            <a:r>
              <a:rPr lang="en-IN" b="1" i="0" dirty="0">
                <a:effectLst/>
                <a:latin typeface="Söhne"/>
              </a:rPr>
              <a:t>Functionality:</a:t>
            </a:r>
            <a:endParaRPr lang="en-IN" b="0" i="0" dirty="0">
              <a:effectLst/>
              <a:latin typeface="Söhne"/>
            </a:endParaRPr>
          </a:p>
          <a:p>
            <a:pPr marL="742950" lvl="1" indent="-285750" algn="l">
              <a:buFont typeface="Arial" panose="020B0604020202020204" pitchFamily="34" charset="0"/>
              <a:buChar char="•"/>
            </a:pPr>
            <a:r>
              <a:rPr lang="en-IN" b="0" i="0" dirty="0">
                <a:effectLst/>
                <a:latin typeface="Söhne"/>
              </a:rPr>
              <a:t>Satellite-based navigation system.</a:t>
            </a:r>
          </a:p>
          <a:p>
            <a:pPr marL="0" indent="0" algn="l">
              <a:buNone/>
            </a:pPr>
            <a:r>
              <a:rPr lang="en-IN" b="1" i="0" dirty="0">
                <a:effectLst/>
                <a:latin typeface="Söhne"/>
              </a:rPr>
              <a:t>Application:</a:t>
            </a:r>
            <a:endParaRPr lang="en-IN" b="0" i="0" dirty="0">
              <a:effectLst/>
              <a:latin typeface="Söhne"/>
            </a:endParaRPr>
          </a:p>
          <a:p>
            <a:pPr marL="742950" lvl="1" indent="-285750" algn="l">
              <a:buFont typeface="Arial" panose="020B0604020202020204" pitchFamily="34" charset="0"/>
              <a:buChar char="•"/>
            </a:pPr>
            <a:r>
              <a:rPr lang="en-IN" b="0" i="0" dirty="0">
                <a:effectLst/>
                <a:latin typeface="Söhne"/>
              </a:rPr>
              <a:t>Accurate global positioning, tracking.</a:t>
            </a:r>
          </a:p>
          <a:p>
            <a:pPr marL="0" indent="0" algn="l">
              <a:buNone/>
            </a:pPr>
            <a:r>
              <a:rPr lang="en-IN" b="1" i="0" dirty="0">
                <a:effectLst/>
                <a:latin typeface="Söhne"/>
              </a:rPr>
              <a:t>3. IMU (Inertial Measurement Unit)</a:t>
            </a:r>
          </a:p>
          <a:p>
            <a:pPr marL="0" indent="0" algn="l">
              <a:buNone/>
            </a:pPr>
            <a:r>
              <a:rPr lang="en-IN" b="1" i="0" dirty="0">
                <a:effectLst/>
                <a:latin typeface="Söhne"/>
              </a:rPr>
              <a:t>Functionality:</a:t>
            </a:r>
            <a:endParaRPr lang="en-IN" b="0" i="0" dirty="0">
              <a:effectLst/>
              <a:latin typeface="Söhne"/>
            </a:endParaRPr>
          </a:p>
          <a:p>
            <a:pPr marL="742950" lvl="1" indent="-285750" algn="l">
              <a:buFont typeface="Arial" panose="020B0604020202020204" pitchFamily="34" charset="0"/>
              <a:buChar char="•"/>
            </a:pPr>
            <a:r>
              <a:rPr lang="en-IN" b="0" i="0" dirty="0">
                <a:effectLst/>
                <a:latin typeface="Söhne"/>
              </a:rPr>
              <a:t>Measures acceleration, gyroscope, and magnetometer data.</a:t>
            </a:r>
          </a:p>
          <a:p>
            <a:pPr algn="l">
              <a:buFont typeface="Arial" panose="020B0604020202020204" pitchFamily="34" charset="0"/>
              <a:buChar char="•"/>
            </a:pPr>
            <a:r>
              <a:rPr lang="en-IN" b="1" i="0" dirty="0">
                <a:effectLst/>
                <a:latin typeface="Söhne"/>
              </a:rPr>
              <a:t>Application:</a:t>
            </a:r>
            <a:endParaRPr lang="en-IN" b="0" i="0" dirty="0">
              <a:effectLst/>
              <a:latin typeface="Söhne"/>
            </a:endParaRPr>
          </a:p>
          <a:p>
            <a:pPr marL="742950" lvl="1" indent="-285750" algn="l">
              <a:buFont typeface="Arial" panose="020B0604020202020204" pitchFamily="34" charset="0"/>
              <a:buChar char="•"/>
            </a:pPr>
            <a:r>
              <a:rPr lang="en-IN" b="0" i="0" dirty="0">
                <a:effectLst/>
                <a:latin typeface="Söhne"/>
              </a:rPr>
              <a:t>Orientation sensing, motion tracking.</a:t>
            </a:r>
          </a:p>
          <a:p>
            <a:endParaRPr lang="en-IN" dirty="0"/>
          </a:p>
        </p:txBody>
      </p:sp>
    </p:spTree>
    <p:extLst>
      <p:ext uri="{BB962C8B-B14F-4D97-AF65-F5344CB8AC3E}">
        <p14:creationId xmlns:p14="http://schemas.microsoft.com/office/powerpoint/2010/main" val="3552307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00A569-6E72-C1C5-ADE7-CB42A722B119}"/>
              </a:ext>
            </a:extLst>
          </p:cNvPr>
          <p:cNvSpPr>
            <a:spLocks noGrp="1"/>
          </p:cNvSpPr>
          <p:nvPr>
            <p:ph idx="1"/>
          </p:nvPr>
        </p:nvSpPr>
        <p:spPr>
          <a:xfrm>
            <a:off x="475861" y="466530"/>
            <a:ext cx="11159412" cy="6092889"/>
          </a:xfrm>
        </p:spPr>
        <p:txBody>
          <a:bodyPr>
            <a:normAutofit fontScale="55000" lnSpcReduction="20000"/>
          </a:bodyPr>
          <a:lstStyle/>
          <a:p>
            <a:pPr marL="0" indent="0">
              <a:buNone/>
            </a:pPr>
            <a:r>
              <a:rPr lang="en-US" b="0" i="0" dirty="0">
                <a:effectLst/>
                <a:latin typeface="Söhne"/>
              </a:rPr>
              <a:t>- Tackled challenge of optimizing data extraction, smoothing, and fusion from Ultrasonic, GPS, and IMU sensors.</a:t>
            </a:r>
          </a:p>
          <a:p>
            <a:pPr marL="0" indent="0">
              <a:buNone/>
            </a:pPr>
            <a:r>
              <a:rPr lang="en-US" b="0" i="0" dirty="0">
                <a:effectLst/>
                <a:latin typeface="Söhne"/>
              </a:rPr>
              <a:t>- Sensor roles: Ultrasonic for proximity sensing, GPS for global positioning, and IMU for motion tracking.</a:t>
            </a:r>
          </a:p>
          <a:p>
            <a:pPr marL="0" indent="0">
              <a:buNone/>
            </a:pPr>
            <a:r>
              <a:rPr lang="en-US" b="0" i="0" dirty="0">
                <a:effectLst/>
                <a:latin typeface="Söhne"/>
              </a:rPr>
              <a:t>- Individual sensor data extraction:</a:t>
            </a:r>
          </a:p>
          <a:p>
            <a:pPr marL="0" indent="0">
              <a:buNone/>
            </a:pPr>
            <a:r>
              <a:rPr lang="en-US" b="0" i="0" dirty="0">
                <a:effectLst/>
                <a:latin typeface="Söhne"/>
              </a:rPr>
              <a:t>  - Careful extraction process for each sensor.</a:t>
            </a:r>
          </a:p>
          <a:p>
            <a:pPr marL="0" indent="0">
              <a:buNone/>
            </a:pPr>
            <a:r>
              <a:rPr lang="en-US" b="0" i="0" dirty="0">
                <a:effectLst/>
                <a:latin typeface="Söhne"/>
              </a:rPr>
              <a:t>  - Addressed challenges encountered during extraction.</a:t>
            </a:r>
          </a:p>
          <a:p>
            <a:pPr marL="0" indent="0">
              <a:buNone/>
            </a:pPr>
            <a:r>
              <a:rPr lang="en-US" b="0" i="0" dirty="0">
                <a:effectLst/>
                <a:latin typeface="Söhne"/>
              </a:rPr>
              <a:t>- Data smoothing approach:</a:t>
            </a:r>
          </a:p>
          <a:p>
            <a:pPr marL="0" indent="0">
              <a:buNone/>
            </a:pPr>
            <a:r>
              <a:rPr lang="en-US" b="0" i="0" dirty="0">
                <a:effectLst/>
                <a:latin typeface="Söhne"/>
              </a:rPr>
              <a:t>  - Two-step strategy implemented.</a:t>
            </a:r>
          </a:p>
          <a:p>
            <a:pPr marL="0" indent="0">
              <a:buNone/>
            </a:pPr>
            <a:r>
              <a:rPr lang="en-US" b="0" i="0" dirty="0">
                <a:effectLst/>
                <a:latin typeface="Söhne"/>
              </a:rPr>
              <a:t>  - First step: Applied Moving Average to reduce sensor signal noise.</a:t>
            </a:r>
          </a:p>
          <a:p>
            <a:pPr marL="0" indent="0">
              <a:buNone/>
            </a:pPr>
            <a:r>
              <a:rPr lang="en-US" b="0" i="0" dirty="0">
                <a:effectLst/>
                <a:latin typeface="Söhne"/>
              </a:rPr>
              <a:t>  - Second step: Utilized Kalman Filter for further refinement.</a:t>
            </a:r>
          </a:p>
          <a:p>
            <a:pPr marL="0" indent="0">
              <a:buNone/>
            </a:pPr>
            <a:r>
              <a:rPr lang="en-US" b="0" i="0" dirty="0">
                <a:effectLst/>
                <a:latin typeface="Söhne"/>
              </a:rPr>
              <a:t>- Result of smoothing:</a:t>
            </a:r>
          </a:p>
          <a:p>
            <a:pPr marL="0" indent="0">
              <a:buNone/>
            </a:pPr>
            <a:r>
              <a:rPr lang="en-US" b="0" i="0" dirty="0">
                <a:effectLst/>
                <a:latin typeface="Söhne"/>
              </a:rPr>
              <a:t>  - Improved reliability and accuracy of sensor data.</a:t>
            </a:r>
          </a:p>
          <a:p>
            <a:pPr marL="0" indent="0">
              <a:buNone/>
            </a:pPr>
            <a:r>
              <a:rPr lang="en-US" b="0" i="0" dirty="0">
                <a:effectLst/>
                <a:latin typeface="Söhne"/>
              </a:rPr>
              <a:t>  - Achieved a smoother representation of the data.</a:t>
            </a:r>
          </a:p>
          <a:p>
            <a:pPr marL="0" indent="0">
              <a:buNone/>
            </a:pPr>
            <a:r>
              <a:rPr lang="en-US" b="0" i="0" dirty="0">
                <a:effectLst/>
                <a:latin typeface="Söhne"/>
              </a:rPr>
              <a:t>- Data fusion:</a:t>
            </a:r>
          </a:p>
          <a:p>
            <a:pPr marL="0" indent="0">
              <a:buNone/>
            </a:pPr>
            <a:r>
              <a:rPr lang="en-US" b="0" i="0" dirty="0">
                <a:effectLst/>
                <a:latin typeface="Söhne"/>
              </a:rPr>
              <a:t>  - Integrated data from Ultrasonic, GPS, and IMU using a Complementary Filter.</a:t>
            </a:r>
          </a:p>
          <a:p>
            <a:pPr marL="0" indent="0">
              <a:buNone/>
            </a:pPr>
            <a:r>
              <a:rPr lang="en-US" b="0" i="0" dirty="0">
                <a:effectLst/>
                <a:latin typeface="Söhne"/>
              </a:rPr>
              <a:t>  - Optimal combination of information for a unified understanding of the environment.</a:t>
            </a:r>
          </a:p>
          <a:p>
            <a:pPr marL="0" indent="0">
              <a:buNone/>
            </a:pPr>
            <a:r>
              <a:rPr lang="en-US" b="0" i="0" dirty="0">
                <a:effectLst/>
                <a:latin typeface="Söhne"/>
              </a:rPr>
              <a:t>- Results:</a:t>
            </a:r>
          </a:p>
          <a:p>
            <a:pPr marL="0" indent="0">
              <a:buNone/>
            </a:pPr>
            <a:r>
              <a:rPr lang="en-US" b="0" i="0" dirty="0">
                <a:effectLst/>
                <a:latin typeface="Söhne"/>
              </a:rPr>
              <a:t>  - Significant improvements in data accuracy.</a:t>
            </a:r>
          </a:p>
          <a:p>
            <a:pPr marL="0" indent="0">
              <a:buNone/>
            </a:pPr>
            <a:r>
              <a:rPr lang="en-US" b="0" i="0" dirty="0">
                <a:effectLst/>
                <a:latin typeface="Söhne"/>
              </a:rPr>
              <a:t>  - Enhanced system performance demonstrated by the integrated sensor data.</a:t>
            </a:r>
          </a:p>
          <a:p>
            <a:pPr marL="0" indent="0">
              <a:buNone/>
            </a:pPr>
            <a:r>
              <a:rPr lang="en-US" b="0" i="0" dirty="0">
                <a:effectLst/>
                <a:latin typeface="Söhne"/>
              </a:rPr>
              <a:t>- Overall achievement: Successful optimization of data extraction, smoothing, and fusion processes for improved proximity sensing, global positioning, and motion tracking in the project.</a:t>
            </a:r>
            <a:endParaRPr lang="en-IN" dirty="0"/>
          </a:p>
        </p:txBody>
      </p:sp>
    </p:spTree>
    <p:extLst>
      <p:ext uri="{BB962C8B-B14F-4D97-AF65-F5344CB8AC3E}">
        <p14:creationId xmlns:p14="http://schemas.microsoft.com/office/powerpoint/2010/main" val="2989002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DAA4C-781D-77A4-4B55-041CC7A97616}"/>
              </a:ext>
            </a:extLst>
          </p:cNvPr>
          <p:cNvSpPr>
            <a:spLocks noGrp="1"/>
          </p:cNvSpPr>
          <p:nvPr>
            <p:ph type="title"/>
          </p:nvPr>
        </p:nvSpPr>
        <p:spPr/>
        <p:txBody>
          <a:bodyPr/>
          <a:lstStyle/>
          <a:p>
            <a:r>
              <a:rPr lang="en-US" dirty="0"/>
              <a:t>WHY COMPLEMENTARY FILTER?</a:t>
            </a:r>
            <a:endParaRPr lang="en-IN" dirty="0"/>
          </a:p>
        </p:txBody>
      </p:sp>
      <p:sp>
        <p:nvSpPr>
          <p:cNvPr id="3" name="Content Placeholder 2">
            <a:extLst>
              <a:ext uri="{FF2B5EF4-FFF2-40B4-BE49-F238E27FC236}">
                <a16:creationId xmlns:a16="http://schemas.microsoft.com/office/drawing/2014/main" id="{E3EFA5B9-9952-F587-E21C-C71FB5150A7B}"/>
              </a:ext>
            </a:extLst>
          </p:cNvPr>
          <p:cNvSpPr>
            <a:spLocks noGrp="1"/>
          </p:cNvSpPr>
          <p:nvPr>
            <p:ph idx="1"/>
          </p:nvPr>
        </p:nvSpPr>
        <p:spPr/>
        <p:txBody>
          <a:bodyPr>
            <a:normAutofit fontScale="77500" lnSpcReduction="20000"/>
          </a:bodyPr>
          <a:lstStyle/>
          <a:p>
            <a:pPr marL="0" indent="0">
              <a:buNone/>
            </a:pPr>
            <a:r>
              <a:rPr lang="en-US" dirty="0"/>
              <a:t>- The complementary filter is widely employed in pitch and roll calculations.</a:t>
            </a:r>
          </a:p>
          <a:p>
            <a:pPr marL="0" indent="0">
              <a:buNone/>
            </a:pPr>
            <a:r>
              <a:rPr lang="en-US" dirty="0"/>
              <a:t>- It harmonizes data from accelerometers and gyroscopes.</a:t>
            </a:r>
          </a:p>
          <a:p>
            <a:pPr marL="0" indent="0">
              <a:buNone/>
            </a:pPr>
            <a:r>
              <a:rPr lang="en-US" dirty="0"/>
              <a:t>- Accelerometers provide precise static information, like Earth's gravitational field.</a:t>
            </a:r>
          </a:p>
          <a:p>
            <a:pPr marL="0" indent="0">
              <a:buNone/>
            </a:pPr>
            <a:r>
              <a:rPr lang="en-US" dirty="0"/>
              <a:t>- Gyroscopes capture dynamic motion.</a:t>
            </a:r>
          </a:p>
          <a:p>
            <a:pPr marL="0" indent="0">
              <a:buNone/>
            </a:pPr>
            <a:r>
              <a:rPr lang="en-US" dirty="0"/>
              <a:t>- The complementary filter merges these characteristics.</a:t>
            </a:r>
          </a:p>
          <a:p>
            <a:pPr marL="0" indent="0">
              <a:buNone/>
            </a:pPr>
            <a:r>
              <a:rPr lang="en-US" dirty="0"/>
              <a:t>- It leverages accelerometer accuracy in static conditions and gyroscope efficacy in dynamic scenarios.</a:t>
            </a:r>
          </a:p>
          <a:p>
            <a:pPr marL="0" indent="0">
              <a:buNone/>
            </a:pPr>
            <a:r>
              <a:rPr lang="en-US" dirty="0"/>
              <a:t>- This reduces noise, stabilizes calculations, and ensures accurate pitch and roll angle estimations.</a:t>
            </a:r>
          </a:p>
          <a:p>
            <a:pPr marL="0" indent="0">
              <a:buNone/>
            </a:pPr>
            <a:r>
              <a:rPr lang="en-US" dirty="0"/>
              <a:t>- The complementary filter is computationally efficient, simple, and adaptable.</a:t>
            </a:r>
          </a:p>
          <a:p>
            <a:pPr marL="0" indent="0">
              <a:buNone/>
            </a:pPr>
            <a:r>
              <a:rPr lang="en-US" dirty="0"/>
              <a:t>- It is particularly suited for real-time applications in robotics, drones, and motion-tracking devices.</a:t>
            </a:r>
          </a:p>
          <a:p>
            <a:pPr marL="0" indent="0">
              <a:buNone/>
            </a:pPr>
            <a:r>
              <a:rPr lang="en-US" dirty="0"/>
              <a:t>- It excels in scenarios where responsiveness and low latency are crucial.</a:t>
            </a:r>
            <a:endParaRPr lang="en-IN" dirty="0"/>
          </a:p>
        </p:txBody>
      </p:sp>
    </p:spTree>
    <p:extLst>
      <p:ext uri="{BB962C8B-B14F-4D97-AF65-F5344CB8AC3E}">
        <p14:creationId xmlns:p14="http://schemas.microsoft.com/office/powerpoint/2010/main" val="236754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7752-A472-2009-5A93-65F20F9698A3}"/>
              </a:ext>
            </a:extLst>
          </p:cNvPr>
          <p:cNvSpPr>
            <a:spLocks noGrp="1"/>
          </p:cNvSpPr>
          <p:nvPr>
            <p:ph type="title"/>
          </p:nvPr>
        </p:nvSpPr>
        <p:spPr/>
        <p:txBody>
          <a:bodyPr/>
          <a:lstStyle/>
          <a:p>
            <a:r>
              <a:rPr lang="en-US" dirty="0"/>
              <a:t>WHY KALMAN FILTER?</a:t>
            </a:r>
            <a:endParaRPr lang="en-IN" dirty="0"/>
          </a:p>
        </p:txBody>
      </p:sp>
      <p:sp>
        <p:nvSpPr>
          <p:cNvPr id="3" name="Content Placeholder 2">
            <a:extLst>
              <a:ext uri="{FF2B5EF4-FFF2-40B4-BE49-F238E27FC236}">
                <a16:creationId xmlns:a16="http://schemas.microsoft.com/office/drawing/2014/main" id="{EBA0F810-8A9A-981D-51A4-5D8A0A58CF43}"/>
              </a:ext>
            </a:extLst>
          </p:cNvPr>
          <p:cNvSpPr>
            <a:spLocks noGrp="1"/>
          </p:cNvSpPr>
          <p:nvPr>
            <p:ph idx="1"/>
          </p:nvPr>
        </p:nvSpPr>
        <p:spPr/>
        <p:txBody>
          <a:bodyPr>
            <a:normAutofit fontScale="85000" lnSpcReduction="20000"/>
          </a:bodyPr>
          <a:lstStyle/>
          <a:p>
            <a:pPr marL="0" indent="0">
              <a:buNone/>
            </a:pPr>
            <a:r>
              <a:rPr lang="en-US" b="0" i="0" dirty="0">
                <a:effectLst/>
                <a:latin typeface="Söhne"/>
              </a:rPr>
              <a:t>- The Kalman filter is used in sensor fusion for optimal state estimation in dynamic systems.</a:t>
            </a:r>
          </a:p>
          <a:p>
            <a:pPr marL="0" indent="0">
              <a:buNone/>
            </a:pPr>
            <a:r>
              <a:rPr lang="en-US" b="0" i="0" dirty="0">
                <a:effectLst/>
                <a:latin typeface="Söhne"/>
              </a:rPr>
              <a:t>- It effectively integrates sensor measurements with predictions from a dynamic system model.</a:t>
            </a:r>
          </a:p>
          <a:p>
            <a:pPr marL="0" indent="0">
              <a:buNone/>
            </a:pPr>
            <a:r>
              <a:rPr lang="en-US" b="0" i="0" dirty="0">
                <a:effectLst/>
                <a:latin typeface="Söhne"/>
              </a:rPr>
              <a:t>- Mitigates sensor noise, enhancing the accuracy of estimations.</a:t>
            </a:r>
          </a:p>
          <a:p>
            <a:pPr marL="0" indent="0">
              <a:buNone/>
            </a:pPr>
            <a:r>
              <a:rPr lang="en-US" b="0" i="0" dirty="0">
                <a:effectLst/>
                <a:latin typeface="Söhne"/>
              </a:rPr>
              <a:t>- The Extended Kalman filter variant demonstrates adaptability to non-linearities in real-world systems.</a:t>
            </a:r>
          </a:p>
          <a:p>
            <a:pPr marL="0" indent="0">
              <a:buNone/>
            </a:pPr>
            <a:r>
              <a:rPr lang="en-US" b="0" i="0" dirty="0">
                <a:effectLst/>
                <a:latin typeface="Söhne"/>
              </a:rPr>
              <a:t>- Robust in handling missing or incomplete data, ensuring reliable state estimates in unpredictable environments.</a:t>
            </a:r>
          </a:p>
          <a:p>
            <a:pPr marL="0" indent="0">
              <a:buNone/>
            </a:pPr>
            <a:r>
              <a:rPr lang="en-US" b="0" i="0" dirty="0">
                <a:effectLst/>
                <a:latin typeface="Söhne"/>
              </a:rPr>
              <a:t>- Has the ability to smooth over short-term variations for accurate and consistent real-time system state estimations.</a:t>
            </a:r>
          </a:p>
          <a:p>
            <a:pPr marL="0" indent="0">
              <a:buNone/>
            </a:pPr>
            <a:r>
              <a:rPr lang="en-US" b="0" i="0" dirty="0">
                <a:effectLst/>
                <a:latin typeface="Söhne"/>
              </a:rPr>
              <a:t>- Applied in various fields, including robotics, navigation systems, and control systems.</a:t>
            </a:r>
            <a:endParaRPr lang="en-IN" dirty="0"/>
          </a:p>
        </p:txBody>
      </p:sp>
    </p:spTree>
    <p:extLst>
      <p:ext uri="{BB962C8B-B14F-4D97-AF65-F5344CB8AC3E}">
        <p14:creationId xmlns:p14="http://schemas.microsoft.com/office/powerpoint/2010/main" val="1245530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40072-51C6-A300-7311-40E96C8B555E}"/>
              </a:ext>
            </a:extLst>
          </p:cNvPr>
          <p:cNvSpPr>
            <a:spLocks noGrp="1"/>
          </p:cNvSpPr>
          <p:nvPr>
            <p:ph type="title"/>
          </p:nvPr>
        </p:nvSpPr>
        <p:spPr/>
        <p:txBody>
          <a:bodyPr>
            <a:normAutofit/>
          </a:bodyPr>
          <a:lstStyle/>
          <a:p>
            <a:r>
              <a:rPr lang="en-US" b="0" i="0" dirty="0">
                <a:effectLst/>
                <a:latin typeface="Söhne"/>
              </a:rPr>
              <a:t>COMPLEMENTARY FILTER FOR ACCURATE PITCH AND ROLL CALCULATION</a:t>
            </a:r>
            <a:endParaRPr lang="en-IN" b="1" dirty="0"/>
          </a:p>
        </p:txBody>
      </p:sp>
      <p:sp>
        <p:nvSpPr>
          <p:cNvPr id="3" name="Content Placeholder 2">
            <a:extLst>
              <a:ext uri="{FF2B5EF4-FFF2-40B4-BE49-F238E27FC236}">
                <a16:creationId xmlns:a16="http://schemas.microsoft.com/office/drawing/2014/main" id="{DBCC3468-A6A8-5B3B-8B66-89BC26E75D68}"/>
              </a:ext>
            </a:extLst>
          </p:cNvPr>
          <p:cNvSpPr>
            <a:spLocks noGrp="1"/>
          </p:cNvSpPr>
          <p:nvPr>
            <p:ph idx="1"/>
          </p:nvPr>
        </p:nvSpPr>
        <p:spPr>
          <a:xfrm>
            <a:off x="838199" y="1825625"/>
            <a:ext cx="10909041" cy="4667250"/>
          </a:xfrm>
        </p:spPr>
        <p:txBody>
          <a:bodyPr>
            <a:normAutofit fontScale="92500" lnSpcReduction="10000"/>
          </a:bodyPr>
          <a:lstStyle/>
          <a:p>
            <a:pPr marL="0" indent="0">
              <a:buNone/>
            </a:pPr>
            <a:r>
              <a:rPr lang="en-US" b="0" i="0" dirty="0">
                <a:effectLst/>
                <a:latin typeface="Söhne"/>
              </a:rPr>
              <a:t>- Complementary filter used for efficient and accurate pitch and roll angle calculations, especially in inertial measurement unit (IMU) applications.</a:t>
            </a:r>
          </a:p>
          <a:p>
            <a:pPr marL="0" indent="0">
              <a:buNone/>
            </a:pPr>
            <a:r>
              <a:rPr lang="en-US" b="0" i="0" dirty="0">
                <a:effectLst/>
                <a:latin typeface="Söhne"/>
              </a:rPr>
              <a:t>- Combines data from accelerometers and gyroscopes for a balance between responsiveness and stability.</a:t>
            </a:r>
          </a:p>
          <a:p>
            <a:pPr marL="0" indent="0">
              <a:buNone/>
            </a:pPr>
            <a:r>
              <a:rPr lang="en-US" b="0" i="0" dirty="0">
                <a:effectLst/>
                <a:latin typeface="Söhne"/>
              </a:rPr>
              <a:t>- Accelerometer provides gravity-based data for pitch and roll estimation, indicating the device's orientation with respect to Earth's gravitational field.</a:t>
            </a:r>
          </a:p>
          <a:p>
            <a:pPr marL="0" indent="0">
              <a:buNone/>
            </a:pPr>
            <a:r>
              <a:rPr lang="en-US" b="0" i="0" dirty="0">
                <a:effectLst/>
                <a:latin typeface="Söhne"/>
              </a:rPr>
              <a:t>- Gyroscope contributes dynamic motion insights.</a:t>
            </a:r>
          </a:p>
          <a:p>
            <a:pPr marL="0" indent="0">
              <a:buNone/>
            </a:pPr>
            <a:r>
              <a:rPr lang="en-US" b="0" i="0" dirty="0">
                <a:effectLst/>
                <a:latin typeface="Söhne"/>
              </a:rPr>
              <a:t>- Complementary filter synthesizes inputs, leveraging low-frequency components from the accelerometer and high-frequency components from the gyroscope.</a:t>
            </a:r>
          </a:p>
          <a:p>
            <a:pPr marL="0" indent="0">
              <a:buNone/>
            </a:pPr>
            <a:r>
              <a:rPr lang="en-US" b="0" i="0" dirty="0">
                <a:effectLst/>
                <a:latin typeface="Söhne"/>
              </a:rPr>
              <a:t>- Overcomes limitations of each sensor individually.</a:t>
            </a:r>
          </a:p>
          <a:p>
            <a:pPr marL="0" indent="0">
              <a:buNone/>
            </a:pPr>
            <a:r>
              <a:rPr lang="en-US" b="0" i="0" dirty="0">
                <a:effectLst/>
                <a:latin typeface="Söhne"/>
              </a:rPr>
              <a:t>- Results in real-time and precise pitch and roll angle estimates.</a:t>
            </a:r>
            <a:endParaRPr lang="en-IN" dirty="0"/>
          </a:p>
        </p:txBody>
      </p:sp>
    </p:spTree>
    <p:extLst>
      <p:ext uri="{BB962C8B-B14F-4D97-AF65-F5344CB8AC3E}">
        <p14:creationId xmlns:p14="http://schemas.microsoft.com/office/powerpoint/2010/main" val="2992650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49AC-932C-9BD5-6A12-8D167808C5B3}"/>
              </a:ext>
            </a:extLst>
          </p:cNvPr>
          <p:cNvSpPr>
            <a:spLocks noGrp="1"/>
          </p:cNvSpPr>
          <p:nvPr>
            <p:ph type="title"/>
          </p:nvPr>
        </p:nvSpPr>
        <p:spPr/>
        <p:txBody>
          <a:bodyPr/>
          <a:lstStyle/>
          <a:p>
            <a:r>
              <a:rPr lang="en-US" dirty="0"/>
              <a:t>PROBLEMS WE FACED</a:t>
            </a:r>
            <a:endParaRPr lang="en-IN" dirty="0"/>
          </a:p>
        </p:txBody>
      </p:sp>
      <p:sp>
        <p:nvSpPr>
          <p:cNvPr id="3" name="Content Placeholder 2">
            <a:extLst>
              <a:ext uri="{FF2B5EF4-FFF2-40B4-BE49-F238E27FC236}">
                <a16:creationId xmlns:a16="http://schemas.microsoft.com/office/drawing/2014/main" id="{E269AD53-F65F-87FE-2008-2313AB41A8B4}"/>
              </a:ext>
            </a:extLst>
          </p:cNvPr>
          <p:cNvSpPr>
            <a:spLocks noGrp="1"/>
          </p:cNvSpPr>
          <p:nvPr>
            <p:ph idx="1"/>
          </p:nvPr>
        </p:nvSpPr>
        <p:spPr/>
        <p:txBody>
          <a:bodyPr/>
          <a:lstStyle/>
          <a:p>
            <a:r>
              <a:rPr lang="en-US" b="0" i="0" dirty="0">
                <a:effectLst/>
                <a:latin typeface="Söhne"/>
              </a:rPr>
              <a:t>All sensors are prone to noise, and this noise can affect the accuracy of the measurements.</a:t>
            </a:r>
          </a:p>
          <a:p>
            <a:r>
              <a:rPr lang="en-US" b="0" i="0" dirty="0">
                <a:effectLst/>
                <a:latin typeface="Söhne"/>
              </a:rPr>
              <a:t>Misaligned or </a:t>
            </a:r>
            <a:r>
              <a:rPr lang="en-US" b="0" i="0" dirty="0" err="1">
                <a:effectLst/>
                <a:latin typeface="Söhne"/>
              </a:rPr>
              <a:t>miscalibrated</a:t>
            </a:r>
            <a:r>
              <a:rPr lang="en-US" b="0" i="0" dirty="0">
                <a:effectLst/>
                <a:latin typeface="Söhne"/>
              </a:rPr>
              <a:t> sensors can introduce errors in the data, impacting the quality of the fusion.</a:t>
            </a:r>
            <a:endParaRPr lang="en-US" dirty="0">
              <a:latin typeface="Söhne"/>
            </a:endParaRPr>
          </a:p>
          <a:p>
            <a:r>
              <a:rPr lang="en-US" b="0" i="0" dirty="0">
                <a:effectLst/>
                <a:latin typeface="Söhne"/>
              </a:rPr>
              <a:t>Misaligned timestamps or different sampling rates can complicate the fusion process.</a:t>
            </a:r>
          </a:p>
          <a:p>
            <a:r>
              <a:rPr lang="en-US" b="0" i="0" dirty="0">
                <a:effectLst/>
                <a:latin typeface="Söhne"/>
              </a:rPr>
              <a:t>Shifted from Kalman filter to complementary filter for pitch and roll angle calculations due to issues with Kalman filter's performance.</a:t>
            </a:r>
          </a:p>
          <a:p>
            <a:pPr marL="0" indent="0">
              <a:buNone/>
            </a:pPr>
            <a:endParaRPr lang="en-IN" dirty="0"/>
          </a:p>
        </p:txBody>
      </p:sp>
    </p:spTree>
    <p:extLst>
      <p:ext uri="{BB962C8B-B14F-4D97-AF65-F5344CB8AC3E}">
        <p14:creationId xmlns:p14="http://schemas.microsoft.com/office/powerpoint/2010/main" val="1656751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TotalTime>
  <Words>876</Words>
  <Application>Microsoft Office PowerPoint</Application>
  <PresentationFormat>Widescreen</PresentationFormat>
  <Paragraphs>86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Georgia</vt:lpstr>
      <vt:lpstr>Söhne</vt:lpstr>
      <vt:lpstr>Office Theme</vt:lpstr>
      <vt:lpstr>SENSOR FUSION</vt:lpstr>
      <vt:lpstr>INDEX</vt:lpstr>
      <vt:lpstr>PROBLEM STATEMENT</vt:lpstr>
      <vt:lpstr>SENSOR OVERVIEW</vt:lpstr>
      <vt:lpstr>PowerPoint Presentation</vt:lpstr>
      <vt:lpstr>WHY COMPLEMENTARY FILTER?</vt:lpstr>
      <vt:lpstr>WHY KALMAN FILTER?</vt:lpstr>
      <vt:lpstr>COMPLEMENTARY FILTER FOR ACCURATE PITCH AND ROLL CALCULATION</vt:lpstr>
      <vt:lpstr>PROBLEMS WE FACED</vt:lpstr>
      <vt:lpstr>WHAT DID WE LEARN?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SENSOR FUSION</dc:title>
  <dc:creator>sanat jain</dc:creator>
  <cp:lastModifiedBy>sanat jain</cp:lastModifiedBy>
  <cp:revision>3</cp:revision>
  <dcterms:created xsi:type="dcterms:W3CDTF">2024-01-24T01:32:35Z</dcterms:created>
  <dcterms:modified xsi:type="dcterms:W3CDTF">2024-02-02T00:24:53Z</dcterms:modified>
</cp:coreProperties>
</file>