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0" b="-8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nchor="b">
            <a:noAutofit/>
          </a:bodyPr>
          <a:lstStyle>
            <a:lvl1pPr algn="l">
              <a:defRPr sz="3200">
                <a:solidFill>
                  <a:schemeClr val="bg1"/>
                </a:solidFill>
                <a:latin typeface="+mn-lt"/>
              </a:defRPr>
            </a:lvl1pPr>
          </a:lstStyle>
          <a:p>
            <a:r>
              <a:rPr lang="fr-FR"/>
              <a:t>Modifiez le style du titre</a:t>
            </a:r>
            <a:endParaRPr lang="fr-CA" dirty="0"/>
          </a:p>
        </p:txBody>
      </p:sp>
      <p:sp>
        <p:nvSpPr>
          <p:cNvPr id="3" name="Sous-titre 2"/>
          <p:cNvSpPr>
            <a:spLocks noGrp="1"/>
          </p:cNvSpPr>
          <p:nvPr>
            <p:ph type="subTitle" idx="1"/>
          </p:nvPr>
        </p:nvSpPr>
        <p:spPr>
          <a:xfrm>
            <a:off x="5231904" y="5517232"/>
            <a:ext cx="6960096" cy="1655762"/>
          </a:xfrm>
        </p:spPr>
        <p:txBody>
          <a:bodyPr>
            <a:normAutofit/>
          </a:bodyPr>
          <a:lstStyle>
            <a:lvl1pPr marL="0" indent="0" algn="l">
              <a:buNone/>
              <a:defRPr sz="20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fr-FR"/>
              <a:t>Modifiez le style des sous-titres du masque</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4106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bg>
      <p:bgPr>
        <a:blipFill dpi="0" rotWithShape="1">
          <a:blip r:embed="rId2">
            <a:lum/>
          </a:blip>
          <a:srcRect/>
          <a:stretch>
            <a:fillRect t="-20000" b="-8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nchor="b">
            <a:noAutofit/>
          </a:bodyPr>
          <a:lstStyle>
            <a:lvl1pPr algn="l">
              <a:defRPr sz="3200">
                <a:solidFill>
                  <a:schemeClr val="bg1"/>
                </a:solidFill>
                <a:latin typeface="+mn-lt"/>
              </a:defRPr>
            </a:lvl1pPr>
          </a:lstStyle>
          <a:p>
            <a:r>
              <a:rPr lang="fr-FR"/>
              <a:t>Modifiez le style du titre</a:t>
            </a:r>
            <a:endParaRPr lang="fr-CA" dirty="0"/>
          </a:p>
        </p:txBody>
      </p:sp>
      <p:sp>
        <p:nvSpPr>
          <p:cNvPr id="3" name="Sous-titre 2"/>
          <p:cNvSpPr>
            <a:spLocks noGrp="1"/>
          </p:cNvSpPr>
          <p:nvPr>
            <p:ph type="subTitle" idx="1"/>
          </p:nvPr>
        </p:nvSpPr>
        <p:spPr>
          <a:xfrm>
            <a:off x="5231904" y="5517232"/>
            <a:ext cx="6960096" cy="1655762"/>
          </a:xfrm>
        </p:spPr>
        <p:txBody>
          <a:bodyPr>
            <a:normAutofit/>
          </a:bodyPr>
          <a:lstStyle>
            <a:lvl1pPr marL="0" indent="0" algn="l">
              <a:buNone/>
              <a:defRPr sz="20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fr-FR"/>
              <a:t>Modifiez le style des sous-titres du masque</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183437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normAutofit/>
          </a:bodyPr>
          <a:lstStyle>
            <a:lvl1pPr>
              <a:defRPr sz="2800"/>
            </a:lvl1pPr>
          </a:lstStyle>
          <a:p>
            <a:r>
              <a:rPr lang="fr-FR"/>
              <a:t>Modifiez le style du titre</a:t>
            </a:r>
            <a:endParaRPr lang="fr-CA" dirty="0"/>
          </a:p>
        </p:txBody>
      </p:sp>
      <p:sp>
        <p:nvSpPr>
          <p:cNvPr id="3" name="Espace réservé du contenu 2"/>
          <p:cNvSpPr>
            <a:spLocks noGrp="1"/>
          </p:cNvSpPr>
          <p:nvPr>
            <p:ph idx="1"/>
          </p:nvPr>
        </p:nvSpPr>
        <p:spPr>
          <a:xfrm>
            <a:off x="101599" y="771882"/>
            <a:ext cx="11720945" cy="4982373"/>
          </a:xfrm>
        </p:spPr>
        <p:txBody>
          <a:bodyPr>
            <a:normAutofit/>
          </a:bodyPr>
          <a:lstStyle>
            <a:lvl1pPr>
              <a:lnSpc>
                <a:spcPct val="110000"/>
              </a:lnSpc>
              <a:defRPr sz="2000"/>
            </a:lvl1pPr>
            <a:lvl2pPr>
              <a:lnSpc>
                <a:spcPct val="110000"/>
              </a:lnSpc>
              <a:defRPr sz="1800"/>
            </a:lvl2pPr>
            <a:lvl3pPr>
              <a:lnSpc>
                <a:spcPct val="110000"/>
              </a:lnSpc>
              <a:defRPr sz="1600"/>
            </a:lvl3pPr>
            <a:lvl4pPr>
              <a:lnSpc>
                <a:spcPct val="110000"/>
              </a:lnSpc>
              <a:defRPr sz="1200"/>
            </a:lvl4pPr>
            <a:lvl5pPr>
              <a:lnSpc>
                <a:spcPct val="110000"/>
              </a:lnSpc>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326143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1ADB3783-FF04-48E9-9130-BF8944667377}"/>
              </a:ext>
            </a:extLst>
          </p:cNvPr>
          <p:cNvSpPr>
            <a:spLocks noGrp="1"/>
          </p:cNvSpPr>
          <p:nvPr>
            <p:ph type="title"/>
          </p:nvPr>
        </p:nvSpPr>
        <p:spPr>
          <a:xfrm>
            <a:off x="838200" y="365130"/>
            <a:ext cx="10515600" cy="817628"/>
          </a:xfrm>
        </p:spPr>
        <p:txBody>
          <a:bodyPr/>
          <a:lstStyle/>
          <a:p>
            <a:r>
              <a:rPr lang="fr-FR"/>
              <a:t>Modifiez le style du titre</a:t>
            </a:r>
            <a:endParaRPr lang="fr-CA"/>
          </a:p>
        </p:txBody>
      </p:sp>
      <p:sp>
        <p:nvSpPr>
          <p:cNvPr id="8" name="Espace réservé du contenu 2">
            <a:extLst>
              <a:ext uri="{FF2B5EF4-FFF2-40B4-BE49-F238E27FC236}">
                <a16:creationId xmlns:a16="http://schemas.microsoft.com/office/drawing/2014/main" id="{FC85550B-907F-4635-9EF5-138D61F93A4B}"/>
              </a:ext>
            </a:extLst>
          </p:cNvPr>
          <p:cNvSpPr>
            <a:spLocks noGrp="1"/>
          </p:cNvSpPr>
          <p:nvPr>
            <p:ph sz="half" idx="1"/>
          </p:nvPr>
        </p:nvSpPr>
        <p:spPr>
          <a:xfrm>
            <a:off x="838200" y="1362149"/>
            <a:ext cx="5181600" cy="48148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9" name="Espace réservé du contenu 3">
            <a:extLst>
              <a:ext uri="{FF2B5EF4-FFF2-40B4-BE49-F238E27FC236}">
                <a16:creationId xmlns:a16="http://schemas.microsoft.com/office/drawing/2014/main" id="{3C637623-5385-4469-A44B-39BA6037E7B0}"/>
              </a:ext>
            </a:extLst>
          </p:cNvPr>
          <p:cNvSpPr>
            <a:spLocks noGrp="1"/>
          </p:cNvSpPr>
          <p:nvPr>
            <p:ph sz="half" idx="2"/>
          </p:nvPr>
        </p:nvSpPr>
        <p:spPr>
          <a:xfrm>
            <a:off x="6172200" y="1362149"/>
            <a:ext cx="5181600" cy="48148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2022-04-29</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53484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2022-04-29</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
        <p:nvSpPr>
          <p:cNvPr id="13" name="Titre 1">
            <a:extLst>
              <a:ext uri="{FF2B5EF4-FFF2-40B4-BE49-F238E27FC236}">
                <a16:creationId xmlns:a16="http://schemas.microsoft.com/office/drawing/2014/main" id="{656E7409-91C7-49EC-8800-53E3FB27D7A4}"/>
              </a:ext>
            </a:extLst>
          </p:cNvPr>
          <p:cNvSpPr>
            <a:spLocks noGrp="1"/>
          </p:cNvSpPr>
          <p:nvPr>
            <p:ph type="title"/>
          </p:nvPr>
        </p:nvSpPr>
        <p:spPr>
          <a:xfrm>
            <a:off x="839788" y="365129"/>
            <a:ext cx="10515600" cy="1325563"/>
          </a:xfrm>
        </p:spPr>
        <p:txBody>
          <a:bodyPr/>
          <a:lstStyle/>
          <a:p>
            <a:r>
              <a:rPr lang="fr-FR"/>
              <a:t>Modifiez le style du titre</a:t>
            </a:r>
            <a:endParaRPr lang="fr-CA"/>
          </a:p>
        </p:txBody>
      </p:sp>
      <p:sp>
        <p:nvSpPr>
          <p:cNvPr id="14" name="Espace réservé du texte 2">
            <a:extLst>
              <a:ext uri="{FF2B5EF4-FFF2-40B4-BE49-F238E27FC236}">
                <a16:creationId xmlns:a16="http://schemas.microsoft.com/office/drawing/2014/main" id="{DCDA9565-CC91-4DF1-AB56-756BE6B8B2C7}"/>
              </a:ext>
            </a:extLst>
          </p:cNvPr>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fr-FR"/>
              <a:t>Cliquez pour modifier les styles du texte du masque</a:t>
            </a:r>
          </a:p>
        </p:txBody>
      </p:sp>
      <p:sp>
        <p:nvSpPr>
          <p:cNvPr id="15" name="Espace réservé du contenu 3">
            <a:extLst>
              <a:ext uri="{FF2B5EF4-FFF2-40B4-BE49-F238E27FC236}">
                <a16:creationId xmlns:a16="http://schemas.microsoft.com/office/drawing/2014/main" id="{58C07D4D-A105-4A99-80C1-E807F8C76470}"/>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6" name="Espace réservé du contenu 5">
            <a:extLst>
              <a:ext uri="{FF2B5EF4-FFF2-40B4-BE49-F238E27FC236}">
                <a16:creationId xmlns:a16="http://schemas.microsoft.com/office/drawing/2014/main" id="{E6AF6F34-3C5C-4953-9E70-1D7083078BDB}"/>
              </a:ext>
            </a:extLst>
          </p:cNvPr>
          <p:cNvSpPr>
            <a:spLocks noGrp="1"/>
          </p:cNvSpPr>
          <p:nvPr>
            <p:ph sz="quarter" idx="4"/>
          </p:nvPr>
        </p:nvSpPr>
        <p:spPr>
          <a:xfrm>
            <a:off x="6172202"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44532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2022-04-29</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245497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2022-04-29</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
        <p:nvSpPr>
          <p:cNvPr id="5" name="Title 1">
            <a:extLst>
              <a:ext uri="{FF2B5EF4-FFF2-40B4-BE49-F238E27FC236}">
                <a16:creationId xmlns:a16="http://schemas.microsoft.com/office/drawing/2014/main" id="{1E451FF6-F432-40EE-BF99-ED1EB26A00F5}"/>
              </a:ext>
            </a:extLst>
          </p:cNvPr>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6" name="Content Placeholder 2">
            <a:extLst>
              <a:ext uri="{FF2B5EF4-FFF2-40B4-BE49-F238E27FC236}">
                <a16:creationId xmlns:a16="http://schemas.microsoft.com/office/drawing/2014/main" id="{E8BB433D-F265-4B98-A164-26058920F751}"/>
              </a:ext>
            </a:extLst>
          </p:cNvPr>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3">
            <a:extLst>
              <a:ext uri="{FF2B5EF4-FFF2-40B4-BE49-F238E27FC236}">
                <a16:creationId xmlns:a16="http://schemas.microsoft.com/office/drawing/2014/main" id="{29F14E4D-3742-4ACC-B44D-B3CCAE1278B3}"/>
              </a:ext>
            </a:extLst>
          </p:cNvPr>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084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BF0244F4-1A5A-4B46-BF70-664B866B9B8E}" type="datetimeFigureOut">
              <a:rPr lang="fr-CA" smtClean="0"/>
              <a:t>2022-04-29</a:t>
            </a:fld>
            <a:endParaRPr lang="fr-CA"/>
          </a:p>
        </p:txBody>
      </p:sp>
      <p:sp>
        <p:nvSpPr>
          <p:cNvPr id="5" name="Espace réservé du pied de page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53D5F600-BA86-4542-B364-EFFF6D7A4031}" type="slidenum">
              <a:rPr lang="fr-CA" smtClean="0"/>
              <a:t>‹N°›</a:t>
            </a:fld>
            <a:endParaRPr lang="fr-CA"/>
          </a:p>
        </p:txBody>
      </p:sp>
    </p:spTree>
    <p:extLst>
      <p:ext uri="{BB962C8B-B14F-4D97-AF65-F5344CB8AC3E}">
        <p14:creationId xmlns:p14="http://schemas.microsoft.com/office/powerpoint/2010/main" val="3314357795"/>
      </p:ext>
    </p:extLst>
  </p:cSld>
  <p:clrMap bg1="lt1" tx1="dk1" bg2="lt2" tx2="dk2" accent1="accent1" accent2="accent2" accent3="accent3" accent4="accent4" accent5="accent5" accent6="accent6" hlink="hlink" folHlink="folHlink"/>
  <p:sldLayoutIdLst>
    <p:sldLayoutId id="2147483674" r:id="rId1"/>
    <p:sldLayoutId id="2147483681" r:id="rId2"/>
    <p:sldLayoutId id="2147483675" r:id="rId3"/>
    <p:sldLayoutId id="2147483676" r:id="rId4"/>
    <p:sldLayoutId id="2147483677" r:id="rId5"/>
    <p:sldLayoutId id="2147483678" r:id="rId6"/>
    <p:sldLayoutId id="2147483680" r:id="rId7"/>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fr-F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lstStyle/>
          <a:p>
            <a:pPr marL="0" lvl="0" indent="0">
              <a:buNone/>
            </a:pPr>
            <a:r>
              <a:t>Introduction à la programmation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Comme on apprend la logique de la programmation, le cours de </a:t>
            </a:r>
            <a:r>
              <a:rPr b="1"/>
              <a:t>Programmation 1</a:t>
            </a:r>
            <a:r>
              <a:t> pourrait se donner dans </a:t>
            </a:r>
            <a:r>
              <a:rPr b="1"/>
              <a:t>n’importe quel langage</a:t>
            </a:r>
            <a: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C#</a:t>
            </a:r>
          </a:p>
        </p:txBody>
      </p:sp>
      <p:sp>
        <p:nvSpPr>
          <p:cNvPr id="3" name="Espace réservé du contenu 2"/>
          <p:cNvSpPr>
            <a:spLocks noGrp="1"/>
          </p:cNvSpPr>
          <p:nvPr>
            <p:ph idx="1"/>
          </p:nvPr>
        </p:nvSpPr>
        <p:spPr/>
        <p:txBody>
          <a:bodyPr/>
          <a:lstStyle/>
          <a:p>
            <a:pPr marL="0" lvl="0" indent="0">
              <a:buNone/>
            </a:pPr>
            <a:r>
              <a:t>C# (prononcé C sharp) est un langage de programmation orienté objet à typage fort, créé par la société Microsoft, et notamment un de ses employés, Anders Hejlsberg, le créateur du langage Delphi.​​</a:t>
            </a:r>
          </a:p>
          <a:p>
            <a:pPr marL="0" lvl="0" indent="0">
              <a:buNone/>
            </a:pPr>
            <a:r>
              <a:t>C# est un langage développé par Microsoft dans le but de contrer la popularité de Java et qui selon ses concepteurs est:​</a:t>
            </a:r>
          </a:p>
          <a:p>
            <a:pPr lvl="0"/>
            <a:r>
              <a:t>Simple​</a:t>
            </a:r>
          </a:p>
          <a:p>
            <a:pPr lvl="0"/>
            <a:r>
              <a:t>Orienté Objet ​</a:t>
            </a:r>
          </a:p>
          <a:p>
            <a:pPr lvl="0"/>
            <a:r>
              <a:t>Robuste et sûr​</a:t>
            </a:r>
          </a:p>
          <a:p>
            <a:pPr lvl="0"/>
            <a:r>
              <a:t>Multitâches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buNone/>
            </a:pPr>
            <a:r>
              <a:rPr b="1"/>
              <a:t>Pourquoi notre département a choisi C# pour débuter votre initiation à la programmation?​</a:t>
            </a:r>
          </a:p>
          <a:p>
            <a:pPr lvl="0"/>
            <a:r>
              <a:t>Très populaire dans l’industrie​</a:t>
            </a:r>
          </a:p>
          <a:p>
            <a:pPr lvl="0"/>
            <a:r>
              <a:t>Le plus documenté sur le WEB​</a:t>
            </a:r>
          </a:p>
          <a:p>
            <a:pPr lvl="0"/>
            <a:r>
              <a:t>Syntaxe très conviviale et structurée​</a:t>
            </a:r>
          </a:p>
          <a:p>
            <a:pPr lvl="0"/>
            <a:r>
              <a:t>Facile à débugger​</a:t>
            </a:r>
          </a:p>
          <a:p>
            <a:pPr lvl="0"/>
            <a:r>
              <a:t>Obligation d’utiliser les objets ​</a:t>
            </a:r>
          </a:p>
          <a:p>
            <a:pPr lvl="0"/>
            <a:r>
              <a:t>Gratuit (pour vous)!​</a:t>
            </a:r>
          </a:p>
          <a:p>
            <a:pPr marL="0" lvl="0" indent="0">
              <a:buNone/>
            </a:pPr>
            <a:r>
              <a:t>Un second langage de programmation, le </a:t>
            </a:r>
            <a:r>
              <a:rPr b="1"/>
              <a:t>JavaScript</a:t>
            </a:r>
            <a:r>
              <a:t>, sera introduit un peu plus tard dans la session. C’est un langage reconnu dans le domaine de la programmation Web et il est de plus en plus utilisé dans d’autres contextes.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Mon premier programme​</a:t>
            </a:r>
          </a:p>
        </p:txBody>
      </p:sp>
      <p:sp>
        <p:nvSpPr>
          <p:cNvPr id="3" name="Espace réservé du contenu 2"/>
          <p:cNvSpPr>
            <a:spLocks noGrp="1"/>
          </p:cNvSpPr>
          <p:nvPr>
            <p:ph idx="1"/>
          </p:nvPr>
        </p:nvSpPr>
        <p:spPr/>
        <p:txBody>
          <a:bodyPr/>
          <a:lstStyle/>
          <a:p>
            <a:pPr marL="0" lvl="0" indent="0">
              <a:buNone/>
            </a:pPr>
            <a:r>
              <a:t>Nous allons débuter un nouveau programme « Bonjour le monde ». ​ « Hello world » (traduit littéralement en français par « Bonjour le monde ») sont les mots traditionnellement écrits par un programme informatique simple dont le but est de faire la démonstration rapide de son exécution sans erreur. (Wikipedia)​</a:t>
            </a:r>
          </a:p>
          <a:p>
            <a:pPr marL="0" lvl="0" indent="0">
              <a:buNone/>
            </a:pPr>
            <a:r>
              <a:t>Votre premier programme vous permettra d’écrire vos premières lignes de code et d’exécuter le code inscrit. Ce premier programme simple permettra de valider que votre environnement est fonctionnel. ​</a:t>
            </a:r>
          </a:p>
          <a:p>
            <a:pPr marL="0" lvl="0" indent="0">
              <a:buNone/>
            </a:pPr>
            <a:r>
              <a:rPr b="1"/>
              <a:t>Sources :​</a:t>
            </a:r>
          </a:p>
          <a:p>
            <a:pPr lvl="0"/>
            <a:r>
              <a:t>https://docs.microsoft.com/en-us/dotnet/core/tutorials/with-visual-studio-code​</a:t>
            </a:r>
          </a:p>
          <a:p>
            <a:pPr lvl="0"/>
            <a:r>
              <a:t>https://code.visualstudio.com/docs/languages/dotnet#_create-a-c-hello-world-app​</a:t>
            </a:r>
          </a:p>
          <a:p>
            <a:pPr lvl="0"/>
            <a:r>
              <a:t>https://code.visualstudio.com/docs/languages/dotnet​</a:t>
            </a:r>
          </a:p>
          <a:p>
            <a:pPr lvl="0"/>
            <a:r>
              <a:t>https://code.visualstudio.com/docs/languages/csharp​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Les étapes</a:t>
            </a:r>
          </a:p>
          <a:p>
            <a:pPr marL="0" lvl="0" indent="0">
              <a:buNone/>
            </a:pPr>
            <a:r>
              <a:t>Étape 1 : Démarrer Visual Studio Code​</a:t>
            </a:r>
          </a:p>
          <a:p>
            <a:pPr marL="0" lvl="0" indent="0">
              <a:buNone/>
            </a:pPr>
            <a:r>
              <a:t>Étape 2 : Ouvrir un dossier qui contiendra votre programme​</a:t>
            </a:r>
          </a:p>
          <a:p>
            <a:pPr lvl="0"/>
            <a:r>
              <a:t>Fichier - Ouvrir le dossier…​</a:t>
            </a:r>
          </a:p>
          <a:p>
            <a:pPr lvl="0"/>
            <a:r>
              <a:t>Choisir un emplacement approprié (par exemple, Documents / Programmation 1)​</a:t>
            </a:r>
          </a:p>
          <a:p>
            <a:pPr lvl="0"/>
            <a:r>
              <a:t>Créer un sous-dossier nommé BonjourLeMonde​</a:t>
            </a:r>
          </a:p>
          <a:p>
            <a:pPr lvl="0"/>
            <a:r>
              <a:t>Sélectionner le dossier créé​</a:t>
            </a:r>
          </a:p>
          <a:p>
            <a:pPr marL="0" lvl="0" indent="0">
              <a:buNone/>
            </a:pPr>
            <a:r>
              <a:t>Étape 3 : Ouvrir le terminal et initialiser votre programme​</a:t>
            </a:r>
          </a:p>
          <a:p>
            <a:pPr lvl="0"/>
            <a:r>
              <a:t>View -&gt; Terminal (raccourci clavier : CTRL `)​</a:t>
            </a:r>
          </a:p>
          <a:p>
            <a:pPr lvl="0"/>
            <a:r>
              <a:t>Dans le terminal, écrivez la commande suivante : dotnet new console​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buNone/>
            </a:pPr>
            <a:r>
              <a:t>Étape 4 : Écrire le code du programme​</a:t>
            </a:r>
          </a:p>
          <a:p>
            <a:pPr lvl="0"/>
            <a:r>
              <a:t>Prenez un moment pour consulter le contenu présent dans le fichier Program.cs (on y reviendra!)​</a:t>
            </a:r>
          </a:p>
          <a:p>
            <a:pPr lvl="0"/>
            <a:r>
              <a:t>Modifiez le texte « Hello World! » Pour « Bonjour le monde! »​</a:t>
            </a:r>
          </a:p>
          <a:p>
            <a:pPr marL="0" lvl="0" indent="0">
              <a:buNone/>
            </a:pPr>
            <a:r>
              <a:t>Étape 5 : Démarrer l’exécution du programme ​</a:t>
            </a:r>
          </a:p>
          <a:p>
            <a:pPr lvl="0"/>
            <a:r>
              <a:t>Menu Exécuter &gt; Démarrer le débogage (commande F5)​</a:t>
            </a:r>
          </a:p>
          <a:p>
            <a:pPr marL="0" lvl="0" indent="0">
              <a:buNone/>
            </a:pPr>
            <a:r>
              <a:t>Étape 6 : Observez le résultat!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Exercice</a:t>
            </a:r>
          </a:p>
        </p:txBody>
      </p:sp>
      <p:sp>
        <p:nvSpPr>
          <p:cNvPr id="3" name="Espace réservé du contenu 2"/>
          <p:cNvSpPr>
            <a:spLocks noGrp="1"/>
          </p:cNvSpPr>
          <p:nvPr>
            <p:ph idx="1"/>
          </p:nvPr>
        </p:nvSpPr>
        <p:spPr/>
        <p:txBody>
          <a:bodyPr/>
          <a:lstStyle/>
          <a:p>
            <a:pPr marL="0" lvl="0" indent="0">
              <a:buNone/>
            </a:pPr>
            <a:r>
              <a:t>(Introduction à la programmation)[exercices/introduction-programmation]</a:t>
            </a:r>
          </a:p>
          <a:p>
            <a:pPr marL="0" lvl="0" indent="0">
              <a:buNone/>
            </a:pPr>
            <a:r>
              <a:t>​</a:t>
            </a:r>
          </a:p>
          <a:p>
            <a:pPr marL="0" lvl="0" indent="0">
              <a:buNone/>
            </a:pPr>
            <a:r>
              <a:t>​ ​</a:t>
            </a:r>
          </a:p>
          <a:p>
            <a:pPr marL="0" lvl="0" indent="0">
              <a:buNone/>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Mise en contexte</a:t>
            </a:r>
          </a:p>
        </p:txBody>
      </p:sp>
      <p:sp>
        <p:nvSpPr>
          <p:cNvPr id="3" name="Espace réservé du contenu 2"/>
          <p:cNvSpPr>
            <a:spLocks noGrp="1"/>
          </p:cNvSpPr>
          <p:nvPr>
            <p:ph idx="1"/>
          </p:nvPr>
        </p:nvSpPr>
        <p:spPr/>
        <p:txBody>
          <a:bodyPr/>
          <a:lstStyle/>
          <a:p>
            <a:pPr lvl="0"/>
            <a:r>
              <a:t>Un ordinateur est une machine électronique programmable et capable de mémoriser, de retrouver et de traiter des données.​</a:t>
            </a:r>
          </a:p>
          <a:p>
            <a:pPr lvl="0"/>
            <a:r>
              <a:t>Depuis que vous êtes petits, vous avez appris à « faire des choses » : ​</a:t>
            </a:r>
          </a:p>
          <a:p>
            <a:pPr lvl="1"/>
            <a:r>
              <a:t>lever la main ;</a:t>
            </a:r>
          </a:p>
          <a:p>
            <a:pPr lvl="1"/>
            <a:r>
              <a:t>saisir le coin supérieur droit de la page ;</a:t>
            </a:r>
          </a:p>
          <a:p>
            <a:pPr lvl="1"/>
            <a:r>
              <a:t>déplacer la main gauche à droite ; ​</a:t>
            </a:r>
          </a:p>
          <a:p>
            <a:pPr lvl="1"/>
            <a:r>
              <a:t>ramener la main à sa position initiale.​</a:t>
            </a:r>
          </a:p>
          <a:p>
            <a:pPr lvl="1"/>
            <a:r>
              <a:t>etc.​</a:t>
            </a:r>
          </a:p>
          <a:p>
            <a:pPr lvl="0"/>
            <a:r>
              <a:t>Malheureusement, l’ordinateur n’est pas intelligent.​</a:t>
            </a:r>
          </a:p>
          <a:p>
            <a:pPr lvl="1"/>
            <a:r>
              <a:t>Il n’a donc pas d’aptitudes à raisonner. ​</a:t>
            </a:r>
          </a:p>
          <a:p>
            <a:pPr lvl="1"/>
            <a:r>
              <a:t>Il ne peut pas analyser un problème et y apporter une solution. ​</a:t>
            </a:r>
          </a:p>
          <a:p>
            <a:pPr marL="0" lvl="0" indent="0">
              <a:buNone/>
            </a:pPr>
            <a:r>
              <a:t>*** Mais il sait très bien obéir aux instructions et fera exactement tout ce qu’on lui dira de faire… (SANS SE PLAINDRE)​**</a:t>
            </a:r>
          </a:p>
          <a:p>
            <a:pPr marL="0" lvl="0" indent="0">
              <a:buNone/>
            </a:pPr>
            <a:r>
              <a:rPr b="1"/>
              <a:t>C’est donc le programmeur qui se charge de l’étape de résolution : il doit définir une solution et la transmettre à l’ordinateur. L’un des avantages d’utiliser un ordinateur plutôt qu’un humain, c’est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Définitions</a:t>
            </a:r>
          </a:p>
        </p:txBody>
      </p:sp>
      <p:sp>
        <p:nvSpPr>
          <p:cNvPr id="3" name="Espace réservé du contenu 2"/>
          <p:cNvSpPr>
            <a:spLocks noGrp="1"/>
          </p:cNvSpPr>
          <p:nvPr>
            <p:ph idx="1"/>
          </p:nvPr>
        </p:nvSpPr>
        <p:spPr/>
        <p:txBody>
          <a:bodyPr/>
          <a:lstStyle/>
          <a:p>
            <a:pPr marL="0" lvl="0" indent="0">
              <a:spcBef>
                <a:spcPts val="3000"/>
              </a:spcBef>
              <a:buNone/>
            </a:pPr>
            <a:r>
              <a:rPr b="1"/>
              <a:t>Programmation​</a:t>
            </a:r>
          </a:p>
          <a:p>
            <a:pPr marL="0" lvl="0" indent="0">
              <a:buNone/>
            </a:pPr>
            <a:r>
              <a:t>Travail consistant à définir une séquence d’instructions qui seront exécutées par un ordinateur.​</a:t>
            </a:r>
          </a:p>
          <a:p>
            <a:pPr marL="0" lvl="0" indent="0">
              <a:buNone/>
            </a:pPr>
            <a:r>
              <a:t>La programmation se divise en deux parties ​: * Résoudre le problème (algorithme)​ : Déterminer le travail que l’ordinateur doit accomplir.​ *Mettre en œuvre la solution retenue (Programmer).</a:t>
            </a:r>
          </a:p>
          <a:p>
            <a:pPr marL="0" lvl="0" indent="0">
              <a:spcBef>
                <a:spcPts val="3000"/>
              </a:spcBef>
              <a:buNone/>
            </a:pPr>
            <a:r>
              <a:rPr b="1"/>
              <a:t>Programme​</a:t>
            </a:r>
          </a:p>
          <a:p>
            <a:pPr marL="0" lvl="0" indent="0">
              <a:buNone/>
            </a:pPr>
            <a:r>
              <a:t>Séquence d’instructions indiquant les opérations qu’un ordinateur doit effectuer. ​</a:t>
            </a:r>
          </a:p>
          <a:p>
            <a:pPr marL="0" lvl="0" indent="0">
              <a:buNone/>
            </a:pPr>
            <a:r>
              <a:t>Un bon programme :​</a:t>
            </a:r>
          </a:p>
          <a:p>
            <a:pPr lvl="0"/>
            <a:r>
              <a:t>doit être fonctionnel (qu’il accomplisse la tâche qu’on lui demande);​</a:t>
            </a:r>
          </a:p>
          <a:p>
            <a:pPr lvl="0"/>
            <a:r>
              <a:t>peut être lu et compris;​</a:t>
            </a:r>
          </a:p>
          <a:p>
            <a:pPr lvl="0"/>
            <a:r>
              <a:t>peut être modifié, si nécessaire;​</a:t>
            </a:r>
          </a:p>
          <a:p>
            <a:pPr lvl="0"/>
            <a:r>
              <a:t>respecte l’échéancier et le budget fixés.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Résolution d’un problème​</a:t>
            </a:r>
          </a:p>
          <a:p>
            <a:pPr marL="0" lvl="0" indent="0">
              <a:spcBef>
                <a:spcPts val="3000"/>
              </a:spcBef>
              <a:buNone/>
            </a:pPr>
            <a:r>
              <a:rPr b="1"/>
              <a:t>Analyse</a:t>
            </a:r>
          </a:p>
          <a:p>
            <a:pPr marL="0" lvl="0" indent="0">
              <a:buNone/>
            </a:pPr>
            <a:r>
              <a:t>Comprendre (définir) le problème. Cette étape est primordiale. Comment faire un programme si vous ne comprenez pas ce qu’il doit faire ????​​</a:t>
            </a:r>
          </a:p>
          <a:p>
            <a:pPr marL="0" lvl="0" indent="0">
              <a:spcBef>
                <a:spcPts val="3000"/>
              </a:spcBef>
              <a:buNone/>
            </a:pPr>
            <a:r>
              <a:rPr b="1"/>
              <a:t>Solution générale (algorithme)</a:t>
            </a:r>
          </a:p>
          <a:p>
            <a:pPr marL="0" lvl="0" indent="0">
              <a:buNone/>
            </a:pPr>
            <a:r>
              <a:t>Définir une séquence d’opérations permettant de résoudre le problème dans un langage de tous les jours.​​</a:t>
            </a:r>
          </a:p>
          <a:p>
            <a:pPr marL="0" lvl="0" indent="0">
              <a:spcBef>
                <a:spcPts val="3000"/>
              </a:spcBef>
              <a:buNone/>
            </a:pPr>
            <a:r>
              <a:rPr b="1"/>
              <a:t>Vérification</a:t>
            </a:r>
          </a:p>
          <a:p>
            <a:pPr marL="0" lvl="0" indent="0">
              <a:buNone/>
            </a:pPr>
            <a:r>
              <a:t>Effectuer ces opérations pour voir si la solution résout effectivement le problème.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Mise en oeuvre du programme</a:t>
            </a:r>
          </a:p>
          <a:p>
            <a:pPr marL="0" lvl="0" indent="0">
              <a:spcBef>
                <a:spcPts val="3000"/>
              </a:spcBef>
              <a:buNone/>
            </a:pPr>
            <a:r>
              <a:rPr b="1"/>
              <a:t>Solution particulière (programme)</a:t>
            </a:r>
          </a:p>
          <a:p>
            <a:pPr marL="0" lvl="0" indent="0">
              <a:buNone/>
            </a:pPr>
            <a:r>
              <a:t>Traduire l’algorithme dans un langage de programmation.​</a:t>
            </a:r>
          </a:p>
          <a:p>
            <a:pPr marL="0" lvl="0" indent="0">
              <a:spcBef>
                <a:spcPts val="3000"/>
              </a:spcBef>
              <a:buNone/>
            </a:pPr>
            <a:r>
              <a:rPr b="1"/>
              <a:t>Mise au point</a:t>
            </a:r>
          </a:p>
          <a:p>
            <a:pPr marL="0" lvl="0" indent="0">
              <a:buNone/>
            </a:pPr>
            <a:r>
              <a:t>Faire exécuter les instructions par l’ordinateur. Vérifier les résultats et corriger le programme jusqu’à ce qu’il fonctionne correctement.​</a:t>
            </a:r>
          </a:p>
          <a:p>
            <a:pPr marL="0" lvl="0" indent="0">
              <a:spcBef>
                <a:spcPts val="3000"/>
              </a:spcBef>
              <a:buNone/>
            </a:pPr>
            <a:r>
              <a:rPr b="1"/>
              <a:t>Utilisation</a:t>
            </a:r>
          </a:p>
          <a:p>
            <a:pPr marL="0" lvl="0" indent="0">
              <a:buNone/>
            </a:pPr>
            <a:r>
              <a:t>Se servir du programme.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Algorithme</a:t>
            </a:r>
          </a:p>
          <a:p>
            <a:pPr marL="0" lvl="0" indent="0">
              <a:buNone/>
            </a:pPr>
            <a:r>
              <a:t>Séquence d’opérations à effectuer pour résoudre un problème en un nombre fini d’étapes.​</a:t>
            </a:r>
          </a:p>
          <a:p>
            <a:pPr marL="0" lvl="0" indent="0">
              <a:buNone/>
            </a:pPr>
            <a:r>
              <a:t>Vous faites des algorithmes tous les jours ! Vous êtes étonnés ? Eh oui! puisqu’un algorithme est simplement une description verbale ou écrite indiquant l’enchaînement des actions nécessaires à l’accomplissement d’une tâche.​</a:t>
            </a:r>
          </a:p>
          <a:p>
            <a:pPr marL="0" lvl="0" indent="0">
              <a:buNone/>
            </a:pPr>
            <a:r>
              <a:t>Exemple: Algorithme pour démarrer une automobile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marL="0" lvl="0" indent="0">
              <a:buNone/>
            </a:pPr>
            <a:r>
              <a:t>Étapes à suivre pour réaliser un algorithme ​</a:t>
            </a:r>
          </a:p>
        </p:txBody>
      </p:sp>
      <p:sp>
        <p:nvSpPr>
          <p:cNvPr id="3" name="Espace réservé du contenu 2"/>
          <p:cNvSpPr>
            <a:spLocks noGrp="1"/>
          </p:cNvSpPr>
          <p:nvPr>
            <p:ph idx="1"/>
          </p:nvPr>
        </p:nvSpPr>
        <p:spPr/>
        <p:txBody>
          <a:bodyPr/>
          <a:lstStyle/>
          <a:p>
            <a:pPr marL="257175" lvl="0" indent="-257175">
              <a:buAutoNum type="arabicPeriod"/>
            </a:pPr>
            <a:r>
              <a:t>S’assurer de bien comprendre le problème à résoudre ; ​</a:t>
            </a:r>
          </a:p>
          <a:p>
            <a:pPr marL="257175" lvl="0" indent="-257175">
              <a:buAutoNum type="arabicPeriod"/>
            </a:pPr>
            <a:r>
              <a:t>Réaliser un exemple concret ; ​</a:t>
            </a:r>
          </a:p>
          <a:p>
            <a:pPr marL="257175" lvl="0" indent="-257175">
              <a:buAutoNum type="arabicPeriod"/>
            </a:pPr>
            <a:r>
              <a:t>Faire une première ébauche d’une solution envisagée ; ​</a:t>
            </a:r>
          </a:p>
          <a:p>
            <a:pPr marL="257175" lvl="0" indent="-257175">
              <a:buAutoNum type="arabicPeriod"/>
            </a:pPr>
            <a:r>
              <a:t>Identifier de façon claire les variables en entrée, les variables en sortie et les constantes ; ​</a:t>
            </a:r>
          </a:p>
          <a:p>
            <a:pPr marL="257175" lvl="0" indent="-257175">
              <a:buAutoNum type="arabicPeriod"/>
            </a:pPr>
            <a:r>
              <a:t>Considérer chaque étape et les détailler si cela s’avère nécessaire ; ​</a:t>
            </a:r>
          </a:p>
          <a:p>
            <a:pPr marL="257175" lvl="0" indent="-257175">
              <a:buAutoNum type="arabicPeriod"/>
            </a:pPr>
            <a:r>
              <a:t>Lorsque l’algorithme est suffisamment clair, faire la trace ; ​</a:t>
            </a:r>
          </a:p>
          <a:p>
            <a:pPr marL="257175" lvl="0" indent="-257175">
              <a:buAutoNum type="arabicPeriod"/>
            </a:pPr>
            <a:r>
              <a:t>Traduire l’algorithme dans un langage de programmation ; ​</a:t>
            </a:r>
          </a:p>
          <a:p>
            <a:pPr marL="257175" lvl="0" indent="-257175">
              <a:buAutoNum type="arabicPeriod"/>
            </a:pPr>
            <a:r>
              <a:t>Faire les jeux d’essais.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Instructions</a:t>
            </a:r>
          </a:p>
          <a:p>
            <a:pPr marL="0" lvl="0" indent="0">
              <a:buNone/>
            </a:pPr>
            <a:r>
              <a:t>Une instruction est une opération élémentaire d’un algorithme. ​ C’est une commande que l’interlocuteur peut comprendre et réaliser.​</a:t>
            </a:r>
          </a:p>
          <a:p>
            <a:pPr marL="0" lvl="0" indent="0">
              <a:buNone/>
            </a:pPr>
            <a:r>
              <a:t>Une instruction précise : ​</a:t>
            </a:r>
          </a:p>
          <a:p>
            <a:pPr marL="0" lvl="0" indent="0">
              <a:buNone/>
            </a:pPr>
            <a:r>
              <a:t>le nom de l’opération à effectuer (lire, écrire, additionner, comparer…)​</a:t>
            </a:r>
          </a:p>
          <a:p>
            <a:pPr marL="0" lvl="0" indent="0">
              <a:buNone/>
            </a:pPr>
            <a:r>
              <a:t>les données qui font l’objet de l’opération.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lvl="0" indent="0">
              <a:spcBef>
                <a:spcPts val="3000"/>
              </a:spcBef>
              <a:buNone/>
            </a:pPr>
            <a:r>
              <a:rPr b="1"/>
              <a:t>Langages de programmation</a:t>
            </a:r>
          </a:p>
          <a:p>
            <a:pPr lvl="0"/>
            <a:r>
              <a:t>Ensemble de règles, de symboles et de mots servant à écrire des programmes.​</a:t>
            </a:r>
          </a:p>
          <a:p>
            <a:pPr lvl="0"/>
            <a:r>
              <a:t>Pour rédiger un programme, on n’emploie pas une langue comme le français ou l’anglais. On utilise plutôt un langage de programmation, qui permet d’écrire uniquement des instructions que l’ordinateur peut exécuter. ​</a:t>
            </a:r>
          </a:p>
          <a:p>
            <a:pPr lvl="0"/>
            <a:r>
              <a:t>Petit groupe de mots (if then else while)​</a:t>
            </a:r>
          </a:p>
          <a:p>
            <a:pPr lvl="0"/>
            <a:r>
              <a:t>Symboles mathématiques +-*/​</a:t>
            </a:r>
          </a:p>
          <a:p>
            <a:pPr lvl="0"/>
            <a:r>
              <a:t>Ensemble de règles de grammaire très précises​</a:t>
            </a:r>
          </a:p>
          <a:p>
            <a:pPr lvl="0"/>
            <a:r>
              <a:t>Écrire un programme consiste à traduire un algorithme dans un langage de programmation.</a:t>
            </a:r>
          </a:p>
        </p:txBody>
      </p:sp>
    </p:spTree>
  </p:cSld>
  <p:clrMapOvr>
    <a:masterClrMapping/>
  </p:clrMapOvr>
</p:sld>
</file>

<file path=ppt/theme/theme1.xml><?xml version="1.0" encoding="utf-8"?>
<a:theme xmlns:a="http://schemas.openxmlformats.org/drawingml/2006/main" name="CegepVictoW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gepVictoWide" id="{43CBA280-5ADA-4926-8E1C-8C6A381A47C4}" vid="{56B328D5-F4D4-4B3D-9F2D-032328435438}"/>
    </a:ext>
  </a:extLst>
</a:theme>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Grand écran</PresentationFormat>
  <Paragraphs>109</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CegepVictoWide</vt:lpstr>
      <vt:lpstr>Introduction à la programmation</vt:lpstr>
      <vt:lpstr>Mise en contexte</vt:lpstr>
      <vt:lpstr>Définitions</vt:lpstr>
      <vt:lpstr>Présentation PowerPoint</vt:lpstr>
      <vt:lpstr>Présentation PowerPoint</vt:lpstr>
      <vt:lpstr>Présentation PowerPoint</vt:lpstr>
      <vt:lpstr>Étapes à suivre pour réaliser un algorithme ​</vt:lpstr>
      <vt:lpstr>Présentation PowerPoint</vt:lpstr>
      <vt:lpstr>Présentation PowerPoint</vt:lpstr>
      <vt:lpstr>Comme on apprend la logique de la programmation, le cours de Programmation 1 pourrait se donner dans n’importe quel langage.​</vt:lpstr>
      <vt:lpstr>C#</vt:lpstr>
      <vt:lpstr>Présentation PowerPoint</vt:lpstr>
      <vt:lpstr>Mon premier programme​</vt:lpstr>
      <vt:lpstr>Présentation PowerPoint</vt:lpstr>
      <vt:lpstr>Présentation PowerPoint</vt:lpstr>
      <vt:lpstr>Exercice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CegepVictoWide</Template>
  <TotalTime>4</TotalTime>
  <Words>0</Words>
  <Application>Microsoft Office PowerPoint</Application>
  <PresentationFormat>Grand écran</PresentationFormat>
  <Paragraphs>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CegepVictoWide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programmation</dc:title>
  <dc:creator>Carine</dc:creator>
  <cp:keywords/>
  <cp:lastModifiedBy>Carine Croteau</cp:lastModifiedBy>
  <cp:revision>1</cp:revision>
  <dcterms:created xsi:type="dcterms:W3CDTF">2022-04-29T17:55:41Z</dcterms:created>
  <dcterms:modified xsi:type="dcterms:W3CDTF">2022-04-29T17:57:01Z</dcterms:modified>
</cp:coreProperties>
</file>