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7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fr-FR"/>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autoAdjust="0" sz="16980"/>
    <p:restoredTop sz="94660"/>
  </p:normalViewPr>
  <p:slideViewPr>
    <p:cSldViewPr snapToGrid="0">
      <p:cViewPr varScale="1">
        <p:scale>
          <a:sx d="100" n="83"/>
          <a:sy d="100" n="83"/>
        </p:scale>
        <p:origin x="523" y="67"/>
      </p:cViewPr>
      <p:guideLst/>
    </p:cSldViewPr>
  </p:slid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3" Type="http://schemas.microsoft.com/office/2016/11/relationships/changesInfo" Target="changesInfos/changesInfo1.xml" /><Relationship Id="rId22" Type="http://schemas.openxmlformats.org/officeDocument/2006/relationships/tableStyles" Target="tableStyles.xml" /><Relationship Id="rId1" Type="http://schemas.openxmlformats.org/officeDocument/2006/relationships/slideMaster" Target="slideMasters/slideMaster1.xml" /><Relationship Id="rId21" Type="http://schemas.openxmlformats.org/officeDocument/2006/relationships/theme" Target="theme/theme1.xml" /><Relationship Id="rId20" Type="http://schemas.openxmlformats.org/officeDocument/2006/relationships/viewProps" Target="viewProps.xml" /><Relationship Id="rId19" Type="http://schemas.openxmlformats.org/officeDocument/2006/relationships/presProps" Target="presProps.xml" /><Relationship Id="rId24" Type="http://schemas.microsoft.com/office/2015/10/relationships/revisionInfo" Target="revisionInfo.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t="-20000" b="-8000"/>
          </a:stretch>
        </a:blip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5231904" y="5013178"/>
            <a:ext cx="6960096" cy="512917"/>
          </a:xfrm>
        </p:spPr>
        <p:txBody>
          <a:bodyPr anchor="b">
            <a:noAutofit/>
          </a:bodyPr>
          <a:lstStyle>
            <a:lvl1pPr algn="l">
              <a:defRPr sz="3200">
                <a:solidFill>
                  <a:schemeClr val="bg1"/>
                </a:solidFill>
                <a:latin typeface="+mn-lt"/>
              </a:defRPr>
            </a:lvl1pPr>
          </a:lstStyle>
          <a:p>
            <a:r>
              <a:rPr lang="fr-FR"/>
              <a:t>Modifiez le style du titre</a:t>
            </a:r>
            <a:endParaRPr lang="fr-CA" dirty="0"/>
          </a:p>
        </p:txBody>
      </p:sp>
      <p:sp>
        <p:nvSpPr>
          <p:cNvPr id="3" name="Sous-titre 2"/>
          <p:cNvSpPr>
            <a:spLocks noGrp="1"/>
          </p:cNvSpPr>
          <p:nvPr>
            <p:ph type="subTitle" idx="1"/>
          </p:nvPr>
        </p:nvSpPr>
        <p:spPr>
          <a:xfrm>
            <a:off x="5231904" y="5517232"/>
            <a:ext cx="6960096" cy="1655762"/>
          </a:xfrm>
        </p:spPr>
        <p:txBody>
          <a:bodyPr>
            <a:normAutofit/>
          </a:bodyPr>
          <a:lstStyle>
            <a:lvl1pPr marL="0" indent="0" algn="l">
              <a:buNone/>
              <a:defRPr sz="200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fr-FR"/>
              <a:t>Modifiez le style des sous-titres du masque</a:t>
            </a:r>
            <a:endParaRPr lang="fr-CA" dirty="0"/>
          </a:p>
        </p:txBody>
      </p:sp>
      <p:sp>
        <p:nvSpPr>
          <p:cNvPr id="4" name="Espace réservé de la date 3"/>
          <p:cNvSpPr>
            <a:spLocks noGrp="1"/>
          </p:cNvSpPr>
          <p:nvPr>
            <p:ph type="dt" sz="half" idx="10"/>
          </p:nvPr>
        </p:nvSpPr>
        <p:spPr/>
        <p:txBody>
          <a:bodyPr/>
          <a:lstStyle/>
          <a:p>
            <a:fld id="{BF0244F4-1A5A-4B46-BF70-664B866B9B8E}" type="datetimeFigureOut">
              <a:rPr lang="fr-CA" smtClean="0"/>
              <a:t>2022-04-26</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53D5F600-BA86-4542-B364-EFFF6D7A4031}" type="slidenum">
              <a:rPr lang="fr-CA" smtClean="0"/>
              <a:t>‹N°›</a:t>
            </a:fld>
            <a:endParaRPr lang="fr-CA"/>
          </a:p>
        </p:txBody>
      </p:sp>
    </p:spTree>
    <p:extLst>
      <p:ext uri="{BB962C8B-B14F-4D97-AF65-F5344CB8AC3E}">
        <p14:creationId xmlns:p14="http://schemas.microsoft.com/office/powerpoint/2010/main" val="4106632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Header">
    <p:bg>
      <p:bgPr>
        <a:blipFill dpi="0" rotWithShape="1">
          <a:blip r:embed="rId2">
            <a:lum/>
          </a:blip>
          <a:srcRect/>
          <a:stretch>
            <a:fillRect t="-20000" b="-8000"/>
          </a:stretch>
        </a:blip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5231904" y="5013178"/>
            <a:ext cx="6960096" cy="512917"/>
          </a:xfrm>
        </p:spPr>
        <p:txBody>
          <a:bodyPr anchor="b">
            <a:noAutofit/>
          </a:bodyPr>
          <a:lstStyle>
            <a:lvl1pPr algn="l">
              <a:defRPr sz="3200">
                <a:solidFill>
                  <a:schemeClr val="bg1"/>
                </a:solidFill>
                <a:latin typeface="+mn-lt"/>
              </a:defRPr>
            </a:lvl1pPr>
          </a:lstStyle>
          <a:p>
            <a:r>
              <a:rPr lang="fr-FR"/>
              <a:t>Modifiez le style du titre</a:t>
            </a:r>
            <a:endParaRPr lang="fr-CA" dirty="0"/>
          </a:p>
        </p:txBody>
      </p:sp>
      <p:sp>
        <p:nvSpPr>
          <p:cNvPr id="3" name="Sous-titre 2"/>
          <p:cNvSpPr>
            <a:spLocks noGrp="1"/>
          </p:cNvSpPr>
          <p:nvPr>
            <p:ph type="subTitle" idx="1"/>
          </p:nvPr>
        </p:nvSpPr>
        <p:spPr>
          <a:xfrm>
            <a:off x="5231904" y="5517232"/>
            <a:ext cx="6960096" cy="1655762"/>
          </a:xfrm>
        </p:spPr>
        <p:txBody>
          <a:bodyPr>
            <a:normAutofit/>
          </a:bodyPr>
          <a:lstStyle>
            <a:lvl1pPr marL="0" indent="0" algn="l">
              <a:buNone/>
              <a:defRPr sz="200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fr-FR"/>
              <a:t>Modifiez le style des sous-titres du masque</a:t>
            </a:r>
            <a:endParaRPr lang="fr-CA" dirty="0"/>
          </a:p>
        </p:txBody>
      </p:sp>
      <p:sp>
        <p:nvSpPr>
          <p:cNvPr id="4" name="Espace réservé de la date 3"/>
          <p:cNvSpPr>
            <a:spLocks noGrp="1"/>
          </p:cNvSpPr>
          <p:nvPr>
            <p:ph type="dt" sz="half" idx="10"/>
          </p:nvPr>
        </p:nvSpPr>
        <p:spPr/>
        <p:txBody>
          <a:bodyPr/>
          <a:lstStyle/>
          <a:p>
            <a:fld id="{BF0244F4-1A5A-4B46-BF70-664B866B9B8E}" type="datetimeFigureOut">
              <a:rPr lang="fr-CA" smtClean="0"/>
              <a:t>2022-04-26</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53D5F600-BA86-4542-B364-EFFF6D7A4031}" type="slidenum">
              <a:rPr lang="fr-CA" smtClean="0"/>
              <a:t>‹N°›</a:t>
            </a:fld>
            <a:endParaRPr lang="fr-CA"/>
          </a:p>
        </p:txBody>
      </p:sp>
    </p:spTree>
    <p:extLst>
      <p:ext uri="{BB962C8B-B14F-4D97-AF65-F5344CB8AC3E}">
        <p14:creationId xmlns:p14="http://schemas.microsoft.com/office/powerpoint/2010/main" val="1834371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t="-25000"/>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101600" y="65432"/>
            <a:ext cx="10515600" cy="615602"/>
          </a:xfrm>
        </p:spPr>
        <p:txBody>
          <a:bodyPr>
            <a:normAutofit/>
          </a:bodyPr>
          <a:lstStyle>
            <a:lvl1pPr>
              <a:defRPr sz="2800"/>
            </a:lvl1pPr>
          </a:lstStyle>
          <a:p>
            <a:r>
              <a:rPr lang="fr-FR"/>
              <a:t>Modifiez le style du titre</a:t>
            </a:r>
            <a:endParaRPr lang="fr-CA" dirty="0"/>
          </a:p>
        </p:txBody>
      </p:sp>
      <p:sp>
        <p:nvSpPr>
          <p:cNvPr id="3" name="Espace réservé du contenu 2"/>
          <p:cNvSpPr>
            <a:spLocks noGrp="1"/>
          </p:cNvSpPr>
          <p:nvPr>
            <p:ph idx="1"/>
          </p:nvPr>
        </p:nvSpPr>
        <p:spPr>
          <a:xfrm>
            <a:off x="101599" y="771882"/>
            <a:ext cx="11720945" cy="4982373"/>
          </a:xfrm>
        </p:spPr>
        <p:txBody>
          <a:bodyPr>
            <a:normAutofit/>
          </a:bodyPr>
          <a:lstStyle>
            <a:lvl1pPr>
              <a:lnSpc>
                <a:spcPct val="110000"/>
              </a:lnSpc>
              <a:defRPr sz="2000"/>
            </a:lvl1pPr>
            <a:lvl2pPr>
              <a:lnSpc>
                <a:spcPct val="110000"/>
              </a:lnSpc>
              <a:defRPr sz="1800"/>
            </a:lvl2pPr>
            <a:lvl3pPr>
              <a:lnSpc>
                <a:spcPct val="110000"/>
              </a:lnSpc>
              <a:defRPr sz="1600"/>
            </a:lvl3pPr>
            <a:lvl4pPr>
              <a:lnSpc>
                <a:spcPct val="110000"/>
              </a:lnSpc>
              <a:defRPr sz="1200"/>
            </a:lvl4pPr>
            <a:lvl5pPr>
              <a:lnSpc>
                <a:spcPct val="110000"/>
              </a:lnSpc>
              <a:defRPr sz="12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dirty="0"/>
          </a:p>
        </p:txBody>
      </p:sp>
      <p:sp>
        <p:nvSpPr>
          <p:cNvPr id="4" name="Espace réservé de la date 3"/>
          <p:cNvSpPr>
            <a:spLocks noGrp="1"/>
          </p:cNvSpPr>
          <p:nvPr>
            <p:ph type="dt" sz="half" idx="10"/>
          </p:nvPr>
        </p:nvSpPr>
        <p:spPr/>
        <p:txBody>
          <a:bodyPr/>
          <a:lstStyle/>
          <a:p>
            <a:fld id="{BF0244F4-1A5A-4B46-BF70-664B866B9B8E}" type="datetimeFigureOut">
              <a:rPr lang="fr-CA" smtClean="0"/>
              <a:t>2022-04-26</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53D5F600-BA86-4542-B364-EFFF6D7A4031}" type="slidenum">
              <a:rPr lang="fr-CA" smtClean="0"/>
              <a:t>‹N°›</a:t>
            </a:fld>
            <a:endParaRPr lang="fr-CA"/>
          </a:p>
        </p:txBody>
      </p:sp>
    </p:spTree>
    <p:extLst>
      <p:ext uri="{BB962C8B-B14F-4D97-AF65-F5344CB8AC3E}">
        <p14:creationId xmlns:p14="http://schemas.microsoft.com/office/powerpoint/2010/main" val="3261431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bg>
      <p:bgPr>
        <a:blipFill dpi="0" rotWithShape="1">
          <a:blip r:embed="rId2">
            <a:lum/>
          </a:blip>
          <a:srcRect/>
          <a:stretch>
            <a:fillRect t="-25000"/>
          </a:stretch>
        </a:blipFill>
        <a:effectLst/>
      </p:bgPr>
    </p:bg>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1ADB3783-FF04-48E9-9130-BF8944667377}"/>
              </a:ext>
            </a:extLst>
          </p:cNvPr>
          <p:cNvSpPr>
            <a:spLocks noGrp="1"/>
          </p:cNvSpPr>
          <p:nvPr>
            <p:ph type="title"/>
          </p:nvPr>
        </p:nvSpPr>
        <p:spPr>
          <a:xfrm>
            <a:off x="838200" y="365130"/>
            <a:ext cx="10515600" cy="817628"/>
          </a:xfrm>
        </p:spPr>
        <p:txBody>
          <a:bodyPr/>
          <a:lstStyle/>
          <a:p>
            <a:r>
              <a:rPr lang="fr-FR"/>
              <a:t>Modifiez le style du titre</a:t>
            </a:r>
            <a:endParaRPr lang="fr-CA"/>
          </a:p>
        </p:txBody>
      </p:sp>
      <p:sp>
        <p:nvSpPr>
          <p:cNvPr id="8" name="Espace réservé du contenu 2">
            <a:extLst>
              <a:ext uri="{FF2B5EF4-FFF2-40B4-BE49-F238E27FC236}">
                <a16:creationId xmlns:a16="http://schemas.microsoft.com/office/drawing/2014/main" id="{FC85550B-907F-4635-9EF5-138D61F93A4B}"/>
              </a:ext>
            </a:extLst>
          </p:cNvPr>
          <p:cNvSpPr>
            <a:spLocks noGrp="1"/>
          </p:cNvSpPr>
          <p:nvPr>
            <p:ph sz="half" idx="1"/>
          </p:nvPr>
        </p:nvSpPr>
        <p:spPr>
          <a:xfrm>
            <a:off x="838200" y="1362149"/>
            <a:ext cx="5181600" cy="48148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9" name="Espace réservé du contenu 3">
            <a:extLst>
              <a:ext uri="{FF2B5EF4-FFF2-40B4-BE49-F238E27FC236}">
                <a16:creationId xmlns:a16="http://schemas.microsoft.com/office/drawing/2014/main" id="{3C637623-5385-4469-A44B-39BA6037E7B0}"/>
              </a:ext>
            </a:extLst>
          </p:cNvPr>
          <p:cNvSpPr>
            <a:spLocks noGrp="1"/>
          </p:cNvSpPr>
          <p:nvPr>
            <p:ph sz="half" idx="2"/>
          </p:nvPr>
        </p:nvSpPr>
        <p:spPr>
          <a:xfrm>
            <a:off x="6172200" y="1362149"/>
            <a:ext cx="5181600" cy="48148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dirty="0"/>
          </a:p>
        </p:txBody>
      </p:sp>
      <p:sp>
        <p:nvSpPr>
          <p:cNvPr id="10" name="Espace réservé de la date 4">
            <a:extLst>
              <a:ext uri="{FF2B5EF4-FFF2-40B4-BE49-F238E27FC236}">
                <a16:creationId xmlns:a16="http://schemas.microsoft.com/office/drawing/2014/main" id="{42312468-AE50-4F00-871E-1A0C87F9B0F0}"/>
              </a:ext>
            </a:extLst>
          </p:cNvPr>
          <p:cNvSpPr>
            <a:spLocks noGrp="1"/>
          </p:cNvSpPr>
          <p:nvPr>
            <p:ph type="dt" sz="half" idx="10"/>
          </p:nvPr>
        </p:nvSpPr>
        <p:spPr>
          <a:xfrm>
            <a:off x="838200" y="6356354"/>
            <a:ext cx="2743200" cy="365125"/>
          </a:xfrm>
        </p:spPr>
        <p:txBody>
          <a:bodyPr/>
          <a:lstStyle/>
          <a:p>
            <a:fld id="{BF0244F4-1A5A-4B46-BF70-664B866B9B8E}" type="datetimeFigureOut">
              <a:rPr lang="fr-CA" smtClean="0"/>
              <a:t>2022-04-26</a:t>
            </a:fld>
            <a:endParaRPr lang="fr-CA"/>
          </a:p>
        </p:txBody>
      </p:sp>
      <p:sp>
        <p:nvSpPr>
          <p:cNvPr id="11" name="Espace réservé du pied de page 5">
            <a:extLst>
              <a:ext uri="{FF2B5EF4-FFF2-40B4-BE49-F238E27FC236}">
                <a16:creationId xmlns:a16="http://schemas.microsoft.com/office/drawing/2014/main" id="{3EADD58D-0B56-4E6E-B86D-90F0A76246B5}"/>
              </a:ext>
            </a:extLst>
          </p:cNvPr>
          <p:cNvSpPr>
            <a:spLocks noGrp="1"/>
          </p:cNvSpPr>
          <p:nvPr>
            <p:ph type="ftr" sz="quarter" idx="11"/>
          </p:nvPr>
        </p:nvSpPr>
        <p:spPr>
          <a:xfrm>
            <a:off x="4038600" y="6356354"/>
            <a:ext cx="4114800" cy="365125"/>
          </a:xfrm>
        </p:spPr>
        <p:txBody>
          <a:bodyPr/>
          <a:lstStyle/>
          <a:p>
            <a:endParaRPr lang="fr-CA"/>
          </a:p>
        </p:txBody>
      </p:sp>
      <p:sp>
        <p:nvSpPr>
          <p:cNvPr id="12" name="Espace réservé du numéro de diapositive 6">
            <a:extLst>
              <a:ext uri="{FF2B5EF4-FFF2-40B4-BE49-F238E27FC236}">
                <a16:creationId xmlns:a16="http://schemas.microsoft.com/office/drawing/2014/main" id="{1680FE4C-FD54-447B-890A-334599302958}"/>
              </a:ext>
            </a:extLst>
          </p:cNvPr>
          <p:cNvSpPr>
            <a:spLocks noGrp="1"/>
          </p:cNvSpPr>
          <p:nvPr>
            <p:ph type="sldNum" sz="quarter" idx="12"/>
          </p:nvPr>
        </p:nvSpPr>
        <p:spPr>
          <a:xfrm>
            <a:off x="8610600" y="6356354"/>
            <a:ext cx="2743200" cy="365125"/>
          </a:xfrm>
        </p:spPr>
        <p:txBody>
          <a:bodyPr/>
          <a:lstStyle/>
          <a:p>
            <a:fld id="{53D5F600-BA86-4542-B364-EFFF6D7A4031}" type="slidenum">
              <a:rPr lang="fr-CA" smtClean="0"/>
              <a:t>‹N°›</a:t>
            </a:fld>
            <a:endParaRPr lang="fr-CA"/>
          </a:p>
        </p:txBody>
      </p:sp>
    </p:spTree>
    <p:extLst>
      <p:ext uri="{BB962C8B-B14F-4D97-AF65-F5344CB8AC3E}">
        <p14:creationId xmlns:p14="http://schemas.microsoft.com/office/powerpoint/2010/main" val="534842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bg>
      <p:bgPr>
        <a:blipFill dpi="0" rotWithShape="1">
          <a:blip r:embed="rId2">
            <a:lum/>
          </a:blip>
          <a:srcRect/>
          <a:stretch>
            <a:fillRect t="-25000"/>
          </a:stretch>
        </a:blipFill>
        <a:effectLst/>
      </p:bgPr>
    </p:bg>
    <p:spTree>
      <p:nvGrpSpPr>
        <p:cNvPr id="1" name=""/>
        <p:cNvGrpSpPr/>
        <p:nvPr/>
      </p:nvGrpSpPr>
      <p:grpSpPr>
        <a:xfrm>
          <a:off x="0" y="0"/>
          <a:ext cx="0" cy="0"/>
          <a:chOff x="0" y="0"/>
          <a:chExt cx="0" cy="0"/>
        </a:xfrm>
      </p:grpSpPr>
      <p:sp>
        <p:nvSpPr>
          <p:cNvPr id="10" name="Espace réservé de la date 4">
            <a:extLst>
              <a:ext uri="{FF2B5EF4-FFF2-40B4-BE49-F238E27FC236}">
                <a16:creationId xmlns:a16="http://schemas.microsoft.com/office/drawing/2014/main" id="{42312468-AE50-4F00-871E-1A0C87F9B0F0}"/>
              </a:ext>
            </a:extLst>
          </p:cNvPr>
          <p:cNvSpPr>
            <a:spLocks noGrp="1"/>
          </p:cNvSpPr>
          <p:nvPr>
            <p:ph type="dt" sz="half" idx="10"/>
          </p:nvPr>
        </p:nvSpPr>
        <p:spPr>
          <a:xfrm>
            <a:off x="838200" y="6356354"/>
            <a:ext cx="2743200" cy="365125"/>
          </a:xfrm>
        </p:spPr>
        <p:txBody>
          <a:bodyPr/>
          <a:lstStyle/>
          <a:p>
            <a:fld id="{BF0244F4-1A5A-4B46-BF70-664B866B9B8E}" type="datetimeFigureOut">
              <a:rPr lang="fr-CA" smtClean="0"/>
              <a:t>2022-04-26</a:t>
            </a:fld>
            <a:endParaRPr lang="fr-CA"/>
          </a:p>
        </p:txBody>
      </p:sp>
      <p:sp>
        <p:nvSpPr>
          <p:cNvPr id="11" name="Espace réservé du pied de page 5">
            <a:extLst>
              <a:ext uri="{FF2B5EF4-FFF2-40B4-BE49-F238E27FC236}">
                <a16:creationId xmlns:a16="http://schemas.microsoft.com/office/drawing/2014/main" id="{3EADD58D-0B56-4E6E-B86D-90F0A76246B5}"/>
              </a:ext>
            </a:extLst>
          </p:cNvPr>
          <p:cNvSpPr>
            <a:spLocks noGrp="1"/>
          </p:cNvSpPr>
          <p:nvPr>
            <p:ph type="ftr" sz="quarter" idx="11"/>
          </p:nvPr>
        </p:nvSpPr>
        <p:spPr>
          <a:xfrm>
            <a:off x="4038600" y="6356354"/>
            <a:ext cx="4114800" cy="365125"/>
          </a:xfrm>
        </p:spPr>
        <p:txBody>
          <a:bodyPr/>
          <a:lstStyle/>
          <a:p>
            <a:endParaRPr lang="fr-CA"/>
          </a:p>
        </p:txBody>
      </p:sp>
      <p:sp>
        <p:nvSpPr>
          <p:cNvPr id="12" name="Espace réservé du numéro de diapositive 6">
            <a:extLst>
              <a:ext uri="{FF2B5EF4-FFF2-40B4-BE49-F238E27FC236}">
                <a16:creationId xmlns:a16="http://schemas.microsoft.com/office/drawing/2014/main" id="{1680FE4C-FD54-447B-890A-334599302958}"/>
              </a:ext>
            </a:extLst>
          </p:cNvPr>
          <p:cNvSpPr>
            <a:spLocks noGrp="1"/>
          </p:cNvSpPr>
          <p:nvPr>
            <p:ph type="sldNum" sz="quarter" idx="12"/>
          </p:nvPr>
        </p:nvSpPr>
        <p:spPr>
          <a:xfrm>
            <a:off x="8610600" y="6356354"/>
            <a:ext cx="2743200" cy="365125"/>
          </a:xfrm>
        </p:spPr>
        <p:txBody>
          <a:bodyPr/>
          <a:lstStyle/>
          <a:p>
            <a:fld id="{53D5F600-BA86-4542-B364-EFFF6D7A4031}" type="slidenum">
              <a:rPr lang="fr-CA" smtClean="0"/>
              <a:t>‹N°›</a:t>
            </a:fld>
            <a:endParaRPr lang="fr-CA"/>
          </a:p>
        </p:txBody>
      </p:sp>
      <p:sp>
        <p:nvSpPr>
          <p:cNvPr id="13" name="Titre 1">
            <a:extLst>
              <a:ext uri="{FF2B5EF4-FFF2-40B4-BE49-F238E27FC236}">
                <a16:creationId xmlns:a16="http://schemas.microsoft.com/office/drawing/2014/main" id="{656E7409-91C7-49EC-8800-53E3FB27D7A4}"/>
              </a:ext>
            </a:extLst>
          </p:cNvPr>
          <p:cNvSpPr>
            <a:spLocks noGrp="1"/>
          </p:cNvSpPr>
          <p:nvPr>
            <p:ph type="title"/>
          </p:nvPr>
        </p:nvSpPr>
        <p:spPr>
          <a:xfrm>
            <a:off x="839788" y="365129"/>
            <a:ext cx="10515600" cy="1325563"/>
          </a:xfrm>
        </p:spPr>
        <p:txBody>
          <a:bodyPr/>
          <a:lstStyle/>
          <a:p>
            <a:r>
              <a:rPr lang="fr-FR"/>
              <a:t>Modifiez le style du titre</a:t>
            </a:r>
            <a:endParaRPr lang="fr-CA"/>
          </a:p>
        </p:txBody>
      </p:sp>
      <p:sp>
        <p:nvSpPr>
          <p:cNvPr id="14" name="Espace réservé du texte 2">
            <a:extLst>
              <a:ext uri="{FF2B5EF4-FFF2-40B4-BE49-F238E27FC236}">
                <a16:creationId xmlns:a16="http://schemas.microsoft.com/office/drawing/2014/main" id="{DCDA9565-CC91-4DF1-AB56-756BE6B8B2C7}"/>
              </a:ext>
            </a:extLst>
          </p:cNvPr>
          <p:cNvSpPr>
            <a:spLocks noGrp="1"/>
          </p:cNvSpPr>
          <p:nvPr>
            <p:ph type="body" idx="1"/>
          </p:nvPr>
        </p:nvSpPr>
        <p:spPr>
          <a:xfrm>
            <a:off x="839789" y="1681163"/>
            <a:ext cx="5157787" cy="82391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fr-FR"/>
              <a:t>Cliquez pour modifier les styles du texte du masque</a:t>
            </a:r>
          </a:p>
        </p:txBody>
      </p:sp>
      <p:sp>
        <p:nvSpPr>
          <p:cNvPr id="15" name="Espace réservé du contenu 3">
            <a:extLst>
              <a:ext uri="{FF2B5EF4-FFF2-40B4-BE49-F238E27FC236}">
                <a16:creationId xmlns:a16="http://schemas.microsoft.com/office/drawing/2014/main" id="{58C07D4D-A105-4A99-80C1-E807F8C76470}"/>
              </a:ext>
            </a:extLst>
          </p:cNvPr>
          <p:cNvSpPr>
            <a:spLocks noGrp="1"/>
          </p:cNvSpPr>
          <p:nvPr>
            <p:ph sz="half" idx="2"/>
          </p:nvPr>
        </p:nvSpPr>
        <p:spPr>
          <a:xfrm>
            <a:off x="839789"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16" name="Espace réservé du contenu 5">
            <a:extLst>
              <a:ext uri="{FF2B5EF4-FFF2-40B4-BE49-F238E27FC236}">
                <a16:creationId xmlns:a16="http://schemas.microsoft.com/office/drawing/2014/main" id="{E6AF6F34-3C5C-4953-9E70-1D7083078BDB}"/>
              </a:ext>
            </a:extLst>
          </p:cNvPr>
          <p:cNvSpPr>
            <a:spLocks noGrp="1"/>
          </p:cNvSpPr>
          <p:nvPr>
            <p:ph sz="quarter" idx="4"/>
          </p:nvPr>
        </p:nvSpPr>
        <p:spPr>
          <a:xfrm>
            <a:off x="6172202"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extLst>
      <p:ext uri="{BB962C8B-B14F-4D97-AF65-F5344CB8AC3E}">
        <p14:creationId xmlns:p14="http://schemas.microsoft.com/office/powerpoint/2010/main" val="445329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p:bg>
      <p:bgPr>
        <a:blipFill dpi="0" rotWithShape="1">
          <a:blip r:embed="rId2">
            <a:lum/>
          </a:blip>
          <a:srcRect/>
          <a:stretch>
            <a:fillRect t="-25000"/>
          </a:stretch>
        </a:blipFill>
        <a:effectLst/>
      </p:bgPr>
    </p:bg>
    <p:spTree>
      <p:nvGrpSpPr>
        <p:cNvPr id="1" name=""/>
        <p:cNvGrpSpPr/>
        <p:nvPr/>
      </p:nvGrpSpPr>
      <p:grpSpPr>
        <a:xfrm>
          <a:off x="0" y="0"/>
          <a:ext cx="0" cy="0"/>
          <a:chOff x="0" y="0"/>
          <a:chExt cx="0" cy="0"/>
        </a:xfrm>
      </p:grpSpPr>
      <p:sp>
        <p:nvSpPr>
          <p:cNvPr id="10" name="Espace réservé de la date 4">
            <a:extLst>
              <a:ext uri="{FF2B5EF4-FFF2-40B4-BE49-F238E27FC236}">
                <a16:creationId xmlns:a16="http://schemas.microsoft.com/office/drawing/2014/main" id="{42312468-AE50-4F00-871E-1A0C87F9B0F0}"/>
              </a:ext>
            </a:extLst>
          </p:cNvPr>
          <p:cNvSpPr>
            <a:spLocks noGrp="1"/>
          </p:cNvSpPr>
          <p:nvPr>
            <p:ph type="dt" sz="half" idx="10"/>
          </p:nvPr>
        </p:nvSpPr>
        <p:spPr>
          <a:xfrm>
            <a:off x="838200" y="6356354"/>
            <a:ext cx="2743200" cy="365125"/>
          </a:xfrm>
        </p:spPr>
        <p:txBody>
          <a:bodyPr/>
          <a:lstStyle/>
          <a:p>
            <a:fld id="{BF0244F4-1A5A-4B46-BF70-664B866B9B8E}" type="datetimeFigureOut">
              <a:rPr lang="fr-CA" smtClean="0"/>
              <a:t>2022-04-26</a:t>
            </a:fld>
            <a:endParaRPr lang="fr-CA"/>
          </a:p>
        </p:txBody>
      </p:sp>
      <p:sp>
        <p:nvSpPr>
          <p:cNvPr id="11" name="Espace réservé du pied de page 5">
            <a:extLst>
              <a:ext uri="{FF2B5EF4-FFF2-40B4-BE49-F238E27FC236}">
                <a16:creationId xmlns:a16="http://schemas.microsoft.com/office/drawing/2014/main" id="{3EADD58D-0B56-4E6E-B86D-90F0A76246B5}"/>
              </a:ext>
            </a:extLst>
          </p:cNvPr>
          <p:cNvSpPr>
            <a:spLocks noGrp="1"/>
          </p:cNvSpPr>
          <p:nvPr>
            <p:ph type="ftr" sz="quarter" idx="11"/>
          </p:nvPr>
        </p:nvSpPr>
        <p:spPr>
          <a:xfrm>
            <a:off x="4038600" y="6356354"/>
            <a:ext cx="4114800" cy="365125"/>
          </a:xfrm>
        </p:spPr>
        <p:txBody>
          <a:bodyPr/>
          <a:lstStyle/>
          <a:p>
            <a:endParaRPr lang="fr-CA"/>
          </a:p>
        </p:txBody>
      </p:sp>
      <p:sp>
        <p:nvSpPr>
          <p:cNvPr id="12" name="Espace réservé du numéro de diapositive 6">
            <a:extLst>
              <a:ext uri="{FF2B5EF4-FFF2-40B4-BE49-F238E27FC236}">
                <a16:creationId xmlns:a16="http://schemas.microsoft.com/office/drawing/2014/main" id="{1680FE4C-FD54-447B-890A-334599302958}"/>
              </a:ext>
            </a:extLst>
          </p:cNvPr>
          <p:cNvSpPr>
            <a:spLocks noGrp="1"/>
          </p:cNvSpPr>
          <p:nvPr>
            <p:ph type="sldNum" sz="quarter" idx="12"/>
          </p:nvPr>
        </p:nvSpPr>
        <p:spPr>
          <a:xfrm>
            <a:off x="8610600" y="6356354"/>
            <a:ext cx="2743200" cy="365125"/>
          </a:xfrm>
        </p:spPr>
        <p:txBody>
          <a:bodyPr/>
          <a:lstStyle/>
          <a:p>
            <a:fld id="{53D5F600-BA86-4542-B364-EFFF6D7A4031}" type="slidenum">
              <a:rPr lang="fr-CA" smtClean="0"/>
              <a:t>‹N°›</a:t>
            </a:fld>
            <a:endParaRPr lang="fr-CA"/>
          </a:p>
        </p:txBody>
      </p:sp>
    </p:spTree>
    <p:extLst>
      <p:ext uri="{BB962C8B-B14F-4D97-AF65-F5344CB8AC3E}">
        <p14:creationId xmlns:p14="http://schemas.microsoft.com/office/powerpoint/2010/main" val="2454975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bg>
      <p:bgPr>
        <a:blipFill dpi="0" rotWithShape="1">
          <a:blip r:embed="rId2">
            <a:lum/>
          </a:blip>
          <a:srcRect/>
          <a:stretch>
            <a:fillRect t="-25000"/>
          </a:stretch>
        </a:blipFill>
        <a:effectLst/>
      </p:bgPr>
    </p:bg>
    <p:spTree>
      <p:nvGrpSpPr>
        <p:cNvPr id="1" name=""/>
        <p:cNvGrpSpPr/>
        <p:nvPr/>
      </p:nvGrpSpPr>
      <p:grpSpPr>
        <a:xfrm>
          <a:off x="0" y="0"/>
          <a:ext cx="0" cy="0"/>
          <a:chOff x="0" y="0"/>
          <a:chExt cx="0" cy="0"/>
        </a:xfrm>
      </p:grpSpPr>
      <p:sp>
        <p:nvSpPr>
          <p:cNvPr id="10" name="Espace réservé de la date 4">
            <a:extLst>
              <a:ext uri="{FF2B5EF4-FFF2-40B4-BE49-F238E27FC236}">
                <a16:creationId xmlns:a16="http://schemas.microsoft.com/office/drawing/2014/main" id="{42312468-AE50-4F00-871E-1A0C87F9B0F0}"/>
              </a:ext>
            </a:extLst>
          </p:cNvPr>
          <p:cNvSpPr>
            <a:spLocks noGrp="1"/>
          </p:cNvSpPr>
          <p:nvPr>
            <p:ph type="dt" sz="half" idx="10"/>
          </p:nvPr>
        </p:nvSpPr>
        <p:spPr>
          <a:xfrm>
            <a:off x="838200" y="6356354"/>
            <a:ext cx="2743200" cy="365125"/>
          </a:xfrm>
        </p:spPr>
        <p:txBody>
          <a:bodyPr/>
          <a:lstStyle/>
          <a:p>
            <a:fld id="{BF0244F4-1A5A-4B46-BF70-664B866B9B8E}" type="datetimeFigureOut">
              <a:rPr lang="fr-CA" smtClean="0"/>
              <a:t>2022-04-26</a:t>
            </a:fld>
            <a:endParaRPr lang="fr-CA"/>
          </a:p>
        </p:txBody>
      </p:sp>
      <p:sp>
        <p:nvSpPr>
          <p:cNvPr id="11" name="Espace réservé du pied de page 5">
            <a:extLst>
              <a:ext uri="{FF2B5EF4-FFF2-40B4-BE49-F238E27FC236}">
                <a16:creationId xmlns:a16="http://schemas.microsoft.com/office/drawing/2014/main" id="{3EADD58D-0B56-4E6E-B86D-90F0A76246B5}"/>
              </a:ext>
            </a:extLst>
          </p:cNvPr>
          <p:cNvSpPr>
            <a:spLocks noGrp="1"/>
          </p:cNvSpPr>
          <p:nvPr>
            <p:ph type="ftr" sz="quarter" idx="11"/>
          </p:nvPr>
        </p:nvSpPr>
        <p:spPr>
          <a:xfrm>
            <a:off x="4038600" y="6356354"/>
            <a:ext cx="4114800" cy="365125"/>
          </a:xfrm>
        </p:spPr>
        <p:txBody>
          <a:bodyPr/>
          <a:lstStyle/>
          <a:p>
            <a:endParaRPr lang="fr-CA"/>
          </a:p>
        </p:txBody>
      </p:sp>
      <p:sp>
        <p:nvSpPr>
          <p:cNvPr id="12" name="Espace réservé du numéro de diapositive 6">
            <a:extLst>
              <a:ext uri="{FF2B5EF4-FFF2-40B4-BE49-F238E27FC236}">
                <a16:creationId xmlns:a16="http://schemas.microsoft.com/office/drawing/2014/main" id="{1680FE4C-FD54-447B-890A-334599302958}"/>
              </a:ext>
            </a:extLst>
          </p:cNvPr>
          <p:cNvSpPr>
            <a:spLocks noGrp="1"/>
          </p:cNvSpPr>
          <p:nvPr>
            <p:ph type="sldNum" sz="quarter" idx="12"/>
          </p:nvPr>
        </p:nvSpPr>
        <p:spPr>
          <a:xfrm>
            <a:off x="8610600" y="6356354"/>
            <a:ext cx="2743200" cy="365125"/>
          </a:xfrm>
        </p:spPr>
        <p:txBody>
          <a:bodyPr/>
          <a:lstStyle/>
          <a:p>
            <a:fld id="{53D5F600-BA86-4542-B364-EFFF6D7A4031}" type="slidenum">
              <a:rPr lang="fr-CA" smtClean="0"/>
              <a:t>‹N°›</a:t>
            </a:fld>
            <a:endParaRPr lang="fr-CA"/>
          </a:p>
        </p:txBody>
      </p:sp>
      <p:sp>
        <p:nvSpPr>
          <p:cNvPr id="5" name="Title 1">
            <a:extLst>
              <a:ext uri="{FF2B5EF4-FFF2-40B4-BE49-F238E27FC236}">
                <a16:creationId xmlns:a16="http://schemas.microsoft.com/office/drawing/2014/main" id="{1E451FF6-F432-40EE-BF99-ED1EB26A00F5}"/>
              </a:ext>
            </a:extLst>
          </p:cNvPr>
          <p:cNvSpPr>
            <a:spLocks noGrp="1"/>
          </p:cNvSpPr>
          <p:nvPr>
            <p:ph type="title"/>
          </p:nvPr>
        </p:nvSpPr>
        <p:spPr>
          <a:xfrm>
            <a:off x="1293811" y="1388534"/>
            <a:ext cx="3718455" cy="1371600"/>
          </a:xfrm>
        </p:spPr>
        <p:txBody>
          <a:bodyPr anchor="b">
            <a:normAutofit/>
          </a:bodyPr>
          <a:lstStyle>
            <a:lvl1pPr algn="ctr">
              <a:defRPr sz="2400" b="0"/>
            </a:lvl1pPr>
          </a:lstStyle>
          <a:p>
            <a:r>
              <a:rPr lang="fr-FR"/>
              <a:t>Modifiez le style du titre</a:t>
            </a:r>
            <a:endParaRPr lang="en-US" dirty="0"/>
          </a:p>
        </p:txBody>
      </p:sp>
      <p:sp>
        <p:nvSpPr>
          <p:cNvPr id="6" name="Content Placeholder 2">
            <a:extLst>
              <a:ext uri="{FF2B5EF4-FFF2-40B4-BE49-F238E27FC236}">
                <a16:creationId xmlns:a16="http://schemas.microsoft.com/office/drawing/2014/main" id="{E8BB433D-F265-4B98-A164-26058920F751}"/>
              </a:ext>
            </a:extLst>
          </p:cNvPr>
          <p:cNvSpPr>
            <a:spLocks noGrp="1"/>
          </p:cNvSpPr>
          <p:nvPr>
            <p:ph idx="1"/>
          </p:nvPr>
        </p:nvSpPr>
        <p:spPr>
          <a:xfrm>
            <a:off x="5418668" y="982131"/>
            <a:ext cx="5469466" cy="4893735"/>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Text Placeholder 3">
            <a:extLst>
              <a:ext uri="{FF2B5EF4-FFF2-40B4-BE49-F238E27FC236}">
                <a16:creationId xmlns:a16="http://schemas.microsoft.com/office/drawing/2014/main" id="{29F14E4D-3742-4ACC-B44D-B3CCAE1278B3}"/>
              </a:ext>
            </a:extLst>
          </p:cNvPr>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3084866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5" Target="../slideLayouts/slideLayout5.xml" Type="http://schemas.openxmlformats.org/officeDocument/2006/relationships/slideLayout" /><Relationship Id="rId4" Target="../slideLayouts/slideLayout4.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9"/>
            <a:ext cx="10515600" cy="1325563"/>
          </a:xfrm>
          <a:prstGeom prst="rect">
            <a:avLst/>
          </a:prstGeom>
        </p:spPr>
        <p:txBody>
          <a:bodyPr anchor="ctr" bIns="45720" lIns="91440" rIns="91440" rtlCol="0" tIns="45720" vert="horz">
            <a:normAutofit/>
          </a:bodyPr>
          <a:lstStyle/>
          <a:p>
            <a:r>
              <a:rPr lang="fr-FR"/>
              <a:t>Modifiez le style du titre</a:t>
            </a:r>
            <a:endParaRPr lang="fr-CA"/>
          </a:p>
        </p:txBody>
      </p:sp>
      <p:sp>
        <p:nvSpPr>
          <p:cNvPr id="3" name="Espace réservé du texte 2"/>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BF0244F4-1A5A-4B46-BF70-664B866B9B8E}" type="datetimeFigureOut">
              <a:rPr lang="fr-CA" smtClean="0"/>
              <a:t>2022-04-26</a:t>
            </a:fld>
            <a:endParaRPr lang="fr-CA"/>
          </a:p>
        </p:txBody>
      </p:sp>
      <p:sp>
        <p:nvSpPr>
          <p:cNvPr id="5" name="Espace réservé du pied de page 4"/>
          <p:cNvSpPr>
            <a:spLocks noGrp="1"/>
          </p:cNvSpPr>
          <p:nvPr>
            <p:ph idx="3" sz="quarter" type="ftr"/>
          </p:nvPr>
        </p:nvSpPr>
        <p:spPr>
          <a:xfrm>
            <a:off x="4038600" y="6356354"/>
            <a:ext cx="4114800" cy="365125"/>
          </a:xfrm>
          <a:prstGeom prst="rect">
            <a:avLst/>
          </a:prstGeom>
        </p:spPr>
        <p:txBody>
          <a:bodyPr anchor="ctr" bIns="45720" lIns="91440" rIns="91440" rtlCol="0" tIns="45720" vert="horz"/>
          <a:lstStyle>
            <a:lvl1pPr algn="ctr">
              <a:defRPr sz="675">
                <a:solidFill>
                  <a:schemeClr val="tx1">
                    <a:tint val="75000"/>
                  </a:schemeClr>
                </a:solidFill>
              </a:defRPr>
            </a:lvl1pPr>
          </a:lstStyle>
          <a:p>
            <a:endParaRPr lang="fr-CA"/>
          </a:p>
        </p:txBody>
      </p:sp>
      <p:sp>
        <p:nvSpPr>
          <p:cNvPr id="6" name="Espace réservé du numéro de diapositive 5"/>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53D5F600-BA86-4542-B364-EFFF6D7A4031}" type="slidenum">
              <a:rPr lang="fr-CA" smtClean="0"/>
              <a:t>‹N°›</a:t>
            </a:fld>
            <a:endParaRPr lang="fr-CA"/>
          </a:p>
        </p:txBody>
      </p:sp>
    </p:spTree>
    <p:extLst>
      <p:ext uri="{BB962C8B-B14F-4D97-AF65-F5344CB8AC3E}">
        <p14:creationId xmlns:p14="http://schemas.microsoft.com/office/powerpoint/2010/main" val="3314357795"/>
      </p:ext>
    </p:extLst>
  </p:cSld>
  <p:clrMap accent1="accent1" accent2="accent2" accent3="accent3" accent4="accent4" accent5="accent5" accent6="accent6" bg1="lt1" bg2="lt2" folHlink="folHlink" hlink="hlink" tx1="dk1" tx2="dk2"/>
  <p:sldLayoutIdLst>
    <p:sldLayoutId id="2147483674" r:id="rId1"/>
    <p:sldLayoutId id="2147483681" r:id="rId2"/>
    <p:sldLayoutId id="2147483675" r:id="rId3"/>
    <p:sldLayoutId id="2147483676" r:id="rId4"/>
    <p:sldLayoutId id="2147483677" r:id="rId5"/>
    <p:sldLayoutId id="2147483678" r:id="rId6"/>
    <p:sldLayoutId id="2147483680" r:id="rId7"/>
  </p:sldLayoutIdLst>
  <p:txStyles>
    <p:titleStyle>
      <a:lvl1pPr algn="l" defTabSz="514350" eaLnBrk="1" hangingPunct="1" latinLnBrk="0" rtl="0">
        <a:lnSpc>
          <a:spcPct val="90000"/>
        </a:lnSpc>
        <a:spcBef>
          <a:spcPct val="0"/>
        </a:spcBef>
        <a:buNone/>
        <a:defRPr kern="1200" sz="2475">
          <a:solidFill>
            <a:schemeClr val="tx1"/>
          </a:solidFill>
          <a:latin typeface="+mj-lt"/>
          <a:ea typeface="+mj-ea"/>
          <a:cs typeface="+mj-cs"/>
        </a:defRPr>
      </a:lvl1pPr>
    </p:titleStyle>
    <p:bodyStyle>
      <a:lvl1pPr algn="l" defTabSz="514350" eaLnBrk="1" hangingPunct="1" indent="-128588" latinLnBrk="0" marL="128588" rtl="0">
        <a:lnSpc>
          <a:spcPct val="90000"/>
        </a:lnSpc>
        <a:spcBef>
          <a:spcPts val="563"/>
        </a:spcBef>
        <a:buFont charset="0" panose="020B0604020202020204" pitchFamily="34" typeface="Arial"/>
        <a:buChar char="•"/>
        <a:defRPr kern="1200" sz="1575">
          <a:solidFill>
            <a:schemeClr val="tx1"/>
          </a:solidFill>
          <a:latin typeface="+mn-lt"/>
          <a:ea typeface="+mn-ea"/>
          <a:cs typeface="+mn-cs"/>
        </a:defRPr>
      </a:lvl1pPr>
      <a:lvl2pPr algn="l" defTabSz="514350" eaLnBrk="1" hangingPunct="1" indent="-128588" latinLnBrk="0" marL="385763" rtl="0">
        <a:lnSpc>
          <a:spcPct val="90000"/>
        </a:lnSpc>
        <a:spcBef>
          <a:spcPts val="281"/>
        </a:spcBef>
        <a:buFont charset="0" panose="020B0604020202020204" pitchFamily="34" typeface="Arial"/>
        <a:buChar char="•"/>
        <a:defRPr kern="1200" sz="1350">
          <a:solidFill>
            <a:schemeClr val="tx1"/>
          </a:solidFill>
          <a:latin typeface="+mn-lt"/>
          <a:ea typeface="+mn-ea"/>
          <a:cs typeface="+mn-cs"/>
        </a:defRPr>
      </a:lvl2pPr>
      <a:lvl3pPr algn="l" defTabSz="514350" eaLnBrk="1" hangingPunct="1" indent="-128588" latinLnBrk="0" marL="642938" rtl="0">
        <a:lnSpc>
          <a:spcPct val="90000"/>
        </a:lnSpc>
        <a:spcBef>
          <a:spcPts val="281"/>
        </a:spcBef>
        <a:buFont charset="0" panose="020B0604020202020204" pitchFamily="34" typeface="Arial"/>
        <a:buChar char="•"/>
        <a:defRPr kern="1200" sz="1125">
          <a:solidFill>
            <a:schemeClr val="tx1"/>
          </a:solidFill>
          <a:latin typeface="+mn-lt"/>
          <a:ea typeface="+mn-ea"/>
          <a:cs typeface="+mn-cs"/>
        </a:defRPr>
      </a:lvl3pPr>
      <a:lvl4pPr algn="l" defTabSz="514350" eaLnBrk="1" hangingPunct="1" indent="-128588" latinLnBrk="0" marL="9001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4pPr>
      <a:lvl5pPr algn="l" defTabSz="514350" eaLnBrk="1" hangingPunct="1" indent="-128588" latinLnBrk="0" marL="11572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fr-FR"/>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231904" y="5013178"/>
            <a:ext cx="6960096" cy="512917"/>
          </a:xfrm>
        </p:spPr>
        <p:txBody>
          <a:bodyPr/>
          <a:lstStyle/>
          <a:p>
            <a:pPr lvl="0" indent="0" marL="0">
              <a:buNone/>
            </a:pPr>
            <a:r>
              <a:rPr/>
              <a:t>Introduction à la programmation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1600" y="65432"/>
            <a:ext cx="10515600" cy="615602"/>
          </a:xfrm>
        </p:spPr>
        <p:txBody>
          <a:bodyPr/>
          <a:lstStyle/>
          <a:p>
            <a:pPr lvl="0" indent="0" marL="0">
              <a:buNone/>
            </a:pPr>
            <a:r>
              <a:rPr/>
              <a:t>Comme on apprend la logique de la programmation, le cours de </a:t>
            </a:r>
            <a:r>
              <a:rPr b="1"/>
              <a:t>Programmation 1</a:t>
            </a:r>
            <a:r>
              <a:rPr/>
              <a:t> pourrait se donner dans </a:t>
            </a:r>
            <a:r>
              <a:rPr b="1"/>
              <a:t>n’importe quel langage</a:t>
            </a:r>
            <a:r>
              <a:rPr/>
              <a: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1600" y="65432"/>
            <a:ext cx="10515600" cy="615602"/>
          </a:xfrm>
        </p:spPr>
        <p:txBody>
          <a:bodyPr/>
          <a:lstStyle/>
          <a:p>
            <a:pPr lvl="0" indent="0" marL="0">
              <a:buNone/>
            </a:pPr>
            <a:r>
              <a:rPr/>
              <a:t>C#</a:t>
            </a:r>
          </a:p>
        </p:txBody>
      </p:sp>
      <p:sp>
        <p:nvSpPr>
          <p:cNvPr id="3" name="Espace réservé du contenu 2"/>
          <p:cNvSpPr>
            <a:spLocks noGrp="1"/>
          </p:cNvSpPr>
          <p:nvPr>
            <p:ph idx="1"/>
          </p:nvPr>
        </p:nvSpPr>
        <p:spPr/>
        <p:txBody>
          <a:bodyPr/>
          <a:lstStyle/>
          <a:p>
            <a:pPr lvl="0" indent="0" marL="0">
              <a:buNone/>
            </a:pPr>
            <a:r>
              <a:rPr/>
              <a:t>C# (prononcé C sharp) est un langage de programmation orienté objet à typage fort, créé par la société Microsoft, et notamment un de ses employés, Anders Hejlsberg, le créateur du langage Delphi.​​</a:t>
            </a:r>
          </a:p>
          <a:p>
            <a:pPr lvl="0" indent="0" marL="0">
              <a:buNone/>
            </a:pPr>
            <a:r>
              <a:rPr/>
              <a:t>C# est un langage développé par Microsoft dans le but de contrer la popularité de Java et qui selon ses concepteurs est:​</a:t>
            </a:r>
          </a:p>
          <a:p>
            <a:pPr lvl="0"/>
            <a:r>
              <a:rPr/>
              <a:t>Simple​</a:t>
            </a:r>
          </a:p>
          <a:p>
            <a:pPr lvl="0"/>
            <a:r>
              <a:rPr/>
              <a:t>Orienté Objet ​</a:t>
            </a:r>
          </a:p>
          <a:p>
            <a:pPr lvl="0"/>
            <a:r>
              <a:rPr/>
              <a:t>Robuste et sûr​</a:t>
            </a:r>
          </a:p>
          <a:p>
            <a:pPr lvl="0"/>
            <a:r>
              <a:rPr/>
              <a:t>Multitâches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lvl="0" indent="0" marL="0">
              <a:buNone/>
            </a:pPr>
            <a:r>
              <a:rPr b="1"/>
              <a:t>Pourquoi notre département a choisi C# pour débuter votre initiation à la programmation?​</a:t>
            </a:r>
          </a:p>
          <a:p>
            <a:pPr lvl="0"/>
            <a:r>
              <a:rPr/>
              <a:t>Très populaire dans l’industrie​</a:t>
            </a:r>
          </a:p>
          <a:p>
            <a:pPr lvl="0"/>
            <a:r>
              <a:rPr/>
              <a:t>Le plus documenté sur le WEB​</a:t>
            </a:r>
          </a:p>
          <a:p>
            <a:pPr lvl="0"/>
            <a:r>
              <a:rPr/>
              <a:t>Syntaxe très conviviale et structurée​</a:t>
            </a:r>
          </a:p>
          <a:p>
            <a:pPr lvl="0"/>
            <a:r>
              <a:rPr/>
              <a:t>Facile à débugger​</a:t>
            </a:r>
          </a:p>
          <a:p>
            <a:pPr lvl="0"/>
            <a:r>
              <a:rPr/>
              <a:t>Obligation d’utiliser les objets ​</a:t>
            </a:r>
          </a:p>
          <a:p>
            <a:pPr lvl="0"/>
            <a:r>
              <a:rPr/>
              <a:t>Gratuit (pour vous)!​</a:t>
            </a:r>
          </a:p>
          <a:p>
            <a:pPr lvl="0" indent="0" marL="0">
              <a:buNone/>
            </a:pPr>
            <a:r>
              <a:rPr/>
              <a:t>Un second langage de programmation, le </a:t>
            </a:r>
            <a:r>
              <a:rPr b="1"/>
              <a:t>JavaScript</a:t>
            </a:r>
            <a:r>
              <a:rPr/>
              <a:t>, sera introduit un peu plus tard dans la session. C’est un langage reconnu dans le domaine de la programmation Web et il est de plus en plus utilisé dans d’autres contextes.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1600" y="65432"/>
            <a:ext cx="10515600" cy="615602"/>
          </a:xfrm>
        </p:spPr>
        <p:txBody>
          <a:bodyPr/>
          <a:lstStyle/>
          <a:p>
            <a:pPr lvl="0" indent="0" marL="0">
              <a:buNone/>
            </a:pPr>
            <a:r>
              <a:rPr/>
              <a:t>Mon premier programme​</a:t>
            </a:r>
          </a:p>
        </p:txBody>
      </p:sp>
      <p:sp>
        <p:nvSpPr>
          <p:cNvPr id="3" name="Espace réservé du contenu 2"/>
          <p:cNvSpPr>
            <a:spLocks noGrp="1"/>
          </p:cNvSpPr>
          <p:nvPr>
            <p:ph idx="1"/>
          </p:nvPr>
        </p:nvSpPr>
        <p:spPr/>
        <p:txBody>
          <a:bodyPr/>
          <a:lstStyle/>
          <a:p>
            <a:pPr lvl="0" indent="0" marL="0">
              <a:buNone/>
            </a:pPr>
            <a:r>
              <a:rPr/>
              <a:t>Nous allons débuter un nouveau programme « Bonjour le monde ». ​ « Hello world » (traduit littéralement en français par « Bonjour le monde ») sont les mots traditionnellement écrits par un programme informatique simple dont le but est de faire la démonstration rapide de son exécution sans erreur. (Wikipedia)​</a:t>
            </a:r>
          </a:p>
          <a:p>
            <a:pPr lvl="0" indent="0" marL="0">
              <a:buNone/>
            </a:pPr>
            <a:r>
              <a:rPr/>
              <a:t>Votre premier programme vous permettra d’écrire vos premières lignes de code et d’exécuter le code inscrit. Ce premier programme simple permettra de valider que votre environnement est fonctionnel. ​</a:t>
            </a:r>
          </a:p>
          <a:p>
            <a:pPr lvl="0" indent="0" marL="0">
              <a:buNone/>
            </a:pPr>
            <a:r>
              <a:rPr b="1"/>
              <a:t>Sources :​</a:t>
            </a:r>
          </a:p>
          <a:p>
            <a:pPr lvl="0"/>
            <a:r>
              <a:rPr/>
              <a:t>https://docs.microsoft.com/en-us/dotnet/core/tutorials/with-visual-studio-code​</a:t>
            </a:r>
          </a:p>
          <a:p>
            <a:pPr lvl="0"/>
            <a:r>
              <a:rPr/>
              <a:t>https://code.visualstudio.com/docs/languages/dotnet#_create-a-c-hello-world-app​</a:t>
            </a:r>
          </a:p>
          <a:p>
            <a:pPr lvl="0"/>
            <a:r>
              <a:rPr/>
              <a:t>https://code.visualstudio.com/docs/languages/dotnet​</a:t>
            </a:r>
          </a:p>
          <a:p>
            <a:pPr lvl="0"/>
            <a:r>
              <a:rPr/>
              <a:t>https://code.visualstudio.com/docs/languages/csharp​</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lvl="0" indent="0" marL="0">
              <a:spcBef>
                <a:spcPts val="3000"/>
              </a:spcBef>
              <a:buNone/>
            </a:pPr>
            <a:r>
              <a:rPr b="1"/>
              <a:t>Les étapes</a:t>
            </a:r>
          </a:p>
          <a:p>
            <a:pPr lvl="0" indent="0" marL="0">
              <a:buNone/>
            </a:pPr>
            <a:r>
              <a:rPr/>
              <a:t>Étape 1 : Démarrer Visual Studio Code​</a:t>
            </a:r>
          </a:p>
          <a:p>
            <a:pPr lvl="0" indent="0" marL="0">
              <a:buNone/>
            </a:pPr>
            <a:r>
              <a:rPr/>
              <a:t>Étape 2 : Ouvrir un dossier qui contiendra votre programme​</a:t>
            </a:r>
          </a:p>
          <a:p>
            <a:pPr lvl="0"/>
            <a:r>
              <a:rPr/>
              <a:t>Fichier - Ouvrir le dossier…​</a:t>
            </a:r>
          </a:p>
          <a:p>
            <a:pPr lvl="0"/>
            <a:r>
              <a:rPr/>
              <a:t>Choisir un emplacement approprié (par exemple, Documents / Programmation 1)​</a:t>
            </a:r>
          </a:p>
          <a:p>
            <a:pPr lvl="0"/>
            <a:r>
              <a:rPr/>
              <a:t>Créer un sous-dossier nommé BonjourLeMonde​</a:t>
            </a:r>
          </a:p>
          <a:p>
            <a:pPr lvl="0"/>
            <a:r>
              <a:rPr/>
              <a:t>Sélectionner le dossier créé​</a:t>
            </a:r>
          </a:p>
          <a:p>
            <a:pPr lvl="0" indent="0" marL="0">
              <a:buNone/>
            </a:pPr>
            <a:r>
              <a:rPr/>
              <a:t>Étape 3 : Ouvrir le terminal et initialiser votre programme​</a:t>
            </a:r>
          </a:p>
          <a:p>
            <a:pPr lvl="0"/>
            <a:r>
              <a:rPr/>
              <a:t>View -&gt; Terminal (raccourci clavier : CTRL `)​</a:t>
            </a:r>
          </a:p>
          <a:p>
            <a:pPr lvl="0"/>
            <a:r>
              <a:rPr/>
              <a:t>Dans le terminal, écrivez la commande suivante : dotnet new console​</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lvl="0" indent="0" marL="0">
              <a:buNone/>
            </a:pPr>
            <a:r>
              <a:rPr/>
              <a:t>Étape 4 : Écrire le code du programme​</a:t>
            </a:r>
          </a:p>
          <a:p>
            <a:pPr lvl="0"/>
            <a:r>
              <a:rPr/>
              <a:t>Prenez un moment pour consulter le contenu présent dans le fichier Program.cs (on y reviendra!)​</a:t>
            </a:r>
          </a:p>
          <a:p>
            <a:pPr lvl="0"/>
            <a:r>
              <a:rPr/>
              <a:t>Modifiez le texte « Hello World! » Pour « Bonjour le monde! »​</a:t>
            </a:r>
          </a:p>
          <a:p>
            <a:pPr lvl="0" indent="0" marL="0">
              <a:buNone/>
            </a:pPr>
            <a:r>
              <a:rPr/>
              <a:t>Étape 5 : Démarrer l’exécution du programme ​</a:t>
            </a:r>
          </a:p>
          <a:p>
            <a:pPr lvl="0"/>
            <a:r>
              <a:rPr/>
              <a:t>Menu Exécuter &gt; Démarrer le débogage (commande F5)​</a:t>
            </a:r>
          </a:p>
          <a:p>
            <a:pPr lvl="0" indent="0" marL="0">
              <a:buNone/>
            </a:pPr>
            <a:r>
              <a:rPr/>
              <a:t>Étape 6 : Observez le résultat!</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1600" y="65432"/>
            <a:ext cx="10515600" cy="615602"/>
          </a:xfrm>
        </p:spPr>
        <p:txBody>
          <a:bodyPr/>
          <a:lstStyle/>
          <a:p>
            <a:pPr lvl="0" indent="0" marL="0">
              <a:buNone/>
            </a:pPr>
            <a:r>
              <a:rPr/>
              <a:t>Exercice</a:t>
            </a:r>
          </a:p>
        </p:txBody>
      </p:sp>
      <p:sp>
        <p:nvSpPr>
          <p:cNvPr id="3" name="Espace réservé du contenu 2"/>
          <p:cNvSpPr>
            <a:spLocks noGrp="1"/>
          </p:cNvSpPr>
          <p:nvPr>
            <p:ph idx="1"/>
          </p:nvPr>
        </p:nvSpPr>
        <p:spPr/>
        <p:txBody>
          <a:bodyPr/>
          <a:lstStyle/>
          <a:p>
            <a:pPr lvl="0" indent="0" marL="0">
              <a:buNone/>
            </a:pPr>
            <a:r>
              <a:rPr/>
              <a:t>(Introduction à la programmation)[exercices/introduction-programmation]</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1600" y="65432"/>
            <a:ext cx="10515600" cy="615602"/>
          </a:xfrm>
        </p:spPr>
        <p:txBody>
          <a:bodyPr/>
          <a:lstStyle/>
          <a:p>
            <a:pPr lvl="0" indent="0" marL="0">
              <a:buNone/>
            </a:pPr>
            <a:r>
              <a:rPr/>
              <a:t>En devoir</a:t>
            </a:r>
          </a:p>
        </p:txBody>
      </p:sp>
      <p:sp>
        <p:nvSpPr>
          <p:cNvPr id="3" name="Espace réservé du contenu 2"/>
          <p:cNvSpPr>
            <a:spLocks noGrp="1"/>
          </p:cNvSpPr>
          <p:nvPr>
            <p:ph idx="1"/>
          </p:nvPr>
        </p:nvSpPr>
        <p:spPr/>
        <p:txBody>
          <a:bodyPr/>
          <a:lstStyle/>
          <a:p>
            <a:pPr lvl="0" indent="0" marL="0">
              <a:buNone/>
            </a:pPr>
            <a:r>
              <a:rPr/>
              <a:t>Écoutez la vidéo interactive avant le prochain cours et répondez aux questions en cours d’écoute : https://edpuzzle.com/assignments/6234c3444b105842fb04d09e/watch</a:t>
            </a:r>
          </a:p>
          <a:p>
            <a:pPr lvl="0" indent="0" marL="0">
              <a:buNone/>
            </a:pPr>
            <a:r>
              <a:rPr/>
              <a:t>​</a:t>
            </a:r>
          </a:p>
          <a:p>
            <a:pPr lvl="0" indent="0" marL="0">
              <a:buNone/>
            </a:pPr>
            <a:r>
              <a:rPr/>
              <a:t>​ ​</a:t>
            </a:r>
          </a:p>
          <a:p>
            <a:pPr lvl="0" indent="0" marL="0">
              <a:buNone/>
            </a:pPr>
            <a:r>
              <a:rPr/>
              <a: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1600" y="65432"/>
            <a:ext cx="10515600" cy="615602"/>
          </a:xfrm>
        </p:spPr>
        <p:txBody>
          <a:bodyPr/>
          <a:lstStyle/>
          <a:p>
            <a:pPr lvl="0" indent="0" marL="0">
              <a:buNone/>
            </a:pPr>
            <a:r>
              <a:rPr/>
              <a:t>Mise en contexte</a:t>
            </a:r>
          </a:p>
        </p:txBody>
      </p:sp>
      <p:sp>
        <p:nvSpPr>
          <p:cNvPr id="3" name="Espace réservé du contenu 2"/>
          <p:cNvSpPr>
            <a:spLocks noGrp="1"/>
          </p:cNvSpPr>
          <p:nvPr>
            <p:ph idx="1"/>
          </p:nvPr>
        </p:nvSpPr>
        <p:spPr/>
        <p:txBody>
          <a:bodyPr/>
          <a:lstStyle/>
          <a:p>
            <a:pPr lvl="0"/>
            <a:r>
              <a:rPr/>
              <a:t>Un ordinateur est une machine électronique programmable et capable de mémoriser, de retrouver et de traiter des données.​</a:t>
            </a:r>
          </a:p>
          <a:p>
            <a:pPr lvl="0"/>
            <a:r>
              <a:rPr/>
              <a:t>Depuis que vous êtes petits, vous avez appris à « faire des choses » : ​</a:t>
            </a:r>
          </a:p>
          <a:p>
            <a:pPr lvl="1"/>
            <a:r>
              <a:rPr/>
              <a:t>lever la main ;</a:t>
            </a:r>
          </a:p>
          <a:p>
            <a:pPr lvl="1"/>
            <a:r>
              <a:rPr/>
              <a:t>saisir le coin supérieur droit de la page ;</a:t>
            </a:r>
          </a:p>
          <a:p>
            <a:pPr lvl="1"/>
            <a:r>
              <a:rPr/>
              <a:t>déplacer la main gauche à droite ; ​</a:t>
            </a:r>
          </a:p>
          <a:p>
            <a:pPr lvl="1"/>
            <a:r>
              <a:rPr/>
              <a:t>ramener la main à sa position initiale.​</a:t>
            </a:r>
          </a:p>
          <a:p>
            <a:pPr lvl="1"/>
            <a:r>
              <a:rPr/>
              <a:t>etc.​</a:t>
            </a:r>
          </a:p>
          <a:p>
            <a:pPr lvl="0"/>
            <a:r>
              <a:rPr/>
              <a:t>Malheureusement, l’ordinateur n’est pas intelligent.​</a:t>
            </a:r>
          </a:p>
          <a:p>
            <a:pPr lvl="1"/>
            <a:r>
              <a:rPr/>
              <a:t>Il n’a donc pas d’aptitudes à raisonner. ​</a:t>
            </a:r>
          </a:p>
          <a:p>
            <a:pPr lvl="1"/>
            <a:r>
              <a:rPr/>
              <a:t>Il ne peut pas analyser un problème et y apporter une solution. ​</a:t>
            </a:r>
          </a:p>
          <a:p>
            <a:pPr lvl="0" indent="0" marL="0">
              <a:buNone/>
            </a:pPr>
            <a:r>
              <a:rPr/>
              <a:t>*** Mais il sait très bien obéir aux instructions et fera exactement tout ce qu’on lui dira de faire… (SANS SE PLAINDRE)​**</a:t>
            </a:r>
          </a:p>
          <a:p>
            <a:pPr lvl="0" indent="0" marL="0">
              <a:buNone/>
            </a:pPr>
            <a:r>
              <a:rPr b="1"/>
              <a:t>C’est donc le programmeur qui se charge de l’étape de résolution : il doit définir une solution et la transmettre à l’ordinateur. L’un des avantages d’utiliser un ordinateur plutôt qu’un humain, c’est ????​</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1600" y="65432"/>
            <a:ext cx="10515600" cy="615602"/>
          </a:xfrm>
        </p:spPr>
        <p:txBody>
          <a:bodyPr/>
          <a:lstStyle/>
          <a:p>
            <a:pPr lvl="0" indent="0" marL="0">
              <a:buNone/>
            </a:pPr>
            <a:r>
              <a:rPr/>
              <a:t>Définitions</a:t>
            </a:r>
          </a:p>
        </p:txBody>
      </p:sp>
      <p:sp>
        <p:nvSpPr>
          <p:cNvPr id="3" name="Espace réservé du contenu 2"/>
          <p:cNvSpPr>
            <a:spLocks noGrp="1"/>
          </p:cNvSpPr>
          <p:nvPr>
            <p:ph idx="1"/>
          </p:nvPr>
        </p:nvSpPr>
        <p:spPr/>
        <p:txBody>
          <a:bodyPr/>
          <a:lstStyle/>
          <a:p>
            <a:pPr lvl="0" indent="0" marL="0">
              <a:spcBef>
                <a:spcPts val="3000"/>
              </a:spcBef>
              <a:buNone/>
            </a:pPr>
            <a:r>
              <a:rPr b="1"/>
              <a:t>Programmation​</a:t>
            </a:r>
          </a:p>
          <a:p>
            <a:pPr lvl="0" indent="0" marL="0">
              <a:buNone/>
            </a:pPr>
            <a:r>
              <a:rPr/>
              <a:t>Travail consistant à définir une séquence d’instructions qui seront exécutées par un ordinateur.​</a:t>
            </a:r>
          </a:p>
          <a:p>
            <a:pPr lvl="0" indent="0" marL="0">
              <a:buNone/>
            </a:pPr>
            <a:r>
              <a:rPr/>
              <a:t>La programmation se divise en deux parties ​: * Résoudre le problème (algorithme)​ : Déterminer le travail que l’ordinateur doit accomplir.​ *Mettre en œuvre la solution retenue (Programmer).</a:t>
            </a:r>
          </a:p>
          <a:p>
            <a:pPr lvl="0" indent="0" marL="0">
              <a:spcBef>
                <a:spcPts val="3000"/>
              </a:spcBef>
              <a:buNone/>
            </a:pPr>
            <a:r>
              <a:rPr b="1"/>
              <a:t>Programme​</a:t>
            </a:r>
          </a:p>
          <a:p>
            <a:pPr lvl="0" indent="0" marL="0">
              <a:buNone/>
            </a:pPr>
            <a:r>
              <a:rPr/>
              <a:t>Séquence d’instructions indiquant les opérations qu’un ordinateur doit effectuer. ​</a:t>
            </a:r>
          </a:p>
          <a:p>
            <a:pPr lvl="0" indent="0" marL="0">
              <a:buNone/>
            </a:pPr>
            <a:r>
              <a:rPr/>
              <a:t>Un bon programme :​</a:t>
            </a:r>
          </a:p>
          <a:p>
            <a:pPr lvl="0"/>
            <a:r>
              <a:rPr/>
              <a:t>doit être fonctionnel (qu’il accomplisse la tâche qu’on lui demande);​</a:t>
            </a:r>
          </a:p>
          <a:p>
            <a:pPr lvl="0"/>
            <a:r>
              <a:rPr/>
              <a:t>peut être lu et compris;​</a:t>
            </a:r>
          </a:p>
          <a:p>
            <a:pPr lvl="0"/>
            <a:r>
              <a:rPr/>
              <a:t>peut être modifié, si nécessaire;​</a:t>
            </a:r>
          </a:p>
          <a:p>
            <a:pPr lvl="0"/>
            <a:r>
              <a:rPr/>
              <a:t>respecte l’échéancier et le budget fixés.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lvl="0" indent="0" marL="0">
              <a:spcBef>
                <a:spcPts val="3000"/>
              </a:spcBef>
              <a:buNone/>
            </a:pPr>
            <a:r>
              <a:rPr b="1"/>
              <a:t>Résolution d’un problème​</a:t>
            </a:r>
          </a:p>
          <a:p>
            <a:pPr lvl="0" indent="0" marL="0">
              <a:spcBef>
                <a:spcPts val="3000"/>
              </a:spcBef>
              <a:buNone/>
            </a:pPr>
            <a:r>
              <a:rPr b="1"/>
              <a:t>Analyse</a:t>
            </a:r>
          </a:p>
          <a:p>
            <a:pPr lvl="0" indent="0" marL="0">
              <a:buNone/>
            </a:pPr>
            <a:r>
              <a:rPr/>
              <a:t>Comprendre (définir) le problème. Cette étape est primordiale. Comment faire un programme si vous ne comprenez pas ce qu’il doit faire ????​​</a:t>
            </a:r>
          </a:p>
          <a:p>
            <a:pPr lvl="0" indent="0" marL="0">
              <a:spcBef>
                <a:spcPts val="3000"/>
              </a:spcBef>
              <a:buNone/>
            </a:pPr>
            <a:r>
              <a:rPr b="1"/>
              <a:t>Solution générale (algorithme)</a:t>
            </a:r>
          </a:p>
          <a:p>
            <a:pPr lvl="0" indent="0" marL="0">
              <a:buNone/>
            </a:pPr>
            <a:r>
              <a:rPr/>
              <a:t>Définir une séquence d’opérations permettant de résoudre le problème dans un langage de tous les jours.​​</a:t>
            </a:r>
          </a:p>
          <a:p>
            <a:pPr lvl="0" indent="0" marL="0">
              <a:spcBef>
                <a:spcPts val="3000"/>
              </a:spcBef>
              <a:buNone/>
            </a:pPr>
            <a:r>
              <a:rPr b="1"/>
              <a:t>Vérification</a:t>
            </a:r>
          </a:p>
          <a:p>
            <a:pPr lvl="0" indent="0" marL="0">
              <a:buNone/>
            </a:pPr>
            <a:r>
              <a:rPr/>
              <a:t>Effectuer ces opérations pour voir si la solution résout effectivement le problème.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lvl="0" indent="0" marL="0">
              <a:spcBef>
                <a:spcPts val="3000"/>
              </a:spcBef>
              <a:buNone/>
            </a:pPr>
            <a:r>
              <a:rPr b="1"/>
              <a:t>Mise en oeuvre du programme</a:t>
            </a:r>
          </a:p>
          <a:p>
            <a:pPr lvl="0" indent="0" marL="0">
              <a:spcBef>
                <a:spcPts val="3000"/>
              </a:spcBef>
              <a:buNone/>
            </a:pPr>
            <a:r>
              <a:rPr b="1"/>
              <a:t>Solution particulière (programme)</a:t>
            </a:r>
          </a:p>
          <a:p>
            <a:pPr lvl="0" indent="0" marL="0">
              <a:buNone/>
            </a:pPr>
            <a:r>
              <a:rPr/>
              <a:t>Traduire l’algorithme dans un langage de programmation.​</a:t>
            </a:r>
          </a:p>
          <a:p>
            <a:pPr lvl="0" indent="0" marL="0">
              <a:spcBef>
                <a:spcPts val="3000"/>
              </a:spcBef>
              <a:buNone/>
            </a:pPr>
            <a:r>
              <a:rPr b="1"/>
              <a:t>Mise au point</a:t>
            </a:r>
          </a:p>
          <a:p>
            <a:pPr lvl="0" indent="0" marL="0">
              <a:buNone/>
            </a:pPr>
            <a:r>
              <a:rPr/>
              <a:t>Faire exécuter les instructions par l’ordinateur. Vérifier les résultats et corriger le programme jusqu’à ce qu’il fonctionne correctement.​</a:t>
            </a:r>
          </a:p>
          <a:p>
            <a:pPr lvl="0" indent="0" marL="0">
              <a:spcBef>
                <a:spcPts val="3000"/>
              </a:spcBef>
              <a:buNone/>
            </a:pPr>
            <a:r>
              <a:rPr b="1"/>
              <a:t>Utilisation</a:t>
            </a:r>
          </a:p>
          <a:p>
            <a:pPr lvl="0" indent="0" marL="0">
              <a:buNone/>
            </a:pPr>
            <a:r>
              <a:rPr/>
              <a:t>Se servir du programme.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lvl="0" indent="0" marL="0">
              <a:spcBef>
                <a:spcPts val="3000"/>
              </a:spcBef>
              <a:buNone/>
            </a:pPr>
            <a:r>
              <a:rPr b="1"/>
              <a:t>Algorithme</a:t>
            </a:r>
          </a:p>
          <a:p>
            <a:pPr lvl="0" indent="0" marL="0">
              <a:buNone/>
            </a:pPr>
            <a:r>
              <a:rPr/>
              <a:t>Séquence d’opérations à effectuer pour résoudre un problème en un nombre fini d’étapes.​</a:t>
            </a:r>
          </a:p>
          <a:p>
            <a:pPr lvl="0" indent="0" marL="0">
              <a:buNone/>
            </a:pPr>
            <a:r>
              <a:rPr/>
              <a:t>Vous faites des algorithmes tous les jours ! Vous êtes étonnés ? Eh oui! puisqu’un algorithme est simplement une description verbale ou écrite indiquant l’enchaînement des actions nécessaires à l’accomplissement d’une tâche.​</a:t>
            </a:r>
          </a:p>
          <a:p>
            <a:pPr lvl="0" indent="0" marL="0">
              <a:buNone/>
            </a:pPr>
            <a:r>
              <a:rPr/>
              <a:t>Exemple: Algorithme pour démarrer une automobile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1600" y="65432"/>
            <a:ext cx="10515600" cy="615602"/>
          </a:xfrm>
        </p:spPr>
        <p:txBody>
          <a:bodyPr/>
          <a:lstStyle/>
          <a:p>
            <a:pPr lvl="0" indent="0" marL="0">
              <a:buNone/>
            </a:pPr>
            <a:r>
              <a:rPr/>
              <a:t>Étapes à suivre pour réaliser un algorithme ​</a:t>
            </a:r>
          </a:p>
        </p:txBody>
      </p:sp>
      <p:sp>
        <p:nvSpPr>
          <p:cNvPr id="3" name="Espace réservé du contenu 2"/>
          <p:cNvSpPr>
            <a:spLocks noGrp="1"/>
          </p:cNvSpPr>
          <p:nvPr>
            <p:ph idx="1"/>
          </p:nvPr>
        </p:nvSpPr>
        <p:spPr/>
        <p:txBody>
          <a:bodyPr/>
          <a:lstStyle/>
          <a:p>
            <a:pPr lvl="0" indent="-257175" marL="257175">
              <a:buAutoNum type="arabicPeriod"/>
            </a:pPr>
            <a:r>
              <a:rPr/>
              <a:t>S’assurer de bien comprendre le problème à résoudre ; ​</a:t>
            </a:r>
          </a:p>
          <a:p>
            <a:pPr lvl="0" indent="-257175" marL="257175">
              <a:buAutoNum type="arabicPeriod"/>
            </a:pPr>
            <a:r>
              <a:rPr/>
              <a:t>Réaliser un exemple concret ; ​</a:t>
            </a:r>
          </a:p>
          <a:p>
            <a:pPr lvl="0" indent="-257175" marL="257175">
              <a:buAutoNum type="arabicPeriod"/>
            </a:pPr>
            <a:r>
              <a:rPr/>
              <a:t>Faire une première ébauche d’une solution envisagée ; ​</a:t>
            </a:r>
          </a:p>
          <a:p>
            <a:pPr lvl="0" indent="-257175" marL="257175">
              <a:buAutoNum type="arabicPeriod"/>
            </a:pPr>
            <a:r>
              <a:rPr/>
              <a:t>Identifier de façon claire les variables en entrée, les variables en sortie et les constantes ; ​</a:t>
            </a:r>
          </a:p>
          <a:p>
            <a:pPr lvl="0" indent="-257175" marL="257175">
              <a:buAutoNum type="arabicPeriod"/>
            </a:pPr>
            <a:r>
              <a:rPr/>
              <a:t>Considérer chaque étape et les détailler si cela s’avère nécessaire ; ​</a:t>
            </a:r>
          </a:p>
          <a:p>
            <a:pPr lvl="0" indent="-257175" marL="257175">
              <a:buAutoNum type="arabicPeriod"/>
            </a:pPr>
            <a:r>
              <a:rPr/>
              <a:t>Lorsque l’algorithme est suffisamment clair, faire la trace ; ​</a:t>
            </a:r>
          </a:p>
          <a:p>
            <a:pPr lvl="0" indent="-257175" marL="257175">
              <a:buAutoNum type="arabicPeriod"/>
            </a:pPr>
            <a:r>
              <a:rPr/>
              <a:t>Traduire l’algorithme dans un langage de programmation ; ​</a:t>
            </a:r>
          </a:p>
          <a:p>
            <a:pPr lvl="0" indent="-257175" marL="257175">
              <a:buAutoNum type="arabicPeriod"/>
            </a:pPr>
            <a:r>
              <a:rPr/>
              <a:t>Faire les jeux d’essais.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lvl="0" indent="0" marL="0">
              <a:spcBef>
                <a:spcPts val="3000"/>
              </a:spcBef>
              <a:buNone/>
            </a:pPr>
            <a:r>
              <a:rPr b="1"/>
              <a:t>Instructions</a:t>
            </a:r>
          </a:p>
          <a:p>
            <a:pPr lvl="0" indent="0" marL="0">
              <a:buNone/>
            </a:pPr>
            <a:r>
              <a:rPr/>
              <a:t>Une instruction est une opération élémentaire d’un algorithme. ​ C’est une commande que l’interlocuteur peut comprendre et réaliser.​</a:t>
            </a:r>
          </a:p>
          <a:p>
            <a:pPr lvl="0" indent="0" marL="0">
              <a:buNone/>
            </a:pPr>
            <a:r>
              <a:rPr/>
              <a:t>Une instruction précise : ​</a:t>
            </a:r>
          </a:p>
          <a:p>
            <a:pPr lvl="0" indent="0" marL="0">
              <a:buNone/>
            </a:pPr>
            <a:r>
              <a:rPr/>
              <a:t>le nom de l’opération à effectuer (lire, écrire, additionner, comparer…)​</a:t>
            </a:r>
          </a:p>
          <a:p>
            <a:pPr lvl="0" indent="0" marL="0">
              <a:buNone/>
            </a:pPr>
            <a:r>
              <a:rPr/>
              <a:t>les données qui font l’objet de l’opération.</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lvl="0" indent="0" marL="0">
              <a:spcBef>
                <a:spcPts val="3000"/>
              </a:spcBef>
              <a:buNone/>
            </a:pPr>
            <a:r>
              <a:rPr b="1"/>
              <a:t>Langages de programmation</a:t>
            </a:r>
          </a:p>
          <a:p>
            <a:pPr lvl="0"/>
            <a:r>
              <a:rPr/>
              <a:t>Ensemble de règles, de symboles et de mots servant à écrire des programmes.​</a:t>
            </a:r>
          </a:p>
          <a:p>
            <a:pPr lvl="0"/>
            <a:r>
              <a:rPr/>
              <a:t>Pour rédiger un programme, on n’emploie pas une langue comme le français ou l’anglais. On utilise plutôt un langage de programmation, qui permet d’écrire uniquement des instructions que l’ordinateur peut exécuter. ​</a:t>
            </a:r>
          </a:p>
          <a:p>
            <a:pPr lvl="0"/>
            <a:r>
              <a:rPr/>
              <a:t>Petit groupe de mots (if then else while)​</a:t>
            </a:r>
          </a:p>
          <a:p>
            <a:pPr lvl="0"/>
            <a:r>
              <a:rPr/>
              <a:t>Symboles mathématiques +-*/​</a:t>
            </a:r>
          </a:p>
          <a:p>
            <a:pPr lvl="0"/>
            <a:r>
              <a:rPr/>
              <a:t>Ensemble de règles de grammaire très précises​</a:t>
            </a:r>
          </a:p>
          <a:p>
            <a:pPr lvl="0"/>
            <a:r>
              <a:rPr/>
              <a:t>Écrire un programme consiste à traduire un algorithme dans un langage de programmation.</a:t>
            </a:r>
          </a:p>
        </p:txBody>
      </p:sp>
    </p:spTree>
  </p:cSld>
</p:sld>
</file>

<file path=ppt/theme/theme1.xml><?xml version="1.0" encoding="utf-8"?>
<a:theme xmlns:a="http://schemas.openxmlformats.org/drawingml/2006/main" name="CegepVictoW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egepVictoWide" id="{43CBA280-5ADA-4926-8E1C-8C6A381A47C4}" vid="{56B328D5-F4D4-4B3D-9F2D-0323284354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CegepVictoWide</Template>
  <TotalTime>4</TotalTime>
  <Words>0</Words>
  <Application>Microsoft Office PowerPoint</Application>
  <PresentationFormat>Grand écran</PresentationFormat>
  <Paragraphs>0</Paragraphs>
  <Slides>2</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vt:i4>
      </vt:variant>
    </vt:vector>
  </HeadingPairs>
  <TitlesOfParts>
    <vt:vector size="6" baseType="lpstr">
      <vt:lpstr>Arial</vt:lpstr>
      <vt:lpstr>Calibri</vt:lpstr>
      <vt:lpstr>Calibri Light</vt:lpstr>
      <vt:lpstr>CegepVictoWide</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2022-04-28T20:25:25Z</dcterms:created>
  <dcterms:modified xsi:type="dcterms:W3CDTF">2022-04-28T20:25:25Z</dcterms:modified>
</cp:coreProperties>
</file>

<file path=docProps/custom.xml><?xml version="1.0" encoding="utf-8"?>
<Properties xmlns="http://schemas.openxmlformats.org/officeDocument/2006/custom-properties" xmlns:vt="http://schemas.openxmlformats.org/officeDocument/2006/docPropsVTypes"/>
</file>