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7" r:id="rId3"/>
    <p:sldId id="256" r:id="rId4"/>
    <p:sldId id="259" r:id="rId5"/>
    <p:sldId id="258" r:id="rId6"/>
    <p:sldId id="262" r:id="rId7"/>
    <p:sldId id="261" r:id="rId8"/>
    <p:sldId id="260" r:id="rId9"/>
    <p:sldId id="264" r:id="rId10"/>
    <p:sldId id="263" r:id="rId11"/>
    <p:sldId id="266" r:id="rId12"/>
    <p:sldId id="265" r:id="rId13"/>
    <p:sldId id="267" r:id="rId14"/>
    <p:sldId id="268" r:id="rId15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E5F02AE-8CDD-44A6-8E04-D3A60644C44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8/9/2021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A4AC53-2054-42ED-AB3E-3535115011E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BF7C4-585E-41CB-8310-6DD5D299FC9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8/9/2021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4CB98B8-7EDE-47F0-8266-DA1A770A912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правки текста заголовка щёлкните мышью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3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936" y="2373966"/>
            <a:ext cx="3806342" cy="22661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288" y="4056610"/>
            <a:ext cx="2327563" cy="2327563"/>
          </a:xfrm>
          <a:prstGeom prst="rect">
            <a:avLst/>
          </a:prstGeom>
        </p:spPr>
      </p:pic>
      <p:pic>
        <p:nvPicPr>
          <p:cNvPr id="5" name="Рисунок 4" descr="Psk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" y="490284"/>
            <a:ext cx="2706370" cy="2780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8660" y="248882"/>
            <a:ext cx="5378334" cy="642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в парах. 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2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sz="22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В прямоугольном параллелепипеде измерения равны 12 см, 16 см, 20 см. Найти диагональ параллелепипеда и синус между диагональю параллелепипеда и синус угла между диагональю параллелепипеда и плоскостью основания</a:t>
            </a:r>
            <a:r>
              <a:rPr lang="ru-RU" sz="22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Дескрипторы: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 свойство квадрата диагонали;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длину диагонали прямоугольного параллелепипеда;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 определение понятия синуса острого угла прямоугольного треугольника;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Составляет отношение и вычисляет синус угла между диагональю параллелепипеда и плоскостью его основания;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ответ.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5330619" y="1548908"/>
            <a:ext cx="3694846" cy="3759823"/>
            <a:chOff x="5508104" y="1203598"/>
            <a:chExt cx="2802636" cy="2851923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flipV="1">
              <a:off x="5838584" y="3141869"/>
              <a:ext cx="2225754" cy="579024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1440" y="1203598"/>
              <a:ext cx="2699300" cy="2743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838584" y="3045138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b="0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ru-RU" sz="1600" dirty="0">
                    <a:solidFill>
                      <a:srgbClr val="4F81BD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584" y="3045138"/>
                  <a:ext cx="458780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508104" y="2504303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b="0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lang="ru-RU" sz="1600" dirty="0">
                    <a:solidFill>
                      <a:srgbClr val="4F81BD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2504303"/>
                  <a:ext cx="458780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530325" y="3716967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b="0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ru-RU" sz="1600" dirty="0">
                    <a:solidFill>
                      <a:srgbClr val="4F81BD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325" y="3716967"/>
                  <a:ext cx="458780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5838584" y="1420993"/>
              <a:ext cx="2225754" cy="2295974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Дуга 10"/>
            <p:cNvSpPr/>
            <p:nvPr/>
          </p:nvSpPr>
          <p:spPr>
            <a:xfrm>
              <a:off x="5970930" y="3540583"/>
              <a:ext cx="112903" cy="248392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840165" y="1414463"/>
              <a:ext cx="2228850" cy="2309812"/>
            </a:xfrm>
            <a:custGeom>
              <a:avLst/>
              <a:gdLst>
                <a:gd name="connsiteX0" fmla="*/ 0 w 2228850"/>
                <a:gd name="connsiteY0" fmla="*/ 2309812 h 2309812"/>
                <a:gd name="connsiteX1" fmla="*/ 2228850 w 2228850"/>
                <a:gd name="connsiteY1" fmla="*/ 0 h 2309812"/>
                <a:gd name="connsiteX2" fmla="*/ 2224087 w 2228850"/>
                <a:gd name="connsiteY2" fmla="*/ 1728787 h 2309812"/>
                <a:gd name="connsiteX3" fmla="*/ 0 w 2228850"/>
                <a:gd name="connsiteY3" fmla="*/ 2309812 h 230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850" h="2309812">
                  <a:moveTo>
                    <a:pt x="0" y="2309812"/>
                  </a:moveTo>
                  <a:lnTo>
                    <a:pt x="2228850" y="0"/>
                  </a:lnTo>
                  <a:cubicBezTo>
                    <a:pt x="2227262" y="576262"/>
                    <a:pt x="2225675" y="1152525"/>
                    <a:pt x="2224087" y="1728787"/>
                  </a:cubicBezTo>
                  <a:lnTo>
                    <a:pt x="0" y="2309812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642178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307571" y="454227"/>
            <a:ext cx="8553796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Формативное оценивание по теме </a:t>
            </a:r>
            <a:endParaRPr lang="ru-RU" sz="2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ru-RU" sz="2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«Прямоугольный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параллелепипед</a:t>
            </a:r>
            <a:r>
              <a:rPr lang="ru-RU" sz="2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ru-RU" sz="25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5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</a:t>
            </a:r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Измерения комнаты равны 6 м, 3 м, 9 м. Подсчитайте площадь пола, потолка, и стен комнаты</a:t>
            </a:r>
            <a:r>
              <a:rPr lang="ru-RU" sz="2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ru-RU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Дескрипторы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Применяет формулы вычисления площади прямоугольника;</a:t>
            </a:r>
          </a:p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Вычисляет площадь потолка, пола;</a:t>
            </a:r>
          </a:p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Вычисляет площадь боковых стен;</a:t>
            </a:r>
          </a:p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Вычисляет площадь передней и задней стен.</a:t>
            </a:r>
          </a:p>
          <a:p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Записывает ответ.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68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55575" y="2363143"/>
            <a:ext cx="8817643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ru-RU" sz="25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Выучить 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конспект урока.</a:t>
            </a:r>
          </a:p>
          <a:p>
            <a:endParaRPr lang="ru-RU" sz="2500" b="1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5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пря­мо­уголь­ном параллелепипеде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АВСДА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известно, что СД=2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ВД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АД=2. Най­ди­те длину ребра</a:t>
            </a:r>
            <a:r>
              <a:rPr lang="en-US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АА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Домашнее задание - Путешествие в мир книг Николая Носов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2" y="719744"/>
            <a:ext cx="78486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173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390698" y="319398"/>
            <a:ext cx="8952807" cy="938333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Рефлексия.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5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500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r>
              <a:rPr lang="ru-RU" sz="25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принципу незаконченного предложения</a:t>
            </a:r>
            <a:r>
              <a:rPr lang="ru-RU" sz="25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сегодняшнем уроке я понял, я узнал, я разобрался…";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"Я похвалил бы себя…";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"Особенно мне понравилось…";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"После урока мне захотелось…";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"Сегодня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мне удалось…";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"Я сумел…";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"Было интересно…";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"Было трудно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…";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 понял, что…";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"Теперь я могу…";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"Я почувствовал, что</a:t>
            </a: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…";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Было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интересно…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Было 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трудно…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 выполнял задания…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Теперь я могу…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 почувствовал, что…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 приобрёл…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 научился…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 меня получилось…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 смог…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Я попробую…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5282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Рисунок 4"/>
          <p:cNvPicPr/>
          <p:nvPr/>
        </p:nvPicPr>
        <p:blipFill>
          <a:blip r:embed="rId2"/>
          <a:stretch/>
        </p:blipFill>
        <p:spPr>
          <a:xfrm>
            <a:off x="432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876204" y="1624893"/>
            <a:ext cx="6077781" cy="27808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 smtClean="0">
                <a:solidFill>
                  <a:srgbClr val="000000"/>
                </a:solidFill>
                <a:latin typeface="Calibri"/>
              </a:rPr>
              <a:t>Тема урока:</a:t>
            </a:r>
          </a:p>
          <a:p>
            <a:pPr algn="ctr">
              <a:lnSpc>
                <a:spcPct val="100000"/>
              </a:lnSpc>
            </a:pPr>
            <a:r>
              <a:rPr lang="ru-RU" sz="5000" b="1" spc="-1" dirty="0" smtClean="0">
                <a:solidFill>
                  <a:srgbClr val="000000"/>
                </a:solidFill>
                <a:latin typeface="Calibri"/>
              </a:rPr>
              <a:t>ПРЯМОУГОЛЬНЫЙ </a:t>
            </a:r>
          </a:p>
          <a:p>
            <a:pPr algn="ctr">
              <a:lnSpc>
                <a:spcPct val="100000"/>
              </a:lnSpc>
            </a:pPr>
            <a:r>
              <a:rPr lang="ru-RU" sz="5000" b="1" spc="-1" dirty="0" smtClean="0">
                <a:solidFill>
                  <a:srgbClr val="000000"/>
                </a:solidFill>
                <a:latin typeface="Calibri"/>
              </a:rPr>
              <a:t>ПАРАЛЛЕЛЕПИПЕД</a:t>
            </a:r>
            <a:endParaRPr lang="en-US" sz="5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3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562955" y="839421"/>
            <a:ext cx="3619080" cy="63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ru-RU" sz="4000" b="1" i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урока:</a:t>
            </a:r>
            <a:endParaRPr lang="en-US" sz="4000" b="1" i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49630" y="2005297"/>
            <a:ext cx="8445730" cy="28470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840" algn="ctr">
              <a:buClr>
                <a:srgbClr val="000000"/>
              </a:buClr>
              <a:buFont typeface="Arial"/>
              <a:buChar char="•"/>
            </a:pPr>
            <a:r>
              <a:rPr lang="ru-RU" sz="4000" b="1" i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Знать определение понятия прямоугольного параллелепипеда;</a:t>
            </a:r>
          </a:p>
          <a:p>
            <a:pPr marL="457200" indent="-456840" algn="ctr">
              <a:buClr>
                <a:srgbClr val="000000"/>
              </a:buClr>
              <a:buFont typeface="Arial"/>
              <a:buChar char="•"/>
            </a:pPr>
            <a:r>
              <a:rPr lang="ru-RU" sz="4000" b="1" i="1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Знать свойства прямоугольного параллелепипеда</a:t>
            </a:r>
            <a:r>
              <a:rPr lang="ru-RU" sz="2400" spc="-1" dirty="0" smtClean="0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3174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pic>
        <p:nvPicPr>
          <p:cNvPr id="6" name="Picture 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t="3653" r="17900" b="12244"/>
          <a:stretch/>
        </p:blipFill>
        <p:spPr bwMode="auto">
          <a:xfrm>
            <a:off x="5286894" y="1020075"/>
            <a:ext cx="3674225" cy="4954328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Прямоугольник 1"/>
          <p:cNvSpPr/>
          <p:nvPr/>
        </p:nvSpPr>
        <p:spPr>
          <a:xfrm>
            <a:off x="307571" y="622131"/>
            <a:ext cx="4979324" cy="5613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Прямоугольный параллелепипед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относится к пространственным фигурам.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Среди пространственных фигур выделяют многогранники – тела, поверхности которых состоят из конечного числа многоугольников, называемых </a:t>
            </a:r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гранями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многогранника.</a:t>
            </a:r>
          </a:p>
          <a:p>
            <a:pPr algn="just"/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Параллелепипедом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многогранник, поверхность которого состоит из шести параллелограммов.</a:t>
            </a:r>
            <a:endParaRPr lang="ru-RU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4572000" y="1071018"/>
            <a:ext cx="4256117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Стороны и вершины параллелепипеда называются соответственно </a:t>
            </a:r>
            <a:r>
              <a:rPr lang="ru-RU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ребрами и вершинами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многогранника.</a:t>
            </a:r>
          </a:p>
          <a:p>
            <a:pPr algn="just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Параллелепипед </a:t>
            </a:r>
            <a:r>
              <a:rPr lang="ru-RU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обозначают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указанием его вершин, например,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ABCDA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Параллелепипед, у которого все грани – прямоугольники, называется </a:t>
            </a:r>
            <a:r>
              <a:rPr lang="ru-RU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прямоугольным параллелепипедом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6" y="2008040"/>
            <a:ext cx="4204334" cy="296296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3816698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340822" y="610698"/>
            <a:ext cx="8437418" cy="977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Отрезки, соединяющие вершины параллелепипеда, не принадлежащие одной грани, называется </a:t>
            </a:r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диагоналями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Рисунок 6" descr="https://shkolkovo.net/media/upload/task_images/155/theory_0_4_2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38"/>
          <a:stretch/>
        </p:blipFill>
        <p:spPr bwMode="auto">
          <a:xfrm>
            <a:off x="2375044" y="1587889"/>
            <a:ext cx="5123036" cy="45837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40869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7571" y="469570"/>
            <a:ext cx="8528858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898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Прямоугольный параллелепипед</a:t>
            </a:r>
            <a:r>
              <a:rPr kumimoji="0" lang="ru-RU" sz="25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имеет 8 вершин, 12 рёбер, 6 граней (передняя, задняя, нижняя, верхняя и две боковые).</a:t>
            </a:r>
          </a:p>
          <a:p>
            <a:pPr marR="0" lvl="0" indent="898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Измерения </a:t>
            </a:r>
            <a:r>
              <a:rPr kumimoji="0" lang="ru-RU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прямоугольного параллелепипеда — это его длина, ширина и высота.</a:t>
            </a:r>
            <a:endParaRPr kumimoji="0" lang="ru-RU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Рисунок 23" descr="https://budu5.com/files/panelimage/0/78000/0/780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272" y="2219498"/>
            <a:ext cx="2908935" cy="39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297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49629" y="422612"/>
            <a:ext cx="8992211" cy="5536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750"/>
              </a:spcAft>
            </a:pPr>
            <a:r>
              <a:rPr lang="ru-RU" sz="25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прямоугольного параллелепипеда:</a:t>
            </a: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прямоугольном параллелепипеде 6 граней и все они являются прямоугольниками.</a:t>
            </a: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Противоположные грани попарно равны и параллельны.</a:t>
            </a: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двугранные углы прямоугольного параллелепипеда – прямые.</a:t>
            </a: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Диагонали прямоугольного параллелепипеда равны.</a:t>
            </a: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Прямоугольный параллелепипед имеет 4 диагонали, которые пересекаются в одной точке и делятся в ней пополам.</a:t>
            </a: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Любая грань прямоугольного параллелепипеда может быть принята за основание.</a:t>
            </a: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Прямоугольный параллелепипед, у которого все ребра равны, называется </a:t>
            </a: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кубом.</a:t>
            </a:r>
          </a:p>
          <a:p>
            <a:pPr marL="342900" lvl="0" indent="-342900" algn="just"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Квадрат </a:t>
            </a:r>
            <a:r>
              <a:rPr 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диагонали прямоугольного параллелепипеда равен сумме квадратов трех его измерений (длины, ширины, высоты).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10085207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5"/>
          <p:cNvPicPr/>
          <p:nvPr/>
        </p:nvPicPr>
        <p:blipFill>
          <a:blip r:embed="rId2"/>
          <a:stretch/>
        </p:blipFill>
        <p:spPr>
          <a:xfrm>
            <a:off x="2160" y="0"/>
            <a:ext cx="9139680" cy="6857640"/>
          </a:xfrm>
          <a:prstGeom prst="rect">
            <a:avLst/>
          </a:prstGeom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274320" y="545338"/>
            <a:ext cx="5394960" cy="5766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в парах. </a:t>
            </a: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№1. Измерения прямоугольного параллелепипеда равны 12, 28, 24. Найти длины диагоналей прямоугольного </a:t>
            </a:r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параллелепипеда.</a:t>
            </a:r>
            <a:endParaRPr lang="ru-RU" sz="25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Дескрипторы: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 свойство прямоугольного параллелепипеда о равенстве диагоналей;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 свойство квадрата диагонали;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Вычисляет длину диагонали;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 вывод о длине диагоналей, записывает ответ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5941440" y="1647608"/>
            <a:ext cx="2891648" cy="2851923"/>
            <a:chOff x="6017080" y="882837"/>
            <a:chExt cx="2891648" cy="285192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428" y="882837"/>
              <a:ext cx="2699300" cy="2743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436572" y="2724377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b="0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ru-RU" sz="1600" dirty="0">
                    <a:solidFill>
                      <a:srgbClr val="4F81BD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572" y="2724377"/>
                  <a:ext cx="458780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017080" y="2183542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b="0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oMath>
                    </m:oMathPara>
                  </a14:m>
                  <a:endParaRPr lang="ru-RU" sz="1600" dirty="0">
                    <a:solidFill>
                      <a:srgbClr val="4F81BD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080" y="2183542"/>
                  <a:ext cx="458780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128313" y="3396206"/>
                  <a:ext cx="4587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b="0" i="1" smtClean="0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oMath>
                    </m:oMathPara>
                  </a14:m>
                  <a:endParaRPr lang="ru-RU" sz="1600" dirty="0">
                    <a:solidFill>
                      <a:srgbClr val="4F81BD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313" y="3396206"/>
                  <a:ext cx="458780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Прямая соединительная линия 8"/>
            <p:cNvCxnSpPr/>
            <p:nvPr/>
          </p:nvCxnSpPr>
          <p:spPr>
            <a:xfrm>
              <a:off x="6436572" y="1675904"/>
              <a:ext cx="2225754" cy="1152128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6438920" y="1100232"/>
              <a:ext cx="2223406" cy="2309424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855847" y="1104995"/>
              <a:ext cx="1393481" cy="2291211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848704" y="1675904"/>
              <a:ext cx="1403007" cy="1145204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9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415</Words>
  <Application>Microsoft Office PowerPoint</Application>
  <PresentationFormat>Экран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Михаил Горяйнов</dc:creator>
  <dc:description/>
  <cp:lastModifiedBy>1</cp:lastModifiedBy>
  <cp:revision>32</cp:revision>
  <dcterms:created xsi:type="dcterms:W3CDTF">2013-11-19T05:52:05Z</dcterms:created>
  <dcterms:modified xsi:type="dcterms:W3CDTF">2021-08-08T20:55:09Z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