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0.xml" ContentType="application/vnd.openxmlformats-officedocument.presentationml.notesSlide+xml"/>
  <Override PartName="/ppt/notesSlides/notesSlide44.xml" ContentType="application/vnd.openxmlformats-officedocument.presentationml.notesSlide+xml"/>
  <Override PartName="/ppt/notesSlides/notesSlide38.xml" ContentType="application/vnd.openxmlformats-officedocument.presentationml.notesSlide+xml"/>
  <Override PartName="/ppt/notesSlides/notesSlide45.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5143500" type="screen16x9"/>
  <p:notesSz cx="6858000" cy="9144000"/>
  <p:embeddedFontLst>
    <p:embeddedFont>
      <p:font typeface="Bodoni" panose="020B060402020202020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Roboto Slab" pitchFamily="2" charset="0"/>
      <p:regular r:id="rId65"/>
      <p:bold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67CFD6-4130-4EDF-B867-0C35E38E1C84}">
  <a:tblStyle styleId="{BA67CFD6-4130-4EDF-B867-0C35E38E1C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81A2617-B751-4140-AD48-7B7040B76CB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daf43a9b2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daf43a9b2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daf43a9b2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daf43a9b2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daf43a9b2_0_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daf43a9b2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daf43a9b2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daf43a9b2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31619cb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31619cb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31619cbe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31619cbe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daf43a9b2_0_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daf43a9b2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daf43a9b2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daf43a9b2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daf43a9b2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daf43a9b2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daf43a9b2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daf43a9b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daf43a9b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daf43a9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daf43a9b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daf43a9b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ddaf43a9b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ddaf43a9b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daf43a9b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ddaf43a9b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daf43a9b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daf43a9b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daf43a9b2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daf43a9b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ddaf43a9b2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ddaf43a9b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daf43a9b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daf43a9b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daf43a9b2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daf43a9b2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daf43a9b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ddaf43a9b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daf43a9b2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daf43a9b2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daf43a9b2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daf43a9b2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daf43a9b2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daf43a9b2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daf43a9b2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ddaf43a9b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31619cbe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31619cbe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0a3c9ff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0a3c9ff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daf43a9b2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daf43a9b2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ddaf43a9b2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ddaf43a9b2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0a3c9ffb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0a3c9ff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ddaf43a9b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ddaf43a9b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ddaf43a9b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ddaf43a9b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e0a3c9ffb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e0a3c9ffb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daf43a9b2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daf43a9b2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e0a3c9ffb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e0a3c9ffb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e0a3c9ffb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e0a3c9ffb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0a3c9ffb2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e0a3c9ffb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a3c9ffb2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a3c9ffb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e0a3c9ffb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e0a3c9ff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ddaf43a9b2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ddaf43a9b2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ddaf43a9b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ddaf43a9b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daf43a9b2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ddaf43a9b2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ddaf43a9b2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ddaf43a9b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ddaf43a9b2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ddaf43a9b2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daf43a9b2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daf43a9b2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aa535099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aa535099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daf43a9b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daf43a9b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daf43a9b2_0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daf43a9b2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daf43a9b2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daf43a9b2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daf43a9b2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daf43a9b2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482550"/>
            <a:ext cx="5783400" cy="20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a:solidFill>
                  <a:srgbClr val="FFFFFF"/>
                </a:solidFill>
              </a:rPr>
              <a:t>Introduction to Microprocessors &amp; Microcontrollers</a:t>
            </a:r>
            <a:r>
              <a:rPr lang="en">
                <a:solidFill>
                  <a:srgbClr val="FFFFFF"/>
                </a:solidFill>
              </a:rPr>
              <a:t> </a:t>
            </a:r>
            <a:endParaRPr>
              <a:solidFill>
                <a:srgbClr val="FFFFFF"/>
              </a:solidFill>
            </a:endParaRPr>
          </a:p>
        </p:txBody>
      </p:sp>
      <p:sp>
        <p:nvSpPr>
          <p:cNvPr id="64" name="Google Shape;64;p13"/>
          <p:cNvSpPr txBox="1">
            <a:spLocks noGrp="1"/>
          </p:cNvSpPr>
          <p:nvPr>
            <p:ph type="subTitle" idx="1"/>
          </p:nvPr>
        </p:nvSpPr>
        <p:spPr>
          <a:xfrm>
            <a:off x="1680300" y="2754150"/>
            <a:ext cx="5783400" cy="16154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dk1"/>
                </a:solidFill>
              </a:rPr>
              <a:t>Presented by</a:t>
            </a:r>
            <a:endParaRPr sz="1800" dirty="0">
              <a:solidFill>
                <a:schemeClr val="dk1"/>
              </a:solidFill>
            </a:endParaRPr>
          </a:p>
          <a:p>
            <a:pPr marL="0" lvl="0" indent="0" algn="ctr" rtl="0">
              <a:spcBef>
                <a:spcPts val="0"/>
              </a:spcBef>
              <a:spcAft>
                <a:spcPts val="0"/>
              </a:spcAft>
              <a:buNone/>
            </a:pPr>
            <a:r>
              <a:rPr lang="en" sz="2200" dirty="0"/>
              <a:t>Mahbubur Rahman</a:t>
            </a:r>
            <a:endParaRPr sz="2200" dirty="0"/>
          </a:p>
          <a:p>
            <a:pPr marL="0" lvl="0" indent="0" algn="ctr" rtl="0">
              <a:spcBef>
                <a:spcPts val="0"/>
              </a:spcBef>
              <a:spcAft>
                <a:spcPts val="0"/>
              </a:spcAft>
              <a:buNone/>
            </a:pPr>
            <a:r>
              <a:rPr lang="en" sz="1300" dirty="0"/>
              <a:t>Lecturer</a:t>
            </a:r>
            <a:endParaRPr sz="1300" dirty="0"/>
          </a:p>
          <a:p>
            <a:pPr marL="0" lvl="0" indent="0" algn="ctr" rtl="0">
              <a:spcBef>
                <a:spcPts val="0"/>
              </a:spcBef>
              <a:spcAft>
                <a:spcPts val="0"/>
              </a:spcAft>
              <a:buNone/>
            </a:pPr>
            <a:r>
              <a:rPr lang="en" sz="1300" dirty="0"/>
              <a:t>Department of Computer Science and Engineering(CSE)</a:t>
            </a:r>
            <a:endParaRPr sz="1300" dirty="0"/>
          </a:p>
          <a:p>
            <a:pPr marL="0" lvl="0" indent="0" algn="ctr" rtl="0">
              <a:spcBef>
                <a:spcPts val="0"/>
              </a:spcBef>
              <a:spcAft>
                <a:spcPts val="0"/>
              </a:spcAft>
              <a:buNone/>
            </a:pPr>
            <a:r>
              <a:rPr lang="en" sz="1300" dirty="0"/>
              <a:t>Green University of Bangladesh(GUB)</a:t>
            </a:r>
            <a:endParaRPr sz="1300" dirty="0"/>
          </a:p>
        </p:txBody>
      </p:sp>
      <p:sp>
        <p:nvSpPr>
          <p:cNvPr id="65" name="Google Shape;65;p1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01</a:t>
            </a:r>
            <a:endParaRPr sz="1700" b="1">
              <a:solidFill>
                <a:schemeClr val="dk1"/>
              </a:solidFill>
              <a:latin typeface="Roboto"/>
              <a:ea typeface="Roboto"/>
              <a:cs typeface="Roboto"/>
              <a:sym typeface="Roboto"/>
            </a:endParaRPr>
          </a:p>
        </p:txBody>
      </p:sp>
      <p:pic>
        <p:nvPicPr>
          <p:cNvPr id="5" name="Picture 4">
            <a:extLst>
              <a:ext uri="{FF2B5EF4-FFF2-40B4-BE49-F238E27FC236}">
                <a16:creationId xmlns:a16="http://schemas.microsoft.com/office/drawing/2014/main" id="{2BDA3D28-2309-22D8-C620-417EB5722C29}"/>
              </a:ext>
            </a:extLst>
          </p:cNvPr>
          <p:cNvPicPr>
            <a:picLocks noChangeAspect="1"/>
          </p:cNvPicPr>
          <p:nvPr/>
        </p:nvPicPr>
        <p:blipFill>
          <a:blip r:embed="rId3"/>
          <a:stretch>
            <a:fillRect/>
          </a:stretch>
        </p:blipFill>
        <p:spPr>
          <a:xfrm>
            <a:off x="12086" y="12061"/>
            <a:ext cx="1284300" cy="1239290"/>
          </a:xfrm>
          <a:prstGeom prst="rect">
            <a:avLst/>
          </a:prstGeom>
        </p:spPr>
      </p:pic>
      <p:pic>
        <p:nvPicPr>
          <p:cNvPr id="7" name="Picture 6">
            <a:extLst>
              <a:ext uri="{FF2B5EF4-FFF2-40B4-BE49-F238E27FC236}">
                <a16:creationId xmlns:a16="http://schemas.microsoft.com/office/drawing/2014/main" id="{4CB6992D-FC0D-6036-A141-4D7CAC450F87}"/>
              </a:ext>
            </a:extLst>
          </p:cNvPr>
          <p:cNvPicPr>
            <a:picLocks noChangeAspect="1"/>
          </p:cNvPicPr>
          <p:nvPr/>
        </p:nvPicPr>
        <p:blipFill>
          <a:blip r:embed="rId4"/>
          <a:stretch>
            <a:fillRect/>
          </a:stretch>
        </p:blipFill>
        <p:spPr>
          <a:xfrm>
            <a:off x="8119431" y="4118931"/>
            <a:ext cx="1024569" cy="1024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 of a Microprocessor</a:t>
            </a:r>
            <a:endParaRPr/>
          </a:p>
        </p:txBody>
      </p:sp>
      <p:sp>
        <p:nvSpPr>
          <p:cNvPr id="147" name="Google Shape;147;p22"/>
          <p:cNvSpPr txBox="1">
            <a:spLocks noGrp="1"/>
          </p:cNvSpPr>
          <p:nvPr>
            <p:ph type="body" idx="1"/>
          </p:nvPr>
        </p:nvSpPr>
        <p:spPr>
          <a:xfrm>
            <a:off x="387900" y="1489825"/>
            <a:ext cx="84861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b="1" i="1" u="sng">
                <a:solidFill>
                  <a:schemeClr val="accent2"/>
                </a:solidFill>
              </a:rPr>
              <a:t>Cost-effective:</a:t>
            </a:r>
            <a:r>
              <a:rPr lang="en"/>
              <a:t> The microprocessor chips are available at low prices and results in its low cost.</a:t>
            </a:r>
            <a:endParaRPr/>
          </a:p>
          <a:p>
            <a:pPr marL="457200" lvl="0" indent="-342900" algn="just" rtl="0">
              <a:spcBef>
                <a:spcPts val="1000"/>
              </a:spcBef>
              <a:spcAft>
                <a:spcPts val="0"/>
              </a:spcAft>
              <a:buSzPts val="1800"/>
              <a:buChar char="❖"/>
            </a:pPr>
            <a:r>
              <a:rPr lang="en" b="1" i="1" u="sng">
                <a:solidFill>
                  <a:schemeClr val="accent2"/>
                </a:solidFill>
              </a:rPr>
              <a:t>Size:</a:t>
            </a:r>
            <a:r>
              <a:rPr lang="en">
                <a:solidFill>
                  <a:schemeClr val="accent2"/>
                </a:solidFill>
              </a:rPr>
              <a:t> </a:t>
            </a:r>
            <a:r>
              <a:rPr lang="en"/>
              <a:t>The microprocessor is of small size chip, hence is portable.</a:t>
            </a:r>
            <a:endParaRPr/>
          </a:p>
          <a:p>
            <a:pPr marL="457200" lvl="0" indent="-342900" algn="just" rtl="0">
              <a:spcBef>
                <a:spcPts val="1000"/>
              </a:spcBef>
              <a:spcAft>
                <a:spcPts val="0"/>
              </a:spcAft>
              <a:buSzPts val="1800"/>
              <a:buChar char="❖"/>
            </a:pPr>
            <a:r>
              <a:rPr lang="en" b="1" i="1" u="sng">
                <a:solidFill>
                  <a:schemeClr val="accent2"/>
                </a:solidFill>
              </a:rPr>
              <a:t>Low Power Consumption:</a:t>
            </a:r>
            <a:r>
              <a:rPr lang="en"/>
              <a:t> Microprocessors are manufactured by using metal oxide semiconductor technology, which has low power consumption.</a:t>
            </a:r>
            <a:endParaRPr/>
          </a:p>
          <a:p>
            <a:pPr marL="457200" lvl="0" indent="-342900" algn="just" rtl="0">
              <a:spcBef>
                <a:spcPts val="1000"/>
              </a:spcBef>
              <a:spcAft>
                <a:spcPts val="0"/>
              </a:spcAft>
              <a:buSzPts val="1800"/>
              <a:buChar char="❖"/>
            </a:pPr>
            <a:r>
              <a:rPr lang="en" b="1" i="1" u="sng">
                <a:solidFill>
                  <a:schemeClr val="accent2"/>
                </a:solidFill>
              </a:rPr>
              <a:t>Versatility:</a:t>
            </a:r>
            <a:r>
              <a:rPr lang="en"/>
              <a:t> The microprocessors are versatile as we can use the same chip in a number of applications by configuring the software program.</a:t>
            </a:r>
            <a:endParaRPr/>
          </a:p>
          <a:p>
            <a:pPr marL="457200" lvl="0" indent="-342900" algn="just" rtl="0">
              <a:spcBef>
                <a:spcPts val="1000"/>
              </a:spcBef>
              <a:spcAft>
                <a:spcPts val="1000"/>
              </a:spcAft>
              <a:buSzPts val="1800"/>
              <a:buChar char="❖"/>
            </a:pPr>
            <a:r>
              <a:rPr lang="en" b="1" i="1" u="sng">
                <a:solidFill>
                  <a:schemeClr val="accent2"/>
                </a:solidFill>
              </a:rPr>
              <a:t>Reliability:</a:t>
            </a:r>
            <a:r>
              <a:rPr lang="en"/>
              <a:t> The failure rate of an IC in microprocessors is very low, hence it is reliable.</a:t>
            </a:r>
            <a:endParaRPr/>
          </a:p>
        </p:txBody>
      </p:sp>
      <p:sp>
        <p:nvSpPr>
          <p:cNvPr id="148" name="Google Shape;148;p2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10</a:t>
            </a:r>
            <a:endParaRPr sz="1700" b="1">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Applications of a Microprocessor</a:t>
            </a:r>
            <a:endParaRPr/>
          </a:p>
        </p:txBody>
      </p:sp>
      <p:sp>
        <p:nvSpPr>
          <p:cNvPr id="155" name="Google Shape;155;p23"/>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Business applications such as desktop publishing</a:t>
            </a:r>
            <a:endParaRPr/>
          </a:p>
          <a:p>
            <a:pPr marL="457200" lvl="0" indent="-342900" algn="just" rtl="0">
              <a:spcBef>
                <a:spcPts val="1000"/>
              </a:spcBef>
              <a:spcAft>
                <a:spcPts val="0"/>
              </a:spcAft>
              <a:buSzPts val="1800"/>
              <a:buChar char="❖"/>
            </a:pPr>
            <a:r>
              <a:rPr lang="en"/>
              <a:t>Industrial applications such as power plant control</a:t>
            </a:r>
            <a:endParaRPr/>
          </a:p>
          <a:p>
            <a:pPr marL="457200" lvl="0" indent="-342900" algn="just" rtl="0">
              <a:spcBef>
                <a:spcPts val="1000"/>
              </a:spcBef>
              <a:spcAft>
                <a:spcPts val="0"/>
              </a:spcAft>
              <a:buSzPts val="1800"/>
              <a:buChar char="❖"/>
            </a:pPr>
            <a:r>
              <a:rPr lang="en"/>
              <a:t>Measuring instruments such as multimeter</a:t>
            </a:r>
            <a:endParaRPr/>
          </a:p>
          <a:p>
            <a:pPr marL="457200" lvl="0" indent="-342900" algn="just" rtl="0">
              <a:spcBef>
                <a:spcPts val="1000"/>
              </a:spcBef>
              <a:spcAft>
                <a:spcPts val="0"/>
              </a:spcAft>
              <a:buSzPts val="1800"/>
              <a:buChar char="❖"/>
            </a:pPr>
            <a:r>
              <a:rPr lang="en"/>
              <a:t>Household equipment such as washing machine</a:t>
            </a:r>
            <a:endParaRPr/>
          </a:p>
          <a:p>
            <a:pPr marL="457200" lvl="0" indent="-342900" algn="just" rtl="0">
              <a:spcBef>
                <a:spcPts val="1000"/>
              </a:spcBef>
              <a:spcAft>
                <a:spcPts val="0"/>
              </a:spcAft>
              <a:buSzPts val="1800"/>
              <a:buChar char="❖"/>
            </a:pPr>
            <a:r>
              <a:rPr lang="en"/>
              <a:t>Medical equipment such as blood pressure monitor</a:t>
            </a:r>
            <a:endParaRPr/>
          </a:p>
          <a:p>
            <a:pPr marL="457200" lvl="0" indent="-342900" algn="just" rtl="0">
              <a:spcBef>
                <a:spcPts val="1000"/>
              </a:spcBef>
              <a:spcAft>
                <a:spcPts val="0"/>
              </a:spcAft>
              <a:buSzPts val="1800"/>
              <a:buChar char="❖"/>
            </a:pPr>
            <a:r>
              <a:rPr lang="en"/>
              <a:t>Defense equipment such as light combat aircraft</a:t>
            </a:r>
            <a:endParaRPr/>
          </a:p>
          <a:p>
            <a:pPr marL="457200" lvl="0" indent="-342900" algn="just" rtl="0">
              <a:spcBef>
                <a:spcPts val="1000"/>
              </a:spcBef>
              <a:spcAft>
                <a:spcPts val="1000"/>
              </a:spcAft>
              <a:buSzPts val="1800"/>
              <a:buChar char="❖"/>
            </a:pPr>
            <a:r>
              <a:rPr lang="en"/>
              <a:t>Computers such as a personal computer</a:t>
            </a:r>
            <a:endParaRPr/>
          </a:p>
        </p:txBody>
      </p:sp>
      <p:sp>
        <p:nvSpPr>
          <p:cNvPr id="156" name="Google Shape;156;p2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11</a:t>
            </a:r>
            <a:endParaRPr sz="1700" b="1">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Microcontroller</a:t>
            </a:r>
            <a:endParaRPr/>
          </a:p>
        </p:txBody>
      </p:sp>
      <p:sp>
        <p:nvSpPr>
          <p:cNvPr id="163" name="Google Shape;163;p24"/>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A highly integrated chip that contains all the components such as CPU, RAM, some form of ROM, I/O ports, and timers is called Microcontroller. </a:t>
            </a:r>
            <a:endParaRPr/>
          </a:p>
          <a:p>
            <a:pPr marL="457200" lvl="0" indent="-342900" algn="just" rtl="0">
              <a:spcBef>
                <a:spcPts val="1000"/>
              </a:spcBef>
              <a:spcAft>
                <a:spcPts val="0"/>
              </a:spcAft>
              <a:buSzPts val="1800"/>
              <a:buChar char="❖"/>
            </a:pPr>
            <a:r>
              <a:rPr lang="en"/>
              <a:t>Unlike a general-purpose computer, which also includes all of these components, a microcontroller is designed for a very specific task to control a particular system.</a:t>
            </a:r>
            <a:endParaRPr/>
          </a:p>
          <a:p>
            <a:pPr marL="457200" lvl="0" indent="-342900" algn="just" rtl="0">
              <a:spcBef>
                <a:spcPts val="1000"/>
              </a:spcBef>
              <a:spcAft>
                <a:spcPts val="1000"/>
              </a:spcAft>
              <a:buSzPts val="1800"/>
              <a:buChar char="❖"/>
            </a:pPr>
            <a:r>
              <a:rPr lang="en"/>
              <a:t>These are called embedded applications, and examples are found almost everywhere in products from microwave ovens and toasters to automobiles.</a:t>
            </a:r>
            <a:endParaRPr/>
          </a:p>
        </p:txBody>
      </p:sp>
      <p:sp>
        <p:nvSpPr>
          <p:cNvPr id="164" name="Google Shape;164;p2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12</a:t>
            </a:r>
            <a:endParaRPr sz="1700" b="1">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Microcontrollers</a:t>
            </a:r>
            <a:endParaRPr/>
          </a:p>
        </p:txBody>
      </p:sp>
      <p:sp>
        <p:nvSpPr>
          <p:cNvPr id="171" name="Google Shape;171;p2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13</a:t>
            </a:r>
            <a:endParaRPr sz="1700" b="1">
              <a:solidFill>
                <a:schemeClr val="dk1"/>
              </a:solidFill>
              <a:latin typeface="Roboto"/>
              <a:ea typeface="Roboto"/>
              <a:cs typeface="Roboto"/>
              <a:sym typeface="Roboto"/>
            </a:endParaRPr>
          </a:p>
        </p:txBody>
      </p:sp>
      <p:sp>
        <p:nvSpPr>
          <p:cNvPr id="173" name="Google Shape;173;p25"/>
          <p:cNvSpPr txBox="1"/>
          <p:nvPr/>
        </p:nvSpPr>
        <p:spPr>
          <a:xfrm>
            <a:off x="4241651" y="1853709"/>
            <a:ext cx="1135200" cy="6351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74" name="Google Shape;174;p25"/>
          <p:cNvSpPr txBox="1"/>
          <p:nvPr/>
        </p:nvSpPr>
        <p:spPr>
          <a:xfrm>
            <a:off x="4468697" y="1986050"/>
            <a:ext cx="696300" cy="354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Bodoni"/>
              <a:buNone/>
            </a:pPr>
            <a:r>
              <a:rPr lang="en" sz="1700" b="0" i="0" u="none">
                <a:solidFill>
                  <a:schemeClr val="dk1"/>
                </a:solidFill>
                <a:latin typeface="Bodoni"/>
                <a:ea typeface="Bodoni"/>
                <a:cs typeface="Bodoni"/>
                <a:sym typeface="Bodoni"/>
              </a:rPr>
              <a:t>CPU</a:t>
            </a:r>
            <a:endParaRPr sz="1100">
              <a:solidFill>
                <a:schemeClr val="dk1"/>
              </a:solidFill>
            </a:endParaRPr>
          </a:p>
        </p:txBody>
      </p:sp>
      <p:sp>
        <p:nvSpPr>
          <p:cNvPr id="175" name="Google Shape;175;p25"/>
          <p:cNvSpPr txBox="1"/>
          <p:nvPr/>
        </p:nvSpPr>
        <p:spPr>
          <a:xfrm>
            <a:off x="5816844" y="1900028"/>
            <a:ext cx="1666500" cy="400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Bodoni"/>
              <a:buNone/>
            </a:pPr>
            <a:r>
              <a:rPr lang="en" sz="2000" b="0" i="0" u="none">
                <a:solidFill>
                  <a:schemeClr val="dk1"/>
                </a:solidFill>
                <a:latin typeface="Bodoni"/>
                <a:ea typeface="Bodoni"/>
                <a:cs typeface="Bodoni"/>
                <a:sym typeface="Bodoni"/>
              </a:rPr>
              <a:t>  </a:t>
            </a:r>
            <a:r>
              <a:rPr lang="en" sz="1200" b="0" i="0" u="none">
                <a:solidFill>
                  <a:schemeClr val="dk1"/>
                </a:solidFill>
                <a:latin typeface="Bodoni"/>
                <a:ea typeface="Bodoni"/>
                <a:cs typeface="Bodoni"/>
                <a:sym typeface="Bodoni"/>
              </a:rPr>
              <a:t> ROM         RAM</a:t>
            </a:r>
            <a:endParaRPr sz="600">
              <a:solidFill>
                <a:schemeClr val="dk1"/>
              </a:solidFill>
            </a:endParaRPr>
          </a:p>
        </p:txBody>
      </p:sp>
      <p:sp>
        <p:nvSpPr>
          <p:cNvPr id="176" name="Google Shape;176;p25"/>
          <p:cNvSpPr txBox="1"/>
          <p:nvPr/>
        </p:nvSpPr>
        <p:spPr>
          <a:xfrm>
            <a:off x="6652525" y="2991858"/>
            <a:ext cx="417900" cy="2769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Bodoni"/>
              <a:buNone/>
            </a:pPr>
            <a:r>
              <a:rPr lang="en" sz="1200" b="0" i="0" u="none">
                <a:solidFill>
                  <a:schemeClr val="dk1"/>
                </a:solidFill>
                <a:latin typeface="Bodoni"/>
                <a:ea typeface="Bodoni"/>
                <a:cs typeface="Bodoni"/>
                <a:sym typeface="Bodoni"/>
              </a:rPr>
              <a:t>I/O</a:t>
            </a:r>
            <a:endParaRPr sz="1200">
              <a:solidFill>
                <a:schemeClr val="dk1"/>
              </a:solidFill>
            </a:endParaRPr>
          </a:p>
        </p:txBody>
      </p:sp>
      <p:sp>
        <p:nvSpPr>
          <p:cNvPr id="177" name="Google Shape;177;p25"/>
          <p:cNvSpPr txBox="1"/>
          <p:nvPr/>
        </p:nvSpPr>
        <p:spPr>
          <a:xfrm>
            <a:off x="3787415" y="1274850"/>
            <a:ext cx="4011300" cy="25938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cxnSp>
        <p:nvCxnSpPr>
          <p:cNvPr id="178" name="Google Shape;178;p25"/>
          <p:cNvCxnSpPr/>
          <p:nvPr/>
        </p:nvCxnSpPr>
        <p:spPr>
          <a:xfrm rot="10800000" flipH="1">
            <a:off x="2349525" y="3415412"/>
            <a:ext cx="1437900" cy="264600"/>
          </a:xfrm>
          <a:prstGeom prst="straightConnector1">
            <a:avLst/>
          </a:prstGeom>
          <a:noFill/>
          <a:ln w="19050" cap="flat" cmpd="sng">
            <a:solidFill>
              <a:srgbClr val="ED7D31"/>
            </a:solidFill>
            <a:prstDash val="solid"/>
            <a:miter lim="800000"/>
            <a:headEnd type="none" w="med" len="med"/>
            <a:tailEnd type="triangle" w="med" len="med"/>
          </a:ln>
        </p:spPr>
      </p:cxnSp>
      <p:sp>
        <p:nvSpPr>
          <p:cNvPr id="179" name="Google Shape;179;p25"/>
          <p:cNvSpPr txBox="1"/>
          <p:nvPr/>
        </p:nvSpPr>
        <p:spPr>
          <a:xfrm>
            <a:off x="835825" y="3574140"/>
            <a:ext cx="2437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Bodoni"/>
              <a:buNone/>
            </a:pPr>
            <a:r>
              <a:rPr lang="en" sz="2000" b="0" i="0" u="none">
                <a:solidFill>
                  <a:schemeClr val="dk1"/>
                </a:solidFill>
                <a:latin typeface="Bodoni"/>
                <a:ea typeface="Bodoni"/>
                <a:cs typeface="Bodoni"/>
                <a:sym typeface="Bodoni"/>
              </a:rPr>
              <a:t>A single chip</a:t>
            </a:r>
            <a:endParaRPr>
              <a:solidFill>
                <a:schemeClr val="dk1"/>
              </a:solidFill>
            </a:endParaRPr>
          </a:p>
        </p:txBody>
      </p:sp>
      <p:sp>
        <p:nvSpPr>
          <p:cNvPr id="180" name="Google Shape;180;p25"/>
          <p:cNvSpPr txBox="1"/>
          <p:nvPr/>
        </p:nvSpPr>
        <p:spPr>
          <a:xfrm>
            <a:off x="4090281" y="2991840"/>
            <a:ext cx="1967700" cy="6927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Bodoni"/>
              <a:buNone/>
            </a:pPr>
            <a:r>
              <a:rPr lang="en" sz="1300" b="0" i="0" u="none">
                <a:solidFill>
                  <a:schemeClr val="dk1"/>
                </a:solidFill>
                <a:latin typeface="Bodoni"/>
                <a:ea typeface="Bodoni"/>
                <a:cs typeface="Bodoni"/>
                <a:sym typeface="Bodoni"/>
              </a:rPr>
              <a:t>Subsystems:</a:t>
            </a:r>
            <a:endParaRPr sz="700">
              <a:solidFill>
                <a:schemeClr val="dk1"/>
              </a:solidFill>
            </a:endParaRPr>
          </a:p>
          <a:p>
            <a:pPr marL="0" marR="0" lvl="0" indent="0" algn="l" rtl="0">
              <a:lnSpc>
                <a:spcPct val="100000"/>
              </a:lnSpc>
              <a:spcBef>
                <a:spcPts val="0"/>
              </a:spcBef>
              <a:spcAft>
                <a:spcPts val="0"/>
              </a:spcAft>
              <a:buClr>
                <a:srgbClr val="000000"/>
              </a:buClr>
              <a:buSzPts val="2000"/>
              <a:buFont typeface="Bodoni"/>
              <a:buNone/>
            </a:pPr>
            <a:r>
              <a:rPr lang="en" sz="1300" b="0" i="0" u="none">
                <a:solidFill>
                  <a:schemeClr val="dk1"/>
                </a:solidFill>
                <a:latin typeface="Bodoni"/>
                <a:ea typeface="Bodoni"/>
                <a:cs typeface="Bodoni"/>
                <a:sym typeface="Bodoni"/>
              </a:rPr>
              <a:t>Timers, Counters, Analog</a:t>
            </a:r>
            <a:endParaRPr sz="700">
              <a:solidFill>
                <a:schemeClr val="dk1"/>
              </a:solidFill>
            </a:endParaRPr>
          </a:p>
          <a:p>
            <a:pPr marL="0" marR="0" lvl="0" indent="0" algn="l" rtl="0">
              <a:lnSpc>
                <a:spcPct val="100000"/>
              </a:lnSpc>
              <a:spcBef>
                <a:spcPts val="0"/>
              </a:spcBef>
              <a:spcAft>
                <a:spcPts val="0"/>
              </a:spcAft>
              <a:buClr>
                <a:srgbClr val="000000"/>
              </a:buClr>
              <a:buSzPts val="2000"/>
              <a:buFont typeface="Bodoni"/>
              <a:buNone/>
            </a:pPr>
            <a:r>
              <a:rPr lang="en" sz="1300" b="0" i="0" u="none">
                <a:solidFill>
                  <a:schemeClr val="dk1"/>
                </a:solidFill>
                <a:latin typeface="Bodoni"/>
                <a:ea typeface="Bodoni"/>
                <a:cs typeface="Bodoni"/>
                <a:sym typeface="Bodoni"/>
              </a:rPr>
              <a:t>Interfaces, I/O interfaces</a:t>
            </a:r>
            <a:endParaRPr sz="700">
              <a:solidFill>
                <a:schemeClr val="dk1"/>
              </a:solidFill>
            </a:endParaRPr>
          </a:p>
        </p:txBody>
      </p:sp>
      <p:sp>
        <p:nvSpPr>
          <p:cNvPr id="181" name="Google Shape;181;p25"/>
          <p:cNvSpPr txBox="1"/>
          <p:nvPr/>
        </p:nvSpPr>
        <p:spPr>
          <a:xfrm>
            <a:off x="5969792" y="1598952"/>
            <a:ext cx="747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Bodoni"/>
              <a:buNone/>
            </a:pPr>
            <a:r>
              <a:rPr lang="en" sz="1200" b="0" i="0" u="none">
                <a:solidFill>
                  <a:schemeClr val="dk1"/>
                </a:solidFill>
                <a:latin typeface="Bodoni"/>
                <a:ea typeface="Bodoni"/>
                <a:cs typeface="Bodoni"/>
                <a:sym typeface="Bodoni"/>
              </a:rPr>
              <a:t>Memory</a:t>
            </a:r>
            <a:endParaRPr sz="1200">
              <a:solidFill>
                <a:schemeClr val="dk1"/>
              </a:solidFill>
            </a:endParaRPr>
          </a:p>
        </p:txBody>
      </p:sp>
      <p:cxnSp>
        <p:nvCxnSpPr>
          <p:cNvPr id="182" name="Google Shape;182;p25"/>
          <p:cNvCxnSpPr/>
          <p:nvPr/>
        </p:nvCxnSpPr>
        <p:spPr>
          <a:xfrm>
            <a:off x="6652533" y="1905542"/>
            <a:ext cx="0" cy="282300"/>
          </a:xfrm>
          <a:prstGeom prst="straightConnector1">
            <a:avLst/>
          </a:prstGeom>
          <a:noFill/>
          <a:ln w="9525" cap="flat" cmpd="sng">
            <a:solidFill>
              <a:srgbClr val="000000"/>
            </a:solidFill>
            <a:prstDash val="solid"/>
            <a:miter lim="800000"/>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µC is a Reusable Hardware</a:t>
            </a:r>
            <a:endParaRPr/>
          </a:p>
        </p:txBody>
      </p:sp>
      <p:sp>
        <p:nvSpPr>
          <p:cNvPr id="188" name="Google Shape;188;p2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14</a:t>
            </a:r>
            <a:endParaRPr sz="1700" b="1">
              <a:solidFill>
                <a:schemeClr val="dk1"/>
              </a:solidFill>
              <a:latin typeface="Roboto"/>
              <a:ea typeface="Roboto"/>
              <a:cs typeface="Roboto"/>
              <a:sym typeface="Roboto"/>
            </a:endParaRPr>
          </a:p>
        </p:txBody>
      </p:sp>
      <p:sp>
        <p:nvSpPr>
          <p:cNvPr id="190" name="Google Shape;190;p26"/>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 Logic circuit provides limited function for one single design. In order to change circuit’s functionality, we need to redesign the circuits.</a:t>
            </a:r>
            <a:endParaRPr/>
          </a:p>
          <a:p>
            <a:pPr marL="457200" lvl="0" indent="-342900" algn="just" rtl="0">
              <a:spcBef>
                <a:spcPts val="1000"/>
              </a:spcBef>
              <a:spcAft>
                <a:spcPts val="1000"/>
              </a:spcAft>
              <a:buSzPts val="1800"/>
              <a:buChar char="❖"/>
            </a:pPr>
            <a:r>
              <a:rPr lang="en"/>
              <a:t> µC can reprogram and change functionality of every port, input to output or digital to analog on the fly.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a Chip?</a:t>
            </a:r>
            <a:endParaRPr/>
          </a:p>
        </p:txBody>
      </p:sp>
      <p:sp>
        <p:nvSpPr>
          <p:cNvPr id="196" name="Google Shape;196;p2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15</a:t>
            </a:r>
            <a:endParaRPr sz="1700" b="1">
              <a:solidFill>
                <a:schemeClr val="dk1"/>
              </a:solidFill>
              <a:latin typeface="Roboto"/>
              <a:ea typeface="Roboto"/>
              <a:cs typeface="Roboto"/>
              <a:sym typeface="Roboto"/>
            </a:endParaRPr>
          </a:p>
        </p:txBody>
      </p:sp>
      <p:sp>
        <p:nvSpPr>
          <p:cNvPr id="198" name="Google Shape;198;p27"/>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A chip is also called an integrated circuit. </a:t>
            </a:r>
            <a:endParaRPr/>
          </a:p>
          <a:p>
            <a:pPr marL="457200" lvl="0" indent="-342900" algn="just" rtl="0">
              <a:spcBef>
                <a:spcPts val="1000"/>
              </a:spcBef>
              <a:spcAft>
                <a:spcPts val="0"/>
              </a:spcAft>
              <a:buSzPts val="1800"/>
              <a:buChar char="❖"/>
            </a:pPr>
            <a:r>
              <a:rPr lang="en"/>
              <a:t>Generally it is a small, thin piece of silicon onto which the transistors making up the microprocessor have been etched. </a:t>
            </a:r>
            <a:endParaRPr/>
          </a:p>
          <a:p>
            <a:pPr marL="457200" lvl="0" indent="-342900" algn="just" rtl="0">
              <a:spcBef>
                <a:spcPts val="1000"/>
              </a:spcBef>
              <a:spcAft>
                <a:spcPts val="0"/>
              </a:spcAft>
              <a:buSzPts val="1800"/>
              <a:buChar char="❖"/>
            </a:pPr>
            <a:r>
              <a:rPr lang="en"/>
              <a:t>A chip might be as large as an inch on a side and can contain tens of millions of transistors.</a:t>
            </a:r>
            <a:endParaRPr/>
          </a:p>
          <a:p>
            <a:pPr marL="457200" lvl="0" indent="-342900" algn="just" rtl="0">
              <a:spcBef>
                <a:spcPts val="1000"/>
              </a:spcBef>
              <a:spcAft>
                <a:spcPts val="1000"/>
              </a:spcAft>
              <a:buSzPts val="1800"/>
              <a:buChar char="❖"/>
            </a:pPr>
            <a:r>
              <a:rPr lang="en"/>
              <a:t> Simpler processors might consist of a few thousand transistors etched onto a chip just a few millimeters square.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Microcontrollers Applications</a:t>
            </a:r>
            <a:endParaRPr/>
          </a:p>
        </p:txBody>
      </p:sp>
      <p:sp>
        <p:nvSpPr>
          <p:cNvPr id="204" name="Google Shape;204;p2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16</a:t>
            </a:r>
            <a:endParaRPr sz="1700" b="1">
              <a:solidFill>
                <a:schemeClr val="dk1"/>
              </a:solidFill>
              <a:latin typeface="Roboto"/>
              <a:ea typeface="Roboto"/>
              <a:cs typeface="Roboto"/>
              <a:sym typeface="Roboto"/>
            </a:endParaRPr>
          </a:p>
        </p:txBody>
      </p:sp>
      <p:sp>
        <p:nvSpPr>
          <p:cNvPr id="206" name="Google Shape;206;p28"/>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Microcontrollers are widely used in various different devices such as –  </a:t>
            </a:r>
            <a:endParaRPr/>
          </a:p>
          <a:p>
            <a:pPr marL="457200" lvl="0" indent="-342900" algn="just" rtl="0">
              <a:spcBef>
                <a:spcPts val="1000"/>
              </a:spcBef>
              <a:spcAft>
                <a:spcPts val="0"/>
              </a:spcAft>
              <a:buSzPts val="1800"/>
              <a:buChar char="●"/>
            </a:pPr>
            <a:r>
              <a:rPr lang="en"/>
              <a:t>Light sensing and controlling devices like LED.</a:t>
            </a:r>
            <a:endParaRPr/>
          </a:p>
          <a:p>
            <a:pPr marL="457200" lvl="0" indent="-342900" algn="just" rtl="0">
              <a:spcBef>
                <a:spcPts val="0"/>
              </a:spcBef>
              <a:spcAft>
                <a:spcPts val="0"/>
              </a:spcAft>
              <a:buSzPts val="1800"/>
              <a:buChar char="●"/>
            </a:pPr>
            <a:r>
              <a:rPr lang="en"/>
              <a:t>Temperature sensing and controlling devices like a microwave oven, chimneys.</a:t>
            </a:r>
            <a:endParaRPr/>
          </a:p>
          <a:p>
            <a:pPr marL="457200" lvl="0" indent="-342900" algn="just" rtl="0">
              <a:spcBef>
                <a:spcPts val="0"/>
              </a:spcBef>
              <a:spcAft>
                <a:spcPts val="0"/>
              </a:spcAft>
              <a:buSzPts val="1800"/>
              <a:buChar char="●"/>
            </a:pPr>
            <a:r>
              <a:rPr lang="en"/>
              <a:t>Fire detection and safety devices like the Fire alarm.</a:t>
            </a:r>
            <a:endParaRPr/>
          </a:p>
          <a:p>
            <a:pPr marL="457200" lvl="0" indent="-342900" algn="just" rtl="0">
              <a:spcBef>
                <a:spcPts val="0"/>
              </a:spcBef>
              <a:spcAft>
                <a:spcPts val="0"/>
              </a:spcAft>
              <a:buSzPts val="1800"/>
              <a:buChar char="●"/>
            </a:pPr>
            <a:r>
              <a:rPr lang="en"/>
              <a:t>Measuring devices like Voltmeter.</a:t>
            </a:r>
            <a:endParaRPr/>
          </a:p>
          <a:p>
            <a:pPr marL="0" lvl="0" indent="0" algn="just" rtl="0">
              <a:spcBef>
                <a:spcPts val="1000"/>
              </a:spcBef>
              <a:spcAft>
                <a:spcPts val="1000"/>
              </a:spcAft>
              <a:buNone/>
            </a:pP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387900" y="458025"/>
            <a:ext cx="73488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Microprocessor/Computer/Controller</a:t>
            </a:r>
            <a:endParaRPr/>
          </a:p>
        </p:txBody>
      </p:sp>
      <p:sp>
        <p:nvSpPr>
          <p:cNvPr id="212" name="Google Shape;212;p29"/>
          <p:cNvSpPr txBox="1">
            <a:spLocks noGrp="1"/>
          </p:cNvSpPr>
          <p:nvPr>
            <p:ph type="body" idx="1"/>
          </p:nvPr>
        </p:nvSpPr>
        <p:spPr>
          <a:xfrm>
            <a:off x="387900" y="133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900" b="1" i="1" u="sng">
                <a:solidFill>
                  <a:schemeClr val="accent2"/>
                </a:solidFill>
              </a:rPr>
              <a:t>Microprocessor (µP)(MPU)</a:t>
            </a:r>
            <a:endParaRPr sz="1900" b="1" i="1" u="sng">
              <a:solidFill>
                <a:schemeClr val="accent2"/>
              </a:solidFill>
            </a:endParaRPr>
          </a:p>
          <a:p>
            <a:pPr marL="457200" lvl="0" indent="-336550" algn="just" rtl="0">
              <a:spcBef>
                <a:spcPts val="1000"/>
              </a:spcBef>
              <a:spcAft>
                <a:spcPts val="0"/>
              </a:spcAft>
              <a:buSzPts val="1700"/>
              <a:buChar char="●"/>
            </a:pPr>
            <a:r>
              <a:rPr lang="en" sz="1700"/>
              <a:t>A µP is a CPU on a single chip. </a:t>
            </a:r>
            <a:endParaRPr sz="1700"/>
          </a:p>
          <a:p>
            <a:pPr marL="457200" lvl="0" indent="-336550" algn="just" rtl="0">
              <a:spcBef>
                <a:spcPts val="0"/>
              </a:spcBef>
              <a:spcAft>
                <a:spcPts val="0"/>
              </a:spcAft>
              <a:buSzPts val="1700"/>
              <a:buChar char="●"/>
            </a:pPr>
            <a:r>
              <a:rPr lang="en" sz="1700"/>
              <a:t>Components of CPU: ALU, instruction decoder, registers, bus control circuit, etc.</a:t>
            </a:r>
            <a:endParaRPr sz="1700"/>
          </a:p>
          <a:p>
            <a:pPr marL="0" lvl="0" indent="0" algn="just" rtl="0">
              <a:spcBef>
                <a:spcPts val="1000"/>
              </a:spcBef>
              <a:spcAft>
                <a:spcPts val="0"/>
              </a:spcAft>
              <a:buNone/>
            </a:pPr>
            <a:r>
              <a:rPr lang="en" sz="1900" b="1" i="1" u="sng">
                <a:solidFill>
                  <a:schemeClr val="accent2"/>
                </a:solidFill>
              </a:rPr>
              <a:t>Micro-computer (µ-Computer)</a:t>
            </a:r>
            <a:endParaRPr sz="1900" b="1" i="1" u="sng">
              <a:solidFill>
                <a:schemeClr val="accent2"/>
              </a:solidFill>
            </a:endParaRPr>
          </a:p>
          <a:p>
            <a:pPr marL="457200" lvl="0" indent="-336550" algn="just" rtl="0">
              <a:spcBef>
                <a:spcPts val="1000"/>
              </a:spcBef>
              <a:spcAft>
                <a:spcPts val="0"/>
              </a:spcAft>
              <a:buSzPts val="1700"/>
              <a:buChar char="●"/>
            </a:pPr>
            <a:r>
              <a:rPr lang="en" sz="1700"/>
              <a:t>small computer</a:t>
            </a:r>
            <a:endParaRPr sz="1700"/>
          </a:p>
          <a:p>
            <a:pPr marL="457200" lvl="0" indent="-336550" algn="just" rtl="0">
              <a:spcBef>
                <a:spcPts val="0"/>
              </a:spcBef>
              <a:spcAft>
                <a:spcPts val="0"/>
              </a:spcAft>
              <a:buSzPts val="1700"/>
              <a:buChar char="●"/>
            </a:pPr>
            <a:r>
              <a:rPr lang="en" sz="1700"/>
              <a:t>µP + peripheral I/O + memory specifically for data acquisition and control applications</a:t>
            </a:r>
            <a:endParaRPr sz="1700"/>
          </a:p>
          <a:p>
            <a:pPr marL="0" lvl="0" indent="0" algn="just" rtl="0">
              <a:spcBef>
                <a:spcPts val="1000"/>
              </a:spcBef>
              <a:spcAft>
                <a:spcPts val="0"/>
              </a:spcAft>
              <a:buNone/>
            </a:pPr>
            <a:r>
              <a:rPr lang="en" sz="1900" b="1" i="1" u="sng">
                <a:solidFill>
                  <a:schemeClr val="accent2"/>
                </a:solidFill>
              </a:rPr>
              <a:t>Microcontroller (µC) </a:t>
            </a:r>
            <a:endParaRPr sz="1900" b="1" i="1" u="sng">
              <a:solidFill>
                <a:schemeClr val="accent2"/>
              </a:solidFill>
            </a:endParaRPr>
          </a:p>
          <a:p>
            <a:pPr marL="457200" lvl="0" indent="-336550" algn="just" rtl="0">
              <a:spcBef>
                <a:spcPts val="1000"/>
              </a:spcBef>
              <a:spcAft>
                <a:spcPts val="0"/>
              </a:spcAft>
              <a:buSzPts val="1700"/>
              <a:buChar char="●"/>
            </a:pPr>
            <a:r>
              <a:rPr lang="en" sz="1700"/>
              <a:t> µ-Computer on a single chip of silicon</a:t>
            </a:r>
            <a:endParaRPr sz="1700"/>
          </a:p>
          <a:p>
            <a:pPr marL="0" lvl="0" indent="0" algn="just" rtl="0">
              <a:spcBef>
                <a:spcPts val="1000"/>
              </a:spcBef>
              <a:spcAft>
                <a:spcPts val="1000"/>
              </a:spcAft>
              <a:buNone/>
            </a:pPr>
            <a:endParaRPr sz="1300"/>
          </a:p>
        </p:txBody>
      </p:sp>
      <p:sp>
        <p:nvSpPr>
          <p:cNvPr id="213" name="Google Shape;213;p2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17</a:t>
            </a:r>
            <a:endParaRPr sz="1700" b="1">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µP vs. µC</a:t>
            </a:r>
            <a:endParaRPr/>
          </a:p>
        </p:txBody>
      </p:sp>
      <p:sp>
        <p:nvSpPr>
          <p:cNvPr id="220" name="Google Shape;220;p30"/>
          <p:cNvSpPr txBox="1">
            <a:spLocks noGrp="1"/>
          </p:cNvSpPr>
          <p:nvPr>
            <p:ph type="body" idx="1"/>
          </p:nvPr>
        </p:nvSpPr>
        <p:spPr>
          <a:xfrm>
            <a:off x="387900" y="1489825"/>
            <a:ext cx="3534000" cy="35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u="sng"/>
              <a:t>Microprocessor</a:t>
            </a:r>
            <a:endParaRPr sz="2400" u="sng"/>
          </a:p>
          <a:p>
            <a:pPr marL="457200" lvl="0" indent="-330200" algn="just" rtl="0">
              <a:spcBef>
                <a:spcPts val="1000"/>
              </a:spcBef>
              <a:spcAft>
                <a:spcPts val="0"/>
              </a:spcAft>
              <a:buSzPts val="1600"/>
              <a:buChar char="●"/>
            </a:pPr>
            <a:r>
              <a:rPr lang="en" sz="1600"/>
              <a:t>CPU is stand-alone,  RAM, ROM, I/O, timer are separate</a:t>
            </a:r>
            <a:endParaRPr sz="1600"/>
          </a:p>
          <a:p>
            <a:pPr marL="457200" lvl="0" indent="-330200" algn="just" rtl="0">
              <a:spcBef>
                <a:spcPts val="0"/>
              </a:spcBef>
              <a:spcAft>
                <a:spcPts val="0"/>
              </a:spcAft>
              <a:buSzPts val="1600"/>
              <a:buChar char="●"/>
            </a:pPr>
            <a:r>
              <a:rPr lang="en" sz="1600"/>
              <a:t>designer can decide on the  amount of ROM, RAM and I/O ports.</a:t>
            </a:r>
            <a:endParaRPr sz="1600"/>
          </a:p>
          <a:p>
            <a:pPr marL="457200" lvl="0" indent="-330200" algn="just" rtl="0">
              <a:spcBef>
                <a:spcPts val="0"/>
              </a:spcBef>
              <a:spcAft>
                <a:spcPts val="0"/>
              </a:spcAft>
              <a:buSzPts val="1600"/>
              <a:buChar char="●"/>
            </a:pPr>
            <a:r>
              <a:rPr lang="en" sz="1600"/>
              <a:t>expansive</a:t>
            </a:r>
            <a:endParaRPr sz="1600"/>
          </a:p>
          <a:p>
            <a:pPr marL="457200" lvl="0" indent="-330200" algn="just" rtl="0">
              <a:spcBef>
                <a:spcPts val="0"/>
              </a:spcBef>
              <a:spcAft>
                <a:spcPts val="0"/>
              </a:spcAft>
              <a:buSzPts val="1600"/>
              <a:buChar char="●"/>
            </a:pPr>
            <a:r>
              <a:rPr lang="en" sz="1600"/>
              <a:t>versatility </a:t>
            </a:r>
            <a:endParaRPr sz="1600"/>
          </a:p>
          <a:p>
            <a:pPr marL="457200" lvl="0" indent="-330200" algn="just" rtl="0">
              <a:spcBef>
                <a:spcPts val="0"/>
              </a:spcBef>
              <a:spcAft>
                <a:spcPts val="0"/>
              </a:spcAft>
              <a:buSzPts val="1600"/>
              <a:buChar char="●"/>
            </a:pPr>
            <a:r>
              <a:rPr lang="en" sz="1600"/>
              <a:t>general-purpose</a:t>
            </a:r>
            <a:endParaRPr sz="16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1000"/>
              </a:spcAft>
              <a:buNone/>
            </a:pPr>
            <a:endParaRPr sz="1300"/>
          </a:p>
        </p:txBody>
      </p:sp>
      <p:sp>
        <p:nvSpPr>
          <p:cNvPr id="221" name="Google Shape;221;p3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18</a:t>
            </a:r>
            <a:endParaRPr sz="1700" b="1">
              <a:solidFill>
                <a:schemeClr val="dk1"/>
              </a:solidFill>
              <a:latin typeface="Roboto"/>
              <a:ea typeface="Roboto"/>
              <a:cs typeface="Roboto"/>
              <a:sym typeface="Roboto"/>
            </a:endParaRPr>
          </a:p>
        </p:txBody>
      </p:sp>
      <p:sp>
        <p:nvSpPr>
          <p:cNvPr id="223" name="Google Shape;223;p30"/>
          <p:cNvSpPr txBox="1">
            <a:spLocks noGrp="1"/>
          </p:cNvSpPr>
          <p:nvPr>
            <p:ph type="body" idx="1"/>
          </p:nvPr>
        </p:nvSpPr>
        <p:spPr>
          <a:xfrm>
            <a:off x="4676650" y="1489825"/>
            <a:ext cx="3618600" cy="351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u="sng"/>
              <a:t>Microcontroller</a:t>
            </a:r>
            <a:endParaRPr sz="2400" u="sng"/>
          </a:p>
          <a:p>
            <a:pPr marL="457200" lvl="0" indent="-330200" algn="just" rtl="0">
              <a:spcBef>
                <a:spcPts val="1000"/>
              </a:spcBef>
              <a:spcAft>
                <a:spcPts val="0"/>
              </a:spcAft>
              <a:buSzPts val="1600"/>
              <a:buChar char="●"/>
            </a:pPr>
            <a:r>
              <a:rPr lang="en" sz="1600"/>
              <a:t>CPU, RAM, ROM, I/O and timer are all on a single chip</a:t>
            </a:r>
            <a:endParaRPr sz="1600"/>
          </a:p>
          <a:p>
            <a:pPr marL="457200" lvl="0" indent="-330200" algn="just" rtl="0">
              <a:spcBef>
                <a:spcPts val="0"/>
              </a:spcBef>
              <a:spcAft>
                <a:spcPts val="0"/>
              </a:spcAft>
              <a:buSzPts val="1600"/>
              <a:buChar char="●"/>
            </a:pPr>
            <a:r>
              <a:rPr lang="en" sz="1600"/>
              <a:t>fix amount of on-chip ROM, RAM, I/O ports</a:t>
            </a:r>
            <a:endParaRPr sz="1600"/>
          </a:p>
          <a:p>
            <a:pPr marL="457200" lvl="0" indent="-330200" algn="just" rtl="0">
              <a:spcBef>
                <a:spcPts val="0"/>
              </a:spcBef>
              <a:spcAft>
                <a:spcPts val="0"/>
              </a:spcAft>
              <a:buSzPts val="1600"/>
              <a:buChar char="●"/>
            </a:pPr>
            <a:r>
              <a:rPr lang="en" sz="1600"/>
              <a:t>for applications in which cost, power and space are critical</a:t>
            </a:r>
            <a:endParaRPr sz="1600"/>
          </a:p>
          <a:p>
            <a:pPr marL="457200" lvl="0" indent="-330200" algn="just" rtl="0">
              <a:spcBef>
                <a:spcPts val="0"/>
              </a:spcBef>
              <a:spcAft>
                <a:spcPts val="0"/>
              </a:spcAft>
              <a:buSzPts val="1600"/>
              <a:buChar char="●"/>
            </a:pPr>
            <a:r>
              <a:rPr lang="en" sz="1600"/>
              <a:t>single-purpose</a:t>
            </a:r>
            <a:endParaRPr sz="16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1000"/>
              </a:spcAft>
              <a:buNone/>
            </a:pP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µP vs. µC</a:t>
            </a:r>
            <a:endParaRPr/>
          </a:p>
        </p:txBody>
      </p:sp>
      <p:sp>
        <p:nvSpPr>
          <p:cNvPr id="229" name="Google Shape;229;p31"/>
          <p:cNvSpPr txBox="1">
            <a:spLocks noGrp="1"/>
          </p:cNvSpPr>
          <p:nvPr>
            <p:ph type="body" idx="1"/>
          </p:nvPr>
        </p:nvSpPr>
        <p:spPr>
          <a:xfrm>
            <a:off x="387900" y="1286225"/>
            <a:ext cx="8581200" cy="3606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u="sng"/>
              <a:t>Applications</a:t>
            </a:r>
            <a:endParaRPr u="sng"/>
          </a:p>
          <a:p>
            <a:pPr marL="457200" lvl="0" indent="-330200" algn="just" rtl="0">
              <a:spcBef>
                <a:spcPts val="1000"/>
              </a:spcBef>
              <a:spcAft>
                <a:spcPts val="0"/>
              </a:spcAft>
              <a:buSzPts val="1600"/>
              <a:buChar char="●"/>
            </a:pPr>
            <a:r>
              <a:rPr lang="en" sz="1600"/>
              <a:t>µCs are suitable to control of I/O devices in designs requiring a minimum component</a:t>
            </a:r>
            <a:endParaRPr sz="1600"/>
          </a:p>
          <a:p>
            <a:pPr marL="457200" lvl="0" indent="-330200" algn="just" rtl="0">
              <a:spcBef>
                <a:spcPts val="0"/>
              </a:spcBef>
              <a:spcAft>
                <a:spcPts val="0"/>
              </a:spcAft>
              <a:buSzPts val="1600"/>
              <a:buChar char="●"/>
            </a:pPr>
            <a:r>
              <a:rPr lang="en" sz="1600"/>
              <a:t>µPs are suitable to processing information in computer systems.</a:t>
            </a:r>
            <a:endParaRPr sz="1600"/>
          </a:p>
          <a:p>
            <a:pPr marL="0" lvl="0" indent="0" algn="just" rtl="0">
              <a:spcBef>
                <a:spcPts val="1000"/>
              </a:spcBef>
              <a:spcAft>
                <a:spcPts val="0"/>
              </a:spcAft>
              <a:buNone/>
            </a:pPr>
            <a:r>
              <a:rPr lang="en" u="sng"/>
              <a:t>Use and Design</a:t>
            </a:r>
            <a:endParaRPr u="sng"/>
          </a:p>
          <a:p>
            <a:pPr marL="457200" lvl="0" indent="-330200" algn="just" rtl="0">
              <a:spcBef>
                <a:spcPts val="1000"/>
              </a:spcBef>
              <a:spcAft>
                <a:spcPts val="0"/>
              </a:spcAft>
              <a:buSzPts val="1600"/>
              <a:buChar char="●"/>
            </a:pPr>
            <a:r>
              <a:rPr lang="en" sz="1600"/>
              <a:t>µC is easy to use and design. </a:t>
            </a:r>
            <a:endParaRPr sz="1600"/>
          </a:p>
          <a:p>
            <a:pPr marL="914400" lvl="1" indent="-330200" algn="just" rtl="0">
              <a:spcBef>
                <a:spcPts val="0"/>
              </a:spcBef>
              <a:spcAft>
                <a:spcPts val="0"/>
              </a:spcAft>
              <a:buSzPts val="1600"/>
              <a:buChar char="○"/>
            </a:pPr>
            <a:r>
              <a:rPr lang="en" sz="1600"/>
              <a:t>Only single chip can be a complete system </a:t>
            </a:r>
            <a:endParaRPr sz="1600"/>
          </a:p>
          <a:p>
            <a:pPr marL="914400" lvl="1" indent="-330200" algn="just" rtl="0">
              <a:spcBef>
                <a:spcPts val="0"/>
              </a:spcBef>
              <a:spcAft>
                <a:spcPts val="0"/>
              </a:spcAft>
              <a:buSzPts val="1600"/>
              <a:buChar char="○"/>
            </a:pPr>
            <a:r>
              <a:rPr lang="en" sz="1600"/>
              <a:t>interfacing to other devices, </a:t>
            </a:r>
            <a:endParaRPr sz="1600"/>
          </a:p>
          <a:p>
            <a:pPr marL="914400" lvl="1" indent="-330200" algn="just" rtl="0">
              <a:spcBef>
                <a:spcPts val="0"/>
              </a:spcBef>
              <a:spcAft>
                <a:spcPts val="0"/>
              </a:spcAft>
              <a:buSzPts val="1600"/>
              <a:buChar char="○"/>
            </a:pPr>
            <a:r>
              <a:rPr lang="en" sz="1600"/>
              <a:t>for example, motors, displays, sensors, and communicate with PC.</a:t>
            </a:r>
            <a:endParaRPr sz="1600"/>
          </a:p>
          <a:p>
            <a:pPr marL="457200" lvl="0" indent="-330200" algn="just" rtl="0">
              <a:spcBef>
                <a:spcPts val="0"/>
              </a:spcBef>
              <a:spcAft>
                <a:spcPts val="0"/>
              </a:spcAft>
              <a:buSzPts val="1600"/>
              <a:buChar char="●"/>
            </a:pPr>
            <a:r>
              <a:rPr lang="en" sz="1600"/>
              <a:t>In contrast, similar system that builds from µP would require a lot of  additional units, such as RAM, UART, I/O , TIMER and etc.</a:t>
            </a:r>
            <a:endParaRPr sz="16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1000"/>
              </a:spcAft>
              <a:buNone/>
            </a:pPr>
            <a:endParaRPr sz="1300"/>
          </a:p>
        </p:txBody>
      </p:sp>
      <p:sp>
        <p:nvSpPr>
          <p:cNvPr id="230" name="Google Shape;230;p3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19</a:t>
            </a:r>
            <a:endParaRPr sz="1700" b="1">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87900" y="458025"/>
            <a:ext cx="569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Outline</a:t>
            </a:r>
            <a:endParaRPr/>
          </a:p>
        </p:txBody>
      </p:sp>
      <p:sp>
        <p:nvSpPr>
          <p:cNvPr id="72" name="Google Shape;72;p14"/>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Introduction to Microcomputer</a:t>
            </a:r>
            <a:endParaRPr/>
          </a:p>
          <a:p>
            <a:pPr marL="457200" lvl="0" indent="-342900" algn="l" rtl="0">
              <a:spcBef>
                <a:spcPts val="1000"/>
              </a:spcBef>
              <a:spcAft>
                <a:spcPts val="0"/>
              </a:spcAft>
              <a:buSzPts val="1800"/>
              <a:buChar char="❖"/>
            </a:pPr>
            <a:r>
              <a:rPr lang="en"/>
              <a:t>Introduction to Microprocessor</a:t>
            </a:r>
            <a:endParaRPr/>
          </a:p>
          <a:p>
            <a:pPr marL="457200" lvl="0" indent="-342900" algn="l" rtl="0">
              <a:spcBef>
                <a:spcPts val="1000"/>
              </a:spcBef>
              <a:spcAft>
                <a:spcPts val="0"/>
              </a:spcAft>
              <a:buSzPts val="1800"/>
              <a:buChar char="❖"/>
            </a:pPr>
            <a:r>
              <a:rPr lang="en"/>
              <a:t>Introduction to Microcontroller</a:t>
            </a:r>
            <a:endParaRPr/>
          </a:p>
          <a:p>
            <a:pPr marL="457200" lvl="0" indent="-342900" algn="l" rtl="0">
              <a:spcBef>
                <a:spcPts val="1000"/>
              </a:spcBef>
              <a:spcAft>
                <a:spcPts val="0"/>
              </a:spcAft>
              <a:buSzPts val="1800"/>
              <a:buChar char="❖"/>
            </a:pPr>
            <a:r>
              <a:rPr lang="en"/>
              <a:t>Microcomputer vs Microprocessor vs Microcontroller</a:t>
            </a:r>
            <a:endParaRPr/>
          </a:p>
          <a:p>
            <a:pPr marL="0" lvl="0" indent="0" algn="l" rtl="0">
              <a:spcBef>
                <a:spcPts val="1000"/>
              </a:spcBef>
              <a:spcAft>
                <a:spcPts val="0"/>
              </a:spcAft>
              <a:buNone/>
            </a:pPr>
            <a:endParaRPr/>
          </a:p>
          <a:p>
            <a:pPr marL="0" lvl="0" indent="0" algn="l" rtl="0">
              <a:lnSpc>
                <a:spcPct val="100000"/>
              </a:lnSpc>
              <a:spcBef>
                <a:spcPts val="1000"/>
              </a:spcBef>
              <a:spcAft>
                <a:spcPts val="0"/>
              </a:spcAft>
              <a:buNone/>
            </a:pPr>
            <a:r>
              <a:rPr lang="en" sz="3000">
                <a:latin typeface="Roboto Slab"/>
                <a:ea typeface="Roboto Slab"/>
                <a:cs typeface="Roboto Slab"/>
                <a:sym typeface="Roboto Slab"/>
              </a:rPr>
              <a:t>Textbook</a:t>
            </a:r>
            <a:endParaRPr sz="3000">
              <a:latin typeface="Roboto Slab"/>
              <a:ea typeface="Roboto Slab"/>
              <a:cs typeface="Roboto Slab"/>
              <a:sym typeface="Roboto Slab"/>
            </a:endParaRPr>
          </a:p>
          <a:p>
            <a:pPr marL="0" lvl="0" indent="0" algn="l" rtl="0">
              <a:lnSpc>
                <a:spcPct val="100000"/>
              </a:lnSpc>
              <a:spcBef>
                <a:spcPts val="0"/>
              </a:spcBef>
              <a:spcAft>
                <a:spcPts val="0"/>
              </a:spcAft>
              <a:buNone/>
            </a:pPr>
            <a:endParaRPr sz="900">
              <a:latin typeface="Roboto Slab"/>
              <a:ea typeface="Roboto Slab"/>
              <a:cs typeface="Roboto Slab"/>
              <a:sym typeface="Roboto Slab"/>
            </a:endParaRPr>
          </a:p>
          <a:p>
            <a:pPr marL="457200" lvl="0" indent="-342900" algn="l" rtl="0">
              <a:spcBef>
                <a:spcPts val="0"/>
              </a:spcBef>
              <a:spcAft>
                <a:spcPts val="0"/>
              </a:spcAft>
              <a:buSzPts val="1800"/>
              <a:buChar char="❖"/>
            </a:pPr>
            <a:r>
              <a:rPr lang="en"/>
              <a:t>Microprocessors and Interfacing, Doughlas V. Hall, 3rd Edition</a:t>
            </a:r>
            <a:endParaRPr sz="3000">
              <a:latin typeface="Roboto Slab"/>
              <a:ea typeface="Roboto Slab"/>
              <a:cs typeface="Roboto Slab"/>
              <a:sym typeface="Roboto Slab"/>
            </a:endParaRPr>
          </a:p>
          <a:p>
            <a:pPr marL="457200" lvl="0" indent="0" algn="l" rtl="0">
              <a:spcBef>
                <a:spcPts val="1600"/>
              </a:spcBef>
              <a:spcAft>
                <a:spcPts val="1600"/>
              </a:spcAft>
              <a:buNone/>
            </a:pPr>
            <a:endParaRPr/>
          </a:p>
        </p:txBody>
      </p:sp>
      <p:sp>
        <p:nvSpPr>
          <p:cNvPr id="73" name="Google Shape;73;p1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02</a:t>
            </a:r>
            <a:endParaRPr sz="1700" b="1">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do we need to learn Microprocessors?</a:t>
            </a:r>
            <a:endParaRPr/>
          </a:p>
        </p:txBody>
      </p:sp>
      <p:sp>
        <p:nvSpPr>
          <p:cNvPr id="237" name="Google Shape;237;p32"/>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The microprocessor is the core of computer systems.</a:t>
            </a:r>
            <a:endParaRPr/>
          </a:p>
          <a:p>
            <a:pPr marL="457200" lvl="0" indent="-342900" algn="just" rtl="0">
              <a:spcBef>
                <a:spcPts val="1000"/>
              </a:spcBef>
              <a:spcAft>
                <a:spcPts val="0"/>
              </a:spcAft>
              <a:buSzPts val="1800"/>
              <a:buChar char="❖"/>
            </a:pPr>
            <a:r>
              <a:rPr lang="en"/>
              <a:t>Nowadays many communication, digital entertainment, portable devices, are controlled by them.</a:t>
            </a:r>
            <a:endParaRPr/>
          </a:p>
          <a:p>
            <a:pPr marL="457200" lvl="0" indent="-342900" algn="just" rtl="0">
              <a:spcBef>
                <a:spcPts val="1000"/>
              </a:spcBef>
              <a:spcAft>
                <a:spcPts val="0"/>
              </a:spcAft>
              <a:buSzPts val="1800"/>
              <a:buChar char="❖"/>
            </a:pPr>
            <a:r>
              <a:rPr lang="en"/>
              <a:t>A designer should know what types of components he needs, ways to reduce production costs and increase product reliability.</a:t>
            </a:r>
            <a:endParaRPr/>
          </a:p>
          <a:p>
            <a:pPr marL="457200" lvl="0" indent="0" algn="l" rtl="0">
              <a:spcBef>
                <a:spcPts val="1000"/>
              </a:spcBef>
              <a:spcAft>
                <a:spcPts val="0"/>
              </a:spcAft>
              <a:buNone/>
            </a:pPr>
            <a:endParaRPr/>
          </a:p>
          <a:p>
            <a:pPr marL="457200" lvl="0" indent="0" algn="l" rtl="0">
              <a:spcBef>
                <a:spcPts val="1600"/>
              </a:spcBef>
              <a:spcAft>
                <a:spcPts val="1600"/>
              </a:spcAft>
              <a:buNone/>
            </a:pPr>
            <a:endParaRPr/>
          </a:p>
        </p:txBody>
      </p:sp>
      <p:sp>
        <p:nvSpPr>
          <p:cNvPr id="238" name="Google Shape;238;p3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20</a:t>
            </a:r>
            <a:endParaRPr sz="1700" b="1">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a Microprocessor?</a:t>
            </a:r>
            <a:endParaRPr/>
          </a:p>
        </p:txBody>
      </p:sp>
      <p:sp>
        <p:nvSpPr>
          <p:cNvPr id="245" name="Google Shape;245;p33"/>
          <p:cNvSpPr txBox="1">
            <a:spLocks noGrp="1"/>
          </p:cNvSpPr>
          <p:nvPr>
            <p:ph type="body" idx="1"/>
          </p:nvPr>
        </p:nvSpPr>
        <p:spPr>
          <a:xfrm>
            <a:off x="387900" y="1489825"/>
            <a:ext cx="83895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The word comes from the combination </a:t>
            </a:r>
            <a:r>
              <a:rPr lang="en" b="1" i="1" u="sng"/>
              <a:t>micro</a:t>
            </a:r>
            <a:r>
              <a:rPr lang="en"/>
              <a:t> and </a:t>
            </a:r>
            <a:r>
              <a:rPr lang="en" b="1" i="1" u="sng"/>
              <a:t>processor</a:t>
            </a:r>
            <a:r>
              <a:rPr lang="en"/>
              <a:t>. </a:t>
            </a:r>
            <a:endParaRPr/>
          </a:p>
          <a:p>
            <a:pPr marL="914400" lvl="1" indent="-342900" algn="just" rtl="0">
              <a:spcBef>
                <a:spcPts val="1000"/>
              </a:spcBef>
              <a:spcAft>
                <a:spcPts val="0"/>
              </a:spcAft>
              <a:buSzPts val="1800"/>
              <a:buChar char="➢"/>
            </a:pPr>
            <a:r>
              <a:rPr lang="en" sz="1800"/>
              <a:t>Processor means a device that processes whatever. </a:t>
            </a:r>
            <a:endParaRPr sz="1800"/>
          </a:p>
          <a:p>
            <a:pPr marL="914400" lvl="1" indent="-342900" algn="just" rtl="0">
              <a:spcBef>
                <a:spcPts val="1000"/>
              </a:spcBef>
              <a:spcAft>
                <a:spcPts val="0"/>
              </a:spcAft>
              <a:buSzPts val="1800"/>
              <a:buChar char="➢"/>
            </a:pPr>
            <a:r>
              <a:rPr lang="en" sz="1800"/>
              <a:t>To process means to manipulate. </a:t>
            </a:r>
            <a:endParaRPr sz="1800"/>
          </a:p>
          <a:p>
            <a:pPr marL="914400" lvl="1" indent="-342900" algn="just" rtl="0">
              <a:spcBef>
                <a:spcPts val="1000"/>
              </a:spcBef>
              <a:spcAft>
                <a:spcPts val="0"/>
              </a:spcAft>
              <a:buSzPts val="1800"/>
              <a:buChar char="➢"/>
            </a:pPr>
            <a:r>
              <a:rPr lang="en" sz="1800"/>
              <a:t>In this content, it means to perform certain operations on the numbers that depend on the microprocessor’s design.</a:t>
            </a:r>
            <a:endParaRPr sz="1800"/>
          </a:p>
          <a:p>
            <a:pPr marL="0" lvl="0" indent="0" algn="just" rtl="0">
              <a:spcBef>
                <a:spcPts val="1000"/>
              </a:spcBef>
              <a:spcAft>
                <a:spcPts val="1600"/>
              </a:spcAft>
              <a:buNone/>
            </a:pPr>
            <a:endParaRPr/>
          </a:p>
        </p:txBody>
      </p:sp>
      <p:sp>
        <p:nvSpPr>
          <p:cNvPr id="246" name="Google Shape;246;p3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21</a:t>
            </a:r>
            <a:endParaRPr sz="1700" b="1">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Micro?</a:t>
            </a:r>
            <a:endParaRPr/>
          </a:p>
        </p:txBody>
      </p:sp>
      <p:sp>
        <p:nvSpPr>
          <p:cNvPr id="253" name="Google Shape;253;p34"/>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Micro is a new addition. </a:t>
            </a:r>
            <a:endParaRPr/>
          </a:p>
          <a:p>
            <a:pPr marL="457200" lvl="0" indent="-342900" algn="just" rtl="0">
              <a:spcBef>
                <a:spcPts val="1000"/>
              </a:spcBef>
              <a:spcAft>
                <a:spcPts val="0"/>
              </a:spcAft>
              <a:buSzPts val="1800"/>
              <a:buChar char="❖"/>
            </a:pPr>
            <a:r>
              <a:rPr lang="en"/>
              <a:t>In the late 1960’s, processors were built using discrete elements. </a:t>
            </a:r>
            <a:endParaRPr/>
          </a:p>
          <a:p>
            <a:pPr marL="457200" lvl="0" indent="-342900" algn="just" rtl="0">
              <a:spcBef>
                <a:spcPts val="1000"/>
              </a:spcBef>
              <a:spcAft>
                <a:spcPts val="0"/>
              </a:spcAft>
              <a:buSzPts val="1800"/>
              <a:buChar char="❖"/>
            </a:pPr>
            <a:r>
              <a:rPr lang="en"/>
              <a:t>These devices performed the required operation, but were too large and too slow.</a:t>
            </a:r>
            <a:endParaRPr/>
          </a:p>
          <a:p>
            <a:pPr marL="457200" lvl="0" indent="-342900" algn="just" rtl="0">
              <a:spcBef>
                <a:spcPts val="1000"/>
              </a:spcBef>
              <a:spcAft>
                <a:spcPts val="0"/>
              </a:spcAft>
              <a:buSzPts val="1800"/>
              <a:buChar char="❖"/>
            </a:pPr>
            <a:r>
              <a:rPr lang="en"/>
              <a:t>In the early 1970’s the microchip was invented. All of the components that made up the processor were now placed on a single piece of silicon. The size became several thousand times smaller and the speed became several hundred times faster. The “Micro” Processor was born.</a:t>
            </a:r>
            <a:endParaRPr/>
          </a:p>
          <a:p>
            <a:pPr marL="0" lvl="0" indent="0" algn="just" rtl="0">
              <a:spcBef>
                <a:spcPts val="1000"/>
              </a:spcBef>
              <a:spcAft>
                <a:spcPts val="0"/>
              </a:spcAft>
              <a:buNone/>
            </a:pPr>
            <a:endParaRPr/>
          </a:p>
          <a:p>
            <a:pPr marL="0" lvl="0" indent="0" algn="just" rtl="0">
              <a:spcBef>
                <a:spcPts val="1000"/>
              </a:spcBef>
              <a:spcAft>
                <a:spcPts val="1600"/>
              </a:spcAft>
              <a:buNone/>
            </a:pPr>
            <a:endParaRPr/>
          </a:p>
        </p:txBody>
      </p:sp>
      <p:sp>
        <p:nvSpPr>
          <p:cNvPr id="254" name="Google Shape;254;p3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22</a:t>
            </a:r>
            <a:endParaRPr sz="1700" b="1">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of a Microprocessor</a:t>
            </a:r>
            <a:endParaRPr/>
          </a:p>
        </p:txBody>
      </p:sp>
      <p:sp>
        <p:nvSpPr>
          <p:cNvPr id="261" name="Google Shape;261;p35"/>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The microprocessor is a </a:t>
            </a:r>
            <a:r>
              <a:rPr lang="en" sz="2400" b="1" u="sng"/>
              <a:t>programmable device</a:t>
            </a:r>
            <a:r>
              <a:rPr lang="en" sz="2400"/>
              <a:t> that takes in </a:t>
            </a:r>
            <a:r>
              <a:rPr lang="en" sz="2400" b="1" u="sng"/>
              <a:t>numbers</a:t>
            </a:r>
            <a:r>
              <a:rPr lang="en" sz="2400"/>
              <a:t>, performs on them </a:t>
            </a:r>
            <a:r>
              <a:rPr lang="en" sz="2400" b="1" u="sng"/>
              <a:t>arithmetic or logical operations</a:t>
            </a:r>
            <a:r>
              <a:rPr lang="en" sz="2400"/>
              <a:t> according to the program stored in memory and then produces other numbers as a result.</a:t>
            </a:r>
            <a:endParaRPr sz="2400"/>
          </a:p>
          <a:p>
            <a:pPr marL="0" lvl="0" indent="0" algn="just" rtl="0">
              <a:spcBef>
                <a:spcPts val="1000"/>
              </a:spcBef>
              <a:spcAft>
                <a:spcPts val="0"/>
              </a:spcAft>
              <a:buNone/>
            </a:pPr>
            <a:endParaRPr/>
          </a:p>
          <a:p>
            <a:pPr marL="0" lvl="0" indent="0" algn="just" rtl="0">
              <a:spcBef>
                <a:spcPts val="1000"/>
              </a:spcBef>
              <a:spcAft>
                <a:spcPts val="1600"/>
              </a:spcAft>
              <a:buNone/>
            </a:pPr>
            <a:endParaRPr/>
          </a:p>
        </p:txBody>
      </p:sp>
      <p:sp>
        <p:nvSpPr>
          <p:cNvPr id="262" name="Google Shape;262;p3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23</a:t>
            </a:r>
            <a:endParaRPr sz="1700" b="1">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(1/9)</a:t>
            </a:r>
            <a:endParaRPr/>
          </a:p>
        </p:txBody>
      </p:sp>
      <p:sp>
        <p:nvSpPr>
          <p:cNvPr id="269" name="Google Shape;269;p36"/>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u="sng">
                <a:solidFill>
                  <a:schemeClr val="accent2"/>
                </a:solidFill>
              </a:rPr>
              <a:t>Numbers:</a:t>
            </a:r>
            <a:r>
              <a:rPr lang="en"/>
              <a:t> The microprocessor has a very narrow view on life. It only understands binary numbers.</a:t>
            </a:r>
            <a:endParaRPr/>
          </a:p>
          <a:p>
            <a:pPr marL="914400" lvl="0" indent="-342900" algn="just" rtl="0">
              <a:spcBef>
                <a:spcPts val="1000"/>
              </a:spcBef>
              <a:spcAft>
                <a:spcPts val="0"/>
              </a:spcAft>
              <a:buSzPts val="1800"/>
              <a:buChar char="●"/>
            </a:pPr>
            <a:r>
              <a:rPr lang="en"/>
              <a:t>A binary digit is called a bit. </a:t>
            </a:r>
            <a:endParaRPr/>
          </a:p>
          <a:p>
            <a:pPr marL="914400" lvl="0" indent="-342900" algn="just" rtl="0">
              <a:spcBef>
                <a:spcPts val="0"/>
              </a:spcBef>
              <a:spcAft>
                <a:spcPts val="0"/>
              </a:spcAft>
              <a:buSzPts val="1800"/>
              <a:buChar char="●"/>
            </a:pPr>
            <a:r>
              <a:rPr lang="en"/>
              <a:t>The microprocessor recognizes and processes a group of bits together. This group of bits is called a “</a:t>
            </a:r>
            <a:r>
              <a:rPr lang="en" b="1"/>
              <a:t>word</a:t>
            </a:r>
            <a:r>
              <a:rPr lang="en"/>
              <a:t>”.</a:t>
            </a: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457200" lvl="0" indent="-336550" algn="just" rtl="0">
              <a:spcBef>
                <a:spcPts val="1000"/>
              </a:spcBef>
              <a:spcAft>
                <a:spcPts val="0"/>
              </a:spcAft>
              <a:buSzPts val="1700"/>
              <a:buChar char="★"/>
            </a:pPr>
            <a:r>
              <a:rPr lang="en" sz="1700"/>
              <a:t>The 8086 microprocessor recognized 16-bit words.  They processed information 16-bits at a time. That’s why they are called “16-bit processors”.</a:t>
            </a:r>
            <a:endParaRPr sz="1700"/>
          </a:p>
          <a:p>
            <a:pPr marL="457200" lvl="0" indent="0" algn="just" rtl="0">
              <a:spcBef>
                <a:spcPts val="1000"/>
              </a:spcBef>
              <a:spcAft>
                <a:spcPts val="1000"/>
              </a:spcAft>
              <a:buNone/>
            </a:pPr>
            <a:endParaRPr/>
          </a:p>
        </p:txBody>
      </p:sp>
      <p:sp>
        <p:nvSpPr>
          <p:cNvPr id="270" name="Google Shape;270;p3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24</a:t>
            </a:r>
            <a:endParaRPr sz="1700" b="1">
              <a:solidFill>
                <a:schemeClr val="dk1"/>
              </a:solidFill>
              <a:latin typeface="Roboto"/>
              <a:ea typeface="Roboto"/>
              <a:cs typeface="Roboto"/>
              <a:sym typeface="Roboto"/>
            </a:endParaRPr>
          </a:p>
        </p:txBody>
      </p:sp>
      <p:graphicFrame>
        <p:nvGraphicFramePr>
          <p:cNvPr id="272" name="Google Shape;272;p36"/>
          <p:cNvGraphicFramePr/>
          <p:nvPr/>
        </p:nvGraphicFramePr>
        <p:xfrm>
          <a:off x="952500" y="3518950"/>
          <a:ext cx="3000000" cy="3000000"/>
        </p:xfrm>
        <a:graphic>
          <a:graphicData uri="http://schemas.openxmlformats.org/drawingml/2006/table">
            <a:tbl>
              <a:tblPr>
                <a:noFill/>
                <a:tableStyleId>{BA67CFD6-4130-4EDF-B867-0C35E38E1C84}</a:tableStyleId>
              </a:tblPr>
              <a:tblGrid>
                <a:gridCol w="2025875">
                  <a:extLst>
                    <a:ext uri="{9D8B030D-6E8A-4147-A177-3AD203B41FA5}">
                      <a16:colId xmlns:a16="http://schemas.microsoft.com/office/drawing/2014/main" val="20000"/>
                    </a:ext>
                  </a:extLst>
                </a:gridCol>
                <a:gridCol w="1621125">
                  <a:extLst>
                    <a:ext uri="{9D8B030D-6E8A-4147-A177-3AD203B41FA5}">
                      <a16:colId xmlns:a16="http://schemas.microsoft.com/office/drawing/2014/main" val="20001"/>
                    </a:ext>
                  </a:extLst>
                </a:gridCol>
                <a:gridCol w="4165250">
                  <a:extLst>
                    <a:ext uri="{9D8B030D-6E8A-4147-A177-3AD203B41FA5}">
                      <a16:colId xmlns:a16="http://schemas.microsoft.com/office/drawing/2014/main" val="20002"/>
                    </a:ext>
                  </a:extLst>
                </a:gridCol>
              </a:tblGrid>
              <a:tr h="365450">
                <a:tc>
                  <a:txBody>
                    <a:bodyPr/>
                    <a:lstStyle/>
                    <a:p>
                      <a:pPr marL="0" lvl="0" indent="0" algn="just" rtl="0">
                        <a:lnSpc>
                          <a:spcPct val="115000"/>
                        </a:lnSpc>
                        <a:spcBef>
                          <a:spcPts val="0"/>
                        </a:spcBef>
                        <a:spcAft>
                          <a:spcPts val="1000"/>
                        </a:spcAft>
                        <a:buNone/>
                      </a:pPr>
                      <a:r>
                        <a:rPr lang="en" sz="1800">
                          <a:solidFill>
                            <a:schemeClr val="dk1"/>
                          </a:solidFill>
                          <a:latin typeface="Roboto"/>
                          <a:ea typeface="Roboto"/>
                          <a:cs typeface="Roboto"/>
                          <a:sym typeface="Roboto"/>
                        </a:rPr>
                        <a:t>Nibble = 4 bits</a:t>
                      </a:r>
                      <a:endParaRPr/>
                    </a:p>
                  </a:txBody>
                  <a:tcPr marL="91425" marR="91425" marT="91425" marB="91425"/>
                </a:tc>
                <a:tc>
                  <a:txBody>
                    <a:bodyPr/>
                    <a:lstStyle/>
                    <a:p>
                      <a:pPr marL="0" lvl="0" indent="0" algn="just" rtl="0">
                        <a:lnSpc>
                          <a:spcPct val="115000"/>
                        </a:lnSpc>
                        <a:spcBef>
                          <a:spcPts val="0"/>
                        </a:spcBef>
                        <a:spcAft>
                          <a:spcPts val="1000"/>
                        </a:spcAft>
                        <a:buNone/>
                      </a:pPr>
                      <a:r>
                        <a:rPr lang="en" sz="1800">
                          <a:solidFill>
                            <a:schemeClr val="dk1"/>
                          </a:solidFill>
                          <a:latin typeface="Roboto"/>
                          <a:ea typeface="Roboto"/>
                          <a:cs typeface="Roboto"/>
                          <a:sym typeface="Roboto"/>
                        </a:rPr>
                        <a:t>Byte = 8 bits</a:t>
                      </a:r>
                      <a:endParaRPr/>
                    </a:p>
                  </a:txBody>
                  <a:tcPr marL="91425" marR="91425" marT="91425" marB="91425"/>
                </a:tc>
                <a:tc>
                  <a:txBody>
                    <a:bodyPr/>
                    <a:lstStyle/>
                    <a:p>
                      <a:pPr marL="0" lvl="0" indent="0" algn="just" rtl="0">
                        <a:lnSpc>
                          <a:spcPct val="115000"/>
                        </a:lnSpc>
                        <a:spcBef>
                          <a:spcPts val="0"/>
                        </a:spcBef>
                        <a:spcAft>
                          <a:spcPts val="1000"/>
                        </a:spcAft>
                        <a:buNone/>
                      </a:pPr>
                      <a:r>
                        <a:rPr lang="en" sz="1800">
                          <a:solidFill>
                            <a:schemeClr val="dk1"/>
                          </a:solidFill>
                          <a:latin typeface="Roboto"/>
                          <a:ea typeface="Roboto"/>
                          <a:cs typeface="Roboto"/>
                          <a:sym typeface="Roboto"/>
                        </a:rPr>
                        <a:t>Word = depends on size (16, 32, 64, ..)</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(2/9)</a:t>
            </a:r>
            <a:endParaRPr/>
          </a:p>
        </p:txBody>
      </p:sp>
      <p:sp>
        <p:nvSpPr>
          <p:cNvPr id="278" name="Google Shape;278;p37"/>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u="sng">
                <a:solidFill>
                  <a:schemeClr val="accent2"/>
                </a:solidFill>
              </a:rPr>
              <a:t>Arithmetic Operations:</a:t>
            </a:r>
            <a:r>
              <a:rPr lang="en" b="1" u="sng">
                <a:solidFill>
                  <a:schemeClr val="accent2"/>
                </a:solidFill>
                <a:highlight>
                  <a:schemeClr val="dk1"/>
                </a:highlight>
              </a:rPr>
              <a:t> </a:t>
            </a:r>
            <a:endParaRPr b="1" u="sng">
              <a:solidFill>
                <a:schemeClr val="accent2"/>
              </a:solidFill>
              <a:highlight>
                <a:schemeClr val="dk1"/>
              </a:highlight>
            </a:endParaRPr>
          </a:p>
          <a:p>
            <a:pPr marL="457200" lvl="0" indent="-342900" algn="just" rtl="0">
              <a:spcBef>
                <a:spcPts val="1000"/>
              </a:spcBef>
              <a:spcAft>
                <a:spcPts val="0"/>
              </a:spcAft>
              <a:buSzPts val="1800"/>
              <a:buChar char="●"/>
            </a:pPr>
            <a:r>
              <a:rPr lang="en"/>
              <a:t>add, subtract, multiply, divide, etc.</a:t>
            </a:r>
            <a:endParaRPr/>
          </a:p>
          <a:p>
            <a:pPr marL="0" lvl="0" indent="0" algn="just" rtl="0">
              <a:spcBef>
                <a:spcPts val="1000"/>
              </a:spcBef>
              <a:spcAft>
                <a:spcPts val="0"/>
              </a:spcAft>
              <a:buNone/>
            </a:pPr>
            <a:r>
              <a:rPr lang="en"/>
              <a:t> </a:t>
            </a:r>
            <a:endParaRPr/>
          </a:p>
          <a:p>
            <a:pPr marL="0" lvl="0" indent="0" algn="just" rtl="0">
              <a:spcBef>
                <a:spcPts val="1000"/>
              </a:spcBef>
              <a:spcAft>
                <a:spcPts val="0"/>
              </a:spcAft>
              <a:buNone/>
            </a:pPr>
            <a:r>
              <a:rPr lang="en" b="1" u="sng">
                <a:solidFill>
                  <a:schemeClr val="accent2"/>
                </a:solidFill>
              </a:rPr>
              <a:t>Logical Operations:</a:t>
            </a:r>
            <a:r>
              <a:rPr lang="en" b="1" u="sng">
                <a:solidFill>
                  <a:schemeClr val="accent2"/>
                </a:solidFill>
                <a:highlight>
                  <a:schemeClr val="dk1"/>
                </a:highlight>
              </a:rPr>
              <a:t> </a:t>
            </a:r>
            <a:endParaRPr/>
          </a:p>
          <a:p>
            <a:pPr marL="457200" lvl="0" indent="-342900" algn="just" rtl="0">
              <a:spcBef>
                <a:spcPts val="1000"/>
              </a:spcBef>
              <a:spcAft>
                <a:spcPts val="0"/>
              </a:spcAft>
              <a:buSzPts val="1800"/>
              <a:buChar char="●"/>
            </a:pPr>
            <a:r>
              <a:rPr lang="en"/>
              <a:t>AND, OR, XOR, shift left, shift right, etc.</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279" name="Google Shape;279;p3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25</a:t>
            </a:r>
            <a:endParaRPr sz="1700" b="1">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(3/9)</a:t>
            </a:r>
            <a:endParaRPr/>
          </a:p>
        </p:txBody>
      </p:sp>
      <p:sp>
        <p:nvSpPr>
          <p:cNvPr id="286" name="Google Shape;286;p38"/>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u="sng">
                <a:solidFill>
                  <a:schemeClr val="accent2"/>
                </a:solidFill>
              </a:rPr>
              <a:t>Program:</a:t>
            </a:r>
            <a:r>
              <a:rPr lang="en"/>
              <a:t> A program is a sequence of instructions that bring data into the microprocessor, processes it and sends it out. </a:t>
            </a:r>
            <a:endParaRPr b="1" u="sng">
              <a:solidFill>
                <a:schemeClr val="accent2"/>
              </a:solidFill>
            </a:endParaRPr>
          </a:p>
          <a:p>
            <a:pPr marL="0" lvl="0" indent="0" algn="just" rtl="0">
              <a:spcBef>
                <a:spcPts val="1000"/>
              </a:spcBef>
              <a:spcAft>
                <a:spcPts val="0"/>
              </a:spcAft>
              <a:buNone/>
            </a:pPr>
            <a:r>
              <a:rPr lang="en" b="1" u="sng">
                <a:solidFill>
                  <a:schemeClr val="accent2"/>
                </a:solidFill>
              </a:rPr>
              <a:t>Programmable device:</a:t>
            </a:r>
            <a:r>
              <a:rPr lang="en" b="1">
                <a:solidFill>
                  <a:schemeClr val="accent2"/>
                </a:solidFill>
              </a:rPr>
              <a:t> </a:t>
            </a:r>
            <a:r>
              <a:rPr lang="en"/>
              <a:t>A device having a program installed is called a programmable device. By changing the program, the microprocessor manipulates the data in different ways.</a:t>
            </a:r>
            <a:endParaRPr/>
          </a:p>
          <a:p>
            <a:pPr marL="0" lvl="0" indent="0" algn="just" rtl="0">
              <a:spcBef>
                <a:spcPts val="1000"/>
              </a:spcBef>
              <a:spcAft>
                <a:spcPts val="1000"/>
              </a:spcAft>
              <a:buNone/>
            </a:pPr>
            <a:r>
              <a:rPr lang="en" b="1" u="sng">
                <a:solidFill>
                  <a:schemeClr val="accent2"/>
                </a:solidFill>
              </a:rPr>
              <a:t>Instructions:</a:t>
            </a:r>
            <a:r>
              <a:rPr lang="en" b="1">
                <a:solidFill>
                  <a:schemeClr val="accent2"/>
                </a:solidFill>
              </a:rPr>
              <a:t> </a:t>
            </a:r>
            <a:r>
              <a:rPr lang="en"/>
              <a:t>Each microprocessor is designed to execute a specific group of operations. This group of operations is called an instruction set.</a:t>
            </a:r>
            <a:endParaRPr sz="2000"/>
          </a:p>
        </p:txBody>
      </p:sp>
      <p:sp>
        <p:nvSpPr>
          <p:cNvPr id="287" name="Google Shape;287;p3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26</a:t>
            </a:r>
            <a:endParaRPr sz="1700" b="1">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(4/9)</a:t>
            </a:r>
            <a:endParaRPr/>
          </a:p>
        </p:txBody>
      </p:sp>
      <p:sp>
        <p:nvSpPr>
          <p:cNvPr id="294" name="Google Shape;294;p39"/>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a:p>
          <a:p>
            <a:pPr marL="0" lvl="0" indent="0" algn="just" rtl="0">
              <a:spcBef>
                <a:spcPts val="1000"/>
              </a:spcBef>
              <a:spcAft>
                <a:spcPts val="0"/>
              </a:spcAft>
              <a:buNone/>
            </a:pPr>
            <a:endParaRPr/>
          </a:p>
          <a:p>
            <a:pPr marL="457200" lvl="0" indent="-342900" algn="just" rtl="0">
              <a:spcBef>
                <a:spcPts val="1000"/>
              </a:spcBef>
              <a:spcAft>
                <a:spcPts val="0"/>
              </a:spcAft>
              <a:buSzPts val="1800"/>
              <a:buChar char="●"/>
            </a:pPr>
            <a:r>
              <a:rPr lang="en"/>
              <a:t>There are many programming languages (C, C++, FORTRAN, and JAVA…) However, these programming languages can be grouped into four main levels.</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295" name="Google Shape;295;p3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27</a:t>
            </a:r>
            <a:endParaRPr sz="1700" b="1">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(5/9)</a:t>
            </a:r>
            <a:endParaRPr/>
          </a:p>
        </p:txBody>
      </p:sp>
      <p:sp>
        <p:nvSpPr>
          <p:cNvPr id="302" name="Google Shape;302;p40"/>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u="sng">
                <a:solidFill>
                  <a:schemeClr val="accent2"/>
                </a:solidFill>
              </a:rPr>
              <a:t>Machine language</a:t>
            </a:r>
            <a:endParaRPr b="1" u="sng">
              <a:solidFill>
                <a:schemeClr val="accent2"/>
              </a:solidFill>
            </a:endParaRPr>
          </a:p>
          <a:p>
            <a:pPr marL="457200" lvl="0" indent="-342900" algn="just" rtl="0">
              <a:spcBef>
                <a:spcPts val="1000"/>
              </a:spcBef>
              <a:spcAft>
                <a:spcPts val="0"/>
              </a:spcAft>
              <a:buSzPts val="1800"/>
              <a:buChar char="●"/>
            </a:pPr>
            <a:r>
              <a:rPr lang="en"/>
              <a:t>Machine language is the lowest level programming language. It is a language intended to be understood by the microprocessor (the machine) only.</a:t>
            </a:r>
            <a:endParaRPr/>
          </a:p>
          <a:p>
            <a:pPr marL="457200" lvl="0" indent="-342900" algn="just" rtl="0">
              <a:spcBef>
                <a:spcPts val="1000"/>
              </a:spcBef>
              <a:spcAft>
                <a:spcPts val="0"/>
              </a:spcAft>
              <a:buSzPts val="1800"/>
              <a:buChar char="●"/>
            </a:pPr>
            <a:r>
              <a:rPr lang="en"/>
              <a:t>In this language, every instruction is described by binary patterns.</a:t>
            </a:r>
            <a:endParaRPr/>
          </a:p>
          <a:p>
            <a:pPr marL="914400" lvl="1" indent="-317500" algn="just" rtl="0">
              <a:spcBef>
                <a:spcPts val="1000"/>
              </a:spcBef>
              <a:spcAft>
                <a:spcPts val="0"/>
              </a:spcAft>
              <a:buSzPts val="1400"/>
              <a:buChar char="○"/>
            </a:pPr>
            <a:r>
              <a:rPr lang="en"/>
              <a:t>e.g. </a:t>
            </a:r>
            <a:r>
              <a:rPr lang="en" u="sng"/>
              <a:t>1100</a:t>
            </a:r>
            <a:r>
              <a:rPr lang="en"/>
              <a:t> </a:t>
            </a:r>
            <a:r>
              <a:rPr lang="en" u="sng"/>
              <a:t>1101</a:t>
            </a:r>
            <a:r>
              <a:rPr lang="en"/>
              <a:t> </a:t>
            </a:r>
            <a:r>
              <a:rPr lang="en" u="sng"/>
              <a:t>0111</a:t>
            </a:r>
            <a:r>
              <a:rPr lang="en"/>
              <a:t>   may mean   </a:t>
            </a:r>
            <a:r>
              <a:rPr lang="en" u="sng"/>
              <a:t>1</a:t>
            </a:r>
            <a:r>
              <a:rPr lang="en"/>
              <a:t> </a:t>
            </a:r>
            <a:r>
              <a:rPr lang="en" u="sng"/>
              <a:t>+</a:t>
            </a:r>
            <a:r>
              <a:rPr lang="en"/>
              <a:t> </a:t>
            </a:r>
            <a:r>
              <a:rPr lang="en" u="sng"/>
              <a:t>2</a:t>
            </a:r>
            <a:endParaRPr u="sng"/>
          </a:p>
          <a:p>
            <a:pPr marL="457200" lvl="0" indent="-342900" algn="just" rtl="0">
              <a:spcBef>
                <a:spcPts val="1000"/>
              </a:spcBef>
              <a:spcAft>
                <a:spcPts val="0"/>
              </a:spcAft>
              <a:buSzPts val="1800"/>
              <a:buChar char="●"/>
            </a:pPr>
            <a:r>
              <a:rPr lang="en"/>
              <a:t>This is the form in which instructions are stored in memory. This is the only form that the microprocessor understands.</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03" name="Google Shape;303;p4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28</a:t>
            </a:r>
            <a:endParaRPr sz="1700" b="1">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(6/9)</a:t>
            </a:r>
            <a:endParaRPr/>
          </a:p>
        </p:txBody>
      </p:sp>
      <p:sp>
        <p:nvSpPr>
          <p:cNvPr id="310" name="Google Shape;310;p41"/>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u="sng">
                <a:solidFill>
                  <a:schemeClr val="accent2"/>
                </a:solidFill>
              </a:rPr>
              <a:t>Assembly language</a:t>
            </a:r>
            <a:endParaRPr b="1" u="sng">
              <a:solidFill>
                <a:schemeClr val="accent2"/>
              </a:solidFill>
            </a:endParaRPr>
          </a:p>
          <a:p>
            <a:pPr marL="457200" lvl="0" indent="-342900" algn="just" rtl="0">
              <a:spcBef>
                <a:spcPts val="1000"/>
              </a:spcBef>
              <a:spcAft>
                <a:spcPts val="0"/>
              </a:spcAft>
              <a:buSzPts val="1800"/>
              <a:buChar char="●"/>
            </a:pPr>
            <a:r>
              <a:rPr lang="en"/>
              <a:t>This language is more understandable by humans. In this language, the binary patterns are assigned some names (hexadecimal machine language.). </a:t>
            </a:r>
            <a:endParaRPr/>
          </a:p>
          <a:p>
            <a:pPr marL="457200" lvl="0" indent="-342900" algn="just" rtl="0">
              <a:spcBef>
                <a:spcPts val="1000"/>
              </a:spcBef>
              <a:spcAft>
                <a:spcPts val="0"/>
              </a:spcAft>
              <a:buSzPts val="1800"/>
              <a:buChar char="●"/>
            </a:pPr>
            <a:r>
              <a:rPr lang="en"/>
              <a:t>e.g. “</a:t>
            </a:r>
            <a:r>
              <a:rPr lang="en" u="sng"/>
              <a:t>Add 1, 2</a:t>
            </a:r>
            <a:r>
              <a:rPr lang="en"/>
              <a:t>” is assigned to the machine language pattern </a:t>
            </a:r>
            <a:r>
              <a:rPr lang="en" u="sng"/>
              <a:t>1100</a:t>
            </a:r>
            <a:r>
              <a:rPr lang="en"/>
              <a:t> </a:t>
            </a:r>
            <a:r>
              <a:rPr lang="en" u="sng"/>
              <a:t>1101</a:t>
            </a:r>
            <a:r>
              <a:rPr lang="en"/>
              <a:t> </a:t>
            </a:r>
            <a:r>
              <a:rPr lang="en" u="sng"/>
              <a:t>0111</a:t>
            </a:r>
            <a:r>
              <a:rPr lang="en"/>
              <a:t> mentioned above to refer to the operation 1+2.</a:t>
            </a:r>
            <a:endParaRPr/>
          </a:p>
          <a:p>
            <a:pPr marL="0" lvl="0" indent="0" algn="just" rtl="0">
              <a:spcBef>
                <a:spcPts val="1000"/>
              </a:spcBef>
              <a:spcAft>
                <a:spcPts val="0"/>
              </a:spcAft>
              <a:buNone/>
            </a:pPr>
            <a:endParaRPr/>
          </a:p>
          <a:p>
            <a:pPr marL="457200" lvl="0" indent="-342900" algn="just" rtl="0">
              <a:spcBef>
                <a:spcPts val="1000"/>
              </a:spcBef>
              <a:spcAft>
                <a:spcPts val="0"/>
              </a:spcAft>
              <a:buSzPts val="1800"/>
              <a:buChar char="❖"/>
            </a:pPr>
            <a:r>
              <a:rPr lang="en" b="1" u="sng"/>
              <a:t>Assembler:</a:t>
            </a:r>
            <a:r>
              <a:rPr lang="en"/>
              <a:t> An assembler is a program that converts assembly language into machine code.</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11" name="Google Shape;311;p4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29</a:t>
            </a:r>
            <a:endParaRPr sz="1700" b="1">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87900" y="458025"/>
            <a:ext cx="569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 of Computer</a:t>
            </a:r>
            <a:endParaRPr/>
          </a:p>
        </p:txBody>
      </p:sp>
      <p:sp>
        <p:nvSpPr>
          <p:cNvPr id="80" name="Google Shape;80;p1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03</a:t>
            </a:r>
            <a:endParaRPr sz="1700" b="1">
              <a:solidFill>
                <a:schemeClr val="dk1"/>
              </a:solidFill>
              <a:latin typeface="Roboto"/>
              <a:ea typeface="Roboto"/>
              <a:cs typeface="Roboto"/>
              <a:sym typeface="Roboto"/>
            </a:endParaRPr>
          </a:p>
        </p:txBody>
      </p:sp>
      <p:pic>
        <p:nvPicPr>
          <p:cNvPr id="82" name="Google Shape;82;p15"/>
          <p:cNvPicPr preferRelativeResize="0"/>
          <p:nvPr/>
        </p:nvPicPr>
        <p:blipFill>
          <a:blip r:embed="rId3">
            <a:alphaModFix/>
          </a:blip>
          <a:stretch>
            <a:fillRect/>
          </a:stretch>
        </p:blipFill>
        <p:spPr>
          <a:xfrm>
            <a:off x="4344825" y="2234725"/>
            <a:ext cx="4529125" cy="2795600"/>
          </a:xfrm>
          <a:prstGeom prst="rect">
            <a:avLst/>
          </a:prstGeom>
          <a:noFill/>
          <a:ln>
            <a:noFill/>
          </a:ln>
        </p:spPr>
      </p:pic>
      <p:sp>
        <p:nvSpPr>
          <p:cNvPr id="83" name="Google Shape;83;p15"/>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A computer is an electronic device for storing and processing data, typically in binary form.</a:t>
            </a:r>
            <a:endParaRPr/>
          </a:p>
          <a:p>
            <a:pPr marL="45720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(7/9)</a:t>
            </a:r>
            <a:endParaRPr/>
          </a:p>
        </p:txBody>
      </p:sp>
      <p:sp>
        <p:nvSpPr>
          <p:cNvPr id="318" name="Google Shape;318;p42"/>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u="sng">
                <a:solidFill>
                  <a:schemeClr val="accent2"/>
                </a:solidFill>
              </a:rPr>
              <a:t>High level languages</a:t>
            </a:r>
            <a:endParaRPr b="1" u="sng">
              <a:solidFill>
                <a:schemeClr val="accent2"/>
              </a:solidFill>
            </a:endParaRPr>
          </a:p>
          <a:p>
            <a:pPr marL="457200" lvl="0" indent="-323850" algn="just" rtl="0">
              <a:spcBef>
                <a:spcPts val="1000"/>
              </a:spcBef>
              <a:spcAft>
                <a:spcPts val="0"/>
              </a:spcAft>
              <a:buSzPts val="1500"/>
              <a:buChar char="●"/>
            </a:pPr>
            <a:r>
              <a:rPr lang="en" sz="1500"/>
              <a:t>These are languages like C, PASCAL and FORTRON. These are more natural for humans to use than assembly or machine languages. They are also more compact (i.e. it takes less statements to write the program).</a:t>
            </a:r>
            <a:endParaRPr sz="1500"/>
          </a:p>
          <a:p>
            <a:pPr marL="457200" lvl="0" indent="-323850" algn="just" rtl="0">
              <a:spcBef>
                <a:spcPts val="0"/>
              </a:spcBef>
              <a:spcAft>
                <a:spcPts val="0"/>
              </a:spcAft>
              <a:buSzPts val="1500"/>
              <a:buChar char="●"/>
            </a:pPr>
            <a:r>
              <a:rPr lang="en" sz="1500"/>
              <a:t>One high level instruction translates into many assembly or machine language instructions. </a:t>
            </a:r>
            <a:endParaRPr sz="1500"/>
          </a:p>
          <a:p>
            <a:pPr marL="457200" lvl="0" indent="-342900" algn="just" rtl="0">
              <a:spcBef>
                <a:spcPts val="0"/>
              </a:spcBef>
              <a:spcAft>
                <a:spcPts val="0"/>
              </a:spcAft>
              <a:buSzPts val="1800"/>
              <a:buChar char="●"/>
            </a:pPr>
            <a:r>
              <a:rPr lang="en" sz="1400"/>
              <a:t>e.g. </a:t>
            </a:r>
            <a:r>
              <a:rPr lang="en" sz="1400" u="sng"/>
              <a:t>x = y + z</a:t>
            </a:r>
            <a:r>
              <a:rPr lang="en" sz="1400"/>
              <a:t> may translate into:</a:t>
            </a:r>
            <a:endParaRPr sz="1400"/>
          </a:p>
          <a:p>
            <a:pPr marL="1371600" lvl="0" indent="0" algn="just" rtl="0">
              <a:spcBef>
                <a:spcPts val="1000"/>
              </a:spcBef>
              <a:spcAft>
                <a:spcPts val="0"/>
              </a:spcAft>
              <a:buNone/>
            </a:pPr>
            <a:r>
              <a:rPr lang="en" sz="1400"/>
              <a:t>	MOV	R1 ,y </a:t>
            </a:r>
            <a:endParaRPr sz="1400"/>
          </a:p>
          <a:p>
            <a:pPr marL="1371600" lvl="0" indent="0" algn="just" rtl="0">
              <a:spcBef>
                <a:spcPts val="1000"/>
              </a:spcBef>
              <a:spcAft>
                <a:spcPts val="0"/>
              </a:spcAft>
              <a:buNone/>
            </a:pPr>
            <a:r>
              <a:rPr lang="en" sz="1400"/>
              <a:t>	MOV	R2 ,z   </a:t>
            </a:r>
            <a:endParaRPr sz="1400"/>
          </a:p>
          <a:p>
            <a:pPr marL="1371600" lvl="0" indent="0" algn="just" rtl="0">
              <a:spcBef>
                <a:spcPts val="1000"/>
              </a:spcBef>
              <a:spcAft>
                <a:spcPts val="0"/>
              </a:spcAft>
              <a:buNone/>
            </a:pPr>
            <a:r>
              <a:rPr lang="en" sz="1400"/>
              <a:t>	ADD	R1, R2</a:t>
            </a:r>
            <a:endParaRPr sz="1400"/>
          </a:p>
          <a:p>
            <a:pPr marL="1371600" lvl="0" indent="0" algn="just" rtl="0">
              <a:spcBef>
                <a:spcPts val="1000"/>
              </a:spcBef>
              <a:spcAft>
                <a:spcPts val="0"/>
              </a:spcAft>
              <a:buNone/>
            </a:pPr>
            <a:r>
              <a:rPr lang="en" sz="1400"/>
              <a:t>	MOV	x, R1</a:t>
            </a:r>
            <a:endParaRPr sz="14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319" name="Google Shape;319;p4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30</a:t>
            </a:r>
            <a:endParaRPr sz="1700" b="1">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(8/9)</a:t>
            </a:r>
            <a:endParaRPr/>
          </a:p>
        </p:txBody>
      </p:sp>
      <p:sp>
        <p:nvSpPr>
          <p:cNvPr id="326" name="Google Shape;326;p43"/>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u="sng">
                <a:solidFill>
                  <a:schemeClr val="accent2"/>
                </a:solidFill>
              </a:rPr>
              <a:t>Ultra High Level Languages</a:t>
            </a:r>
            <a:endParaRPr b="1" u="sng">
              <a:solidFill>
                <a:schemeClr val="accent2"/>
              </a:solidFill>
            </a:endParaRPr>
          </a:p>
          <a:p>
            <a:pPr marL="457200" lvl="0" indent="-342900" algn="just" rtl="0">
              <a:spcBef>
                <a:spcPts val="1000"/>
              </a:spcBef>
              <a:spcAft>
                <a:spcPts val="0"/>
              </a:spcAft>
              <a:buSzPts val="1800"/>
              <a:buChar char="●"/>
            </a:pPr>
            <a:r>
              <a:rPr lang="en"/>
              <a:t>The new level is ultra high level languages which would contain things like C++, Python and JAVA. </a:t>
            </a:r>
            <a:endParaRPr/>
          </a:p>
          <a:p>
            <a:pPr marL="457200" lvl="0" indent="-342900" algn="just" rtl="0">
              <a:spcBef>
                <a:spcPts val="0"/>
              </a:spcBef>
              <a:spcAft>
                <a:spcPts val="0"/>
              </a:spcAft>
              <a:buSzPts val="1800"/>
              <a:buChar char="●"/>
            </a:pPr>
            <a:r>
              <a:rPr lang="en"/>
              <a:t>Here a single instruction may translate into hundreds of assembly or machine language instructions.</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27" name="Google Shape;327;p4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31</a:t>
            </a:r>
            <a:endParaRPr sz="1700" b="1">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4"/>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(9/9)</a:t>
            </a:r>
            <a:endParaRPr/>
          </a:p>
        </p:txBody>
      </p:sp>
      <p:sp>
        <p:nvSpPr>
          <p:cNvPr id="334" name="Google Shape;334;p44"/>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b="1" u="sng">
                <a:solidFill>
                  <a:schemeClr val="accent2"/>
                </a:solidFill>
              </a:rPr>
              <a:t>Takes in: </a:t>
            </a:r>
            <a:endParaRPr b="1" u="sng">
              <a:solidFill>
                <a:schemeClr val="accent2"/>
              </a:solidFill>
            </a:endParaRPr>
          </a:p>
          <a:p>
            <a:pPr marL="914400" lvl="1" indent="-342900" algn="just" rtl="0">
              <a:spcBef>
                <a:spcPts val="0"/>
              </a:spcBef>
              <a:spcAft>
                <a:spcPts val="0"/>
              </a:spcAft>
              <a:buSzPts val="1800"/>
              <a:buChar char="○"/>
            </a:pPr>
            <a:r>
              <a:rPr lang="en" sz="1800"/>
              <a:t>The data that the microprocessor manipulates must come from somewhere. </a:t>
            </a:r>
            <a:endParaRPr sz="1800"/>
          </a:p>
          <a:p>
            <a:pPr marL="914400" lvl="1" indent="-342900" algn="just" rtl="0">
              <a:spcBef>
                <a:spcPts val="0"/>
              </a:spcBef>
              <a:spcAft>
                <a:spcPts val="0"/>
              </a:spcAft>
              <a:buSzPts val="1800"/>
              <a:buChar char="○"/>
            </a:pPr>
            <a:r>
              <a:rPr lang="en" sz="1800"/>
              <a:t>It comes from what is called “input devices”. </a:t>
            </a:r>
            <a:endParaRPr sz="1800"/>
          </a:p>
          <a:p>
            <a:pPr marL="914400" lvl="1" indent="-342900" algn="just" rtl="0">
              <a:spcBef>
                <a:spcPts val="0"/>
              </a:spcBef>
              <a:spcAft>
                <a:spcPts val="0"/>
              </a:spcAft>
              <a:buSzPts val="1800"/>
              <a:buChar char="○"/>
            </a:pPr>
            <a:r>
              <a:rPr lang="en" sz="1800"/>
              <a:t>These are devices that bring data into the system from the outside world. </a:t>
            </a:r>
            <a:endParaRPr sz="1800"/>
          </a:p>
          <a:p>
            <a:pPr marL="914400" lvl="1" indent="-342900" algn="just" rtl="0">
              <a:spcBef>
                <a:spcPts val="0"/>
              </a:spcBef>
              <a:spcAft>
                <a:spcPts val="0"/>
              </a:spcAft>
              <a:buSzPts val="1800"/>
              <a:buChar char="○"/>
            </a:pPr>
            <a:r>
              <a:rPr lang="en" sz="1800"/>
              <a:t>These represent devices such as a keyboard, a mouse, switches, and the like.</a:t>
            </a:r>
            <a:endParaRPr sz="1800" b="1" u="sng"/>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35" name="Google Shape;335;p4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32</a:t>
            </a:r>
            <a:endParaRPr sz="1700" b="1">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Microprocessor</a:t>
            </a:r>
            <a:endParaRPr/>
          </a:p>
        </p:txBody>
      </p:sp>
      <p:sp>
        <p:nvSpPr>
          <p:cNvPr id="342" name="Google Shape;342;p4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33</a:t>
            </a:r>
            <a:endParaRPr sz="1700" b="1">
              <a:solidFill>
                <a:schemeClr val="dk1"/>
              </a:solidFill>
              <a:latin typeface="Roboto"/>
              <a:ea typeface="Roboto"/>
              <a:cs typeface="Roboto"/>
              <a:sym typeface="Roboto"/>
            </a:endParaRPr>
          </a:p>
        </p:txBody>
      </p:sp>
      <p:grpSp>
        <p:nvGrpSpPr>
          <p:cNvPr id="344" name="Google Shape;344;p45"/>
          <p:cNvGrpSpPr/>
          <p:nvPr/>
        </p:nvGrpSpPr>
        <p:grpSpPr>
          <a:xfrm>
            <a:off x="1865286" y="1646190"/>
            <a:ext cx="5250571" cy="2377836"/>
            <a:chOff x="2208213" y="3810000"/>
            <a:chExt cx="4725987" cy="2590800"/>
          </a:xfrm>
        </p:grpSpPr>
        <p:sp>
          <p:nvSpPr>
            <p:cNvPr id="345" name="Google Shape;345;p45"/>
            <p:cNvSpPr txBox="1"/>
            <p:nvPr/>
          </p:nvSpPr>
          <p:spPr>
            <a:xfrm>
              <a:off x="3962400" y="5943600"/>
              <a:ext cx="1219200" cy="457200"/>
            </a:xfrm>
            <a:prstGeom prst="rect">
              <a:avLst/>
            </a:prstGeom>
            <a:solidFill>
              <a:srgbClr val="66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lnSpc>
                  <a:spcPct val="150000"/>
                </a:lnSpc>
                <a:spcBef>
                  <a:spcPts val="0"/>
                </a:spcBef>
                <a:spcAft>
                  <a:spcPts val="0"/>
                </a:spcAft>
                <a:buClr>
                  <a:srgbClr val="000000"/>
                </a:buClr>
                <a:buSzPts val="1600"/>
                <a:buFont typeface="Bodoni"/>
                <a:buNone/>
              </a:pPr>
              <a:r>
                <a:rPr lang="en" sz="1600" b="0" i="0" u="none" strike="noStrike" cap="none">
                  <a:solidFill>
                    <a:srgbClr val="000000"/>
                  </a:solidFill>
                  <a:latin typeface="Bodoni"/>
                  <a:ea typeface="Bodoni"/>
                  <a:cs typeface="Bodoni"/>
                  <a:sym typeface="Bodoni"/>
                </a:rPr>
                <a:t>Memory</a:t>
              </a:r>
              <a:endParaRPr/>
            </a:p>
          </p:txBody>
        </p:sp>
        <p:sp>
          <p:nvSpPr>
            <p:cNvPr id="346" name="Google Shape;346;p45"/>
            <p:cNvSpPr txBox="1"/>
            <p:nvPr/>
          </p:nvSpPr>
          <p:spPr>
            <a:xfrm>
              <a:off x="4038600" y="3810000"/>
              <a:ext cx="1066800" cy="1600200"/>
            </a:xfrm>
            <a:prstGeom prst="rect">
              <a:avLst/>
            </a:prstGeom>
            <a:solidFill>
              <a:srgbClr val="99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347" name="Google Shape;347;p45"/>
            <p:cNvSpPr txBox="1"/>
            <p:nvPr/>
          </p:nvSpPr>
          <p:spPr>
            <a:xfrm>
              <a:off x="5791200" y="4343400"/>
              <a:ext cx="1143000" cy="4572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lnSpc>
                  <a:spcPct val="150000"/>
                </a:lnSpc>
                <a:spcBef>
                  <a:spcPts val="0"/>
                </a:spcBef>
                <a:spcAft>
                  <a:spcPts val="0"/>
                </a:spcAft>
                <a:buClr>
                  <a:srgbClr val="000000"/>
                </a:buClr>
                <a:buSzPts val="1600"/>
                <a:buFont typeface="Bodoni"/>
                <a:buNone/>
              </a:pPr>
              <a:r>
                <a:rPr lang="en" sz="1600" b="0" i="0" u="none">
                  <a:solidFill>
                    <a:srgbClr val="000000"/>
                  </a:solidFill>
                  <a:latin typeface="Bodoni"/>
                  <a:ea typeface="Bodoni"/>
                  <a:cs typeface="Bodoni"/>
                  <a:sym typeface="Bodoni"/>
                </a:rPr>
                <a:t>Output</a:t>
              </a:r>
              <a:endParaRPr/>
            </a:p>
          </p:txBody>
        </p:sp>
        <p:sp>
          <p:nvSpPr>
            <p:cNvPr id="348" name="Google Shape;348;p45"/>
            <p:cNvSpPr txBox="1"/>
            <p:nvPr/>
          </p:nvSpPr>
          <p:spPr>
            <a:xfrm>
              <a:off x="2208213" y="4344988"/>
              <a:ext cx="1143000" cy="4572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lnSpc>
                  <a:spcPct val="150000"/>
                </a:lnSpc>
                <a:spcBef>
                  <a:spcPts val="0"/>
                </a:spcBef>
                <a:spcAft>
                  <a:spcPts val="0"/>
                </a:spcAft>
                <a:buClr>
                  <a:srgbClr val="000000"/>
                </a:buClr>
                <a:buSzPts val="1600"/>
                <a:buFont typeface="Bodoni"/>
                <a:buNone/>
              </a:pPr>
              <a:r>
                <a:rPr lang="en" sz="1600" b="0" i="0" u="none">
                  <a:solidFill>
                    <a:srgbClr val="000000"/>
                  </a:solidFill>
                  <a:latin typeface="Bodoni"/>
                  <a:ea typeface="Bodoni"/>
                  <a:cs typeface="Bodoni"/>
                  <a:sym typeface="Bodoni"/>
                </a:rPr>
                <a:t>Input</a:t>
              </a:r>
              <a:endParaRPr/>
            </a:p>
          </p:txBody>
        </p:sp>
        <p:sp>
          <p:nvSpPr>
            <p:cNvPr id="349" name="Google Shape;349;p45"/>
            <p:cNvSpPr txBox="1"/>
            <p:nvPr/>
          </p:nvSpPr>
          <p:spPr>
            <a:xfrm rot="17639824">
              <a:off x="4032475" y="4478759"/>
              <a:ext cx="1198515" cy="290842"/>
            </a:xfrm>
            <a:prstGeom prst="rect">
              <a:avLst/>
            </a:prstGeom>
            <a:noFill/>
            <a:ln>
              <a:noFill/>
            </a:ln>
          </p:spPr>
          <p:txBody>
            <a:bodyPr spcFirstLastPara="1" wrap="square" lIns="91425" tIns="45700" rIns="91425" bIns="45700" anchor="t" anchorCtr="0">
              <a:spAutoFit/>
            </a:bodyPr>
            <a:lstStyle/>
            <a:p>
              <a:pPr marL="0" marR="0" lvl="0" indent="0" algn="r" rtl="1">
                <a:lnSpc>
                  <a:spcPct val="150000"/>
                </a:lnSpc>
                <a:spcBef>
                  <a:spcPts val="0"/>
                </a:spcBef>
                <a:spcAft>
                  <a:spcPts val="0"/>
                </a:spcAft>
                <a:buClr>
                  <a:srgbClr val="000000"/>
                </a:buClr>
                <a:buSzPts val="1600"/>
                <a:buFont typeface="Bodoni"/>
                <a:buNone/>
              </a:pPr>
              <a:r>
                <a:rPr lang="en" sz="1000" b="0" i="0" u="none" dirty="0">
                  <a:solidFill>
                    <a:srgbClr val="000000"/>
                  </a:solidFill>
                  <a:latin typeface="Bodoni"/>
                  <a:ea typeface="Bodoni"/>
                  <a:cs typeface="Bodoni"/>
                  <a:sym typeface="Bodoni"/>
                </a:rPr>
                <a:t>Microprocessor</a:t>
              </a:r>
              <a:endParaRPr sz="800" dirty="0"/>
            </a:p>
          </p:txBody>
        </p:sp>
        <p:cxnSp>
          <p:nvCxnSpPr>
            <p:cNvPr id="350" name="Google Shape;350;p45"/>
            <p:cNvCxnSpPr/>
            <p:nvPr/>
          </p:nvCxnSpPr>
          <p:spPr>
            <a:xfrm>
              <a:off x="4267200" y="5410200"/>
              <a:ext cx="0" cy="533400"/>
            </a:xfrm>
            <a:prstGeom prst="straightConnector1">
              <a:avLst/>
            </a:prstGeom>
            <a:noFill/>
            <a:ln w="9525" cap="flat" cmpd="sng">
              <a:solidFill>
                <a:srgbClr val="000000"/>
              </a:solidFill>
              <a:prstDash val="solid"/>
              <a:miter lim="800000"/>
              <a:headEnd type="none" w="med" len="med"/>
              <a:tailEnd type="triangle" w="med" len="med"/>
            </a:ln>
          </p:spPr>
        </p:cxnSp>
        <p:cxnSp>
          <p:nvCxnSpPr>
            <p:cNvPr id="351" name="Google Shape;351;p45"/>
            <p:cNvCxnSpPr/>
            <p:nvPr/>
          </p:nvCxnSpPr>
          <p:spPr>
            <a:xfrm rot="10800000">
              <a:off x="4876800" y="5410200"/>
              <a:ext cx="0" cy="533400"/>
            </a:xfrm>
            <a:prstGeom prst="straightConnector1">
              <a:avLst/>
            </a:prstGeom>
            <a:noFill/>
            <a:ln w="9525" cap="flat" cmpd="sng">
              <a:solidFill>
                <a:srgbClr val="000000"/>
              </a:solidFill>
              <a:prstDash val="solid"/>
              <a:miter lim="800000"/>
              <a:headEnd type="none" w="med" len="med"/>
              <a:tailEnd type="triangle" w="med" len="med"/>
            </a:ln>
          </p:spPr>
        </p:cxnSp>
        <p:cxnSp>
          <p:nvCxnSpPr>
            <p:cNvPr id="352" name="Google Shape;352;p45"/>
            <p:cNvCxnSpPr/>
            <p:nvPr/>
          </p:nvCxnSpPr>
          <p:spPr>
            <a:xfrm>
              <a:off x="3352800" y="4572000"/>
              <a:ext cx="685800"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353" name="Google Shape;353;p45"/>
            <p:cNvCxnSpPr/>
            <p:nvPr/>
          </p:nvCxnSpPr>
          <p:spPr>
            <a:xfrm>
              <a:off x="5105400" y="4572000"/>
              <a:ext cx="685800" cy="0"/>
            </a:xfrm>
            <a:prstGeom prst="straightConnector1">
              <a:avLst/>
            </a:prstGeom>
            <a:noFill/>
            <a:ln w="9525" cap="flat" cmpd="sng">
              <a:solidFill>
                <a:srgbClr val="000000"/>
              </a:solidFill>
              <a:prstDash val="solid"/>
              <a:miter lim="800000"/>
              <a:headEnd type="none" w="med" len="med"/>
              <a:tailEnd type="triangle" w="med" len="med"/>
            </a:ln>
          </p:spPr>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6"/>
          <p:cNvSpPr txBox="1">
            <a:spLocks noGrp="1"/>
          </p:cNvSpPr>
          <p:nvPr>
            <p:ph type="title"/>
          </p:nvPr>
        </p:nvSpPr>
        <p:spPr>
          <a:xfrm>
            <a:off x="387900" y="458025"/>
            <a:ext cx="8677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Inside the Microprocessor</a:t>
            </a:r>
            <a:endParaRPr/>
          </a:p>
        </p:txBody>
      </p:sp>
      <p:sp>
        <p:nvSpPr>
          <p:cNvPr id="359" name="Google Shape;359;p46"/>
          <p:cNvSpPr txBox="1">
            <a:spLocks noGrp="1"/>
          </p:cNvSpPr>
          <p:nvPr>
            <p:ph type="body" idx="1"/>
          </p:nvPr>
        </p:nvSpPr>
        <p:spPr>
          <a:xfrm>
            <a:off x="387900" y="1489825"/>
            <a:ext cx="8581200" cy="161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Internally, the microprocessor is made up of 3 main units.</a:t>
            </a:r>
            <a:endParaRPr/>
          </a:p>
          <a:p>
            <a:pPr marL="457200" lvl="0" indent="-342900" algn="just" rtl="0">
              <a:spcBef>
                <a:spcPts val="1000"/>
              </a:spcBef>
              <a:spcAft>
                <a:spcPts val="0"/>
              </a:spcAft>
              <a:buSzPts val="1800"/>
              <a:buChar char="●"/>
            </a:pPr>
            <a:r>
              <a:rPr lang="en"/>
              <a:t>The Arithmetic/Logic Unit (ALU). </a:t>
            </a:r>
            <a:endParaRPr/>
          </a:p>
          <a:p>
            <a:pPr marL="457200" lvl="0" indent="-342900" algn="just" rtl="0">
              <a:spcBef>
                <a:spcPts val="0"/>
              </a:spcBef>
              <a:spcAft>
                <a:spcPts val="0"/>
              </a:spcAft>
              <a:buSzPts val="1800"/>
              <a:buChar char="●"/>
            </a:pPr>
            <a:r>
              <a:rPr lang="en"/>
              <a:t>The Control Unit.</a:t>
            </a:r>
            <a:endParaRPr/>
          </a:p>
          <a:p>
            <a:pPr marL="457200" lvl="0" indent="-342900" algn="just" rtl="0">
              <a:spcBef>
                <a:spcPts val="0"/>
              </a:spcBef>
              <a:spcAft>
                <a:spcPts val="0"/>
              </a:spcAft>
              <a:buSzPts val="1800"/>
              <a:buChar char="●"/>
            </a:pPr>
            <a:r>
              <a:rPr lang="en"/>
              <a:t>An array of registers for holding data while it is being manipulated.</a:t>
            </a:r>
            <a:endParaRPr/>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360" name="Google Shape;360;p4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34</a:t>
            </a:r>
            <a:endParaRPr sz="1700" b="1">
              <a:solidFill>
                <a:schemeClr val="dk1"/>
              </a:solidFill>
              <a:latin typeface="Roboto"/>
              <a:ea typeface="Roboto"/>
              <a:cs typeface="Roboto"/>
              <a:sym typeface="Roboto"/>
            </a:endParaRPr>
          </a:p>
        </p:txBody>
      </p:sp>
      <p:grpSp>
        <p:nvGrpSpPr>
          <p:cNvPr id="362" name="Google Shape;362;p46"/>
          <p:cNvGrpSpPr/>
          <p:nvPr/>
        </p:nvGrpSpPr>
        <p:grpSpPr>
          <a:xfrm>
            <a:off x="1988679" y="3155037"/>
            <a:ext cx="4480606" cy="1568867"/>
            <a:chOff x="2895600" y="3810000"/>
            <a:chExt cx="4114800" cy="2285979"/>
          </a:xfrm>
        </p:grpSpPr>
        <p:sp>
          <p:nvSpPr>
            <p:cNvPr id="363" name="Google Shape;363;p46"/>
            <p:cNvSpPr txBox="1"/>
            <p:nvPr/>
          </p:nvSpPr>
          <p:spPr>
            <a:xfrm>
              <a:off x="2895600" y="4191000"/>
              <a:ext cx="1447800" cy="1447800"/>
            </a:xfrm>
            <a:prstGeom prst="rect">
              <a:avLst/>
            </a:prstGeom>
            <a:solidFill>
              <a:srgbClr val="66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364" name="Google Shape;364;p46"/>
            <p:cNvSpPr txBox="1"/>
            <p:nvPr/>
          </p:nvSpPr>
          <p:spPr>
            <a:xfrm>
              <a:off x="5105400" y="3810000"/>
              <a:ext cx="1371600" cy="6096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Bodoni"/>
                <a:buNone/>
              </a:pPr>
              <a:r>
                <a:rPr lang="en" sz="1200" b="0" i="0" u="none">
                  <a:solidFill>
                    <a:srgbClr val="000000"/>
                  </a:solidFill>
                  <a:latin typeface="Bodoni"/>
                  <a:ea typeface="Bodoni"/>
                  <a:cs typeface="Bodoni"/>
                  <a:sym typeface="Bodoni"/>
                </a:rPr>
                <a:t>I/O</a:t>
              </a:r>
              <a:endParaRPr sz="800"/>
            </a:p>
            <a:p>
              <a:pPr marL="0" marR="0" lvl="0" indent="0" algn="ctr" rtl="0">
                <a:lnSpc>
                  <a:spcPct val="100000"/>
                </a:lnSpc>
                <a:spcBef>
                  <a:spcPts val="0"/>
                </a:spcBef>
                <a:spcAft>
                  <a:spcPts val="0"/>
                </a:spcAft>
                <a:buClr>
                  <a:srgbClr val="000000"/>
                </a:buClr>
                <a:buSzPts val="1800"/>
                <a:buFont typeface="Bodoni"/>
                <a:buNone/>
              </a:pPr>
              <a:r>
                <a:rPr lang="en" sz="1200" b="0" i="0" u="none">
                  <a:solidFill>
                    <a:srgbClr val="000000"/>
                  </a:solidFill>
                  <a:latin typeface="Bodoni"/>
                  <a:ea typeface="Bodoni"/>
                  <a:cs typeface="Bodoni"/>
                  <a:sym typeface="Bodoni"/>
                </a:rPr>
                <a:t>Input / Output</a:t>
              </a:r>
              <a:endParaRPr sz="800"/>
            </a:p>
          </p:txBody>
        </p:sp>
        <p:sp>
          <p:nvSpPr>
            <p:cNvPr id="365" name="Google Shape;365;p46"/>
            <p:cNvSpPr/>
            <p:nvPr/>
          </p:nvSpPr>
          <p:spPr>
            <a:xfrm>
              <a:off x="5562600" y="4419600"/>
              <a:ext cx="381000" cy="838200"/>
            </a:xfrm>
            <a:prstGeom prst="upDownArrow">
              <a:avLst>
                <a:gd name="adj1" fmla="val 50000"/>
                <a:gd name="adj2" fmla="val 50000"/>
              </a:avLst>
            </a:prstGeom>
            <a:solidFill>
              <a:srgbClr val="FF99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366" name="Google Shape;366;p46"/>
            <p:cNvSpPr txBox="1"/>
            <p:nvPr/>
          </p:nvSpPr>
          <p:spPr>
            <a:xfrm>
              <a:off x="5029194" y="5257779"/>
              <a:ext cx="1524000" cy="8382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Bodoni"/>
                <a:buNone/>
              </a:pPr>
              <a:r>
                <a:rPr lang="en" sz="1000" b="0" i="0" u="none">
                  <a:solidFill>
                    <a:srgbClr val="000000"/>
                  </a:solidFill>
                  <a:latin typeface="Bodoni"/>
                  <a:ea typeface="Bodoni"/>
                  <a:cs typeface="Bodoni"/>
                  <a:sym typeface="Bodoni"/>
                </a:rPr>
                <a:t>Memory</a:t>
              </a:r>
              <a:endParaRPr sz="600"/>
            </a:p>
            <a:p>
              <a:pPr marL="0" marR="0" lvl="0" indent="0" algn="l" rtl="0">
                <a:lnSpc>
                  <a:spcPct val="100000"/>
                </a:lnSpc>
                <a:spcBef>
                  <a:spcPts val="0"/>
                </a:spcBef>
                <a:spcAft>
                  <a:spcPts val="0"/>
                </a:spcAft>
                <a:buClr>
                  <a:srgbClr val="000000"/>
                </a:buClr>
                <a:buSzPts val="1800"/>
                <a:buFont typeface="Bodoni"/>
                <a:buNone/>
              </a:pPr>
              <a:r>
                <a:rPr lang="en" sz="1000" b="0" i="0" u="none">
                  <a:solidFill>
                    <a:srgbClr val="000000"/>
                  </a:solidFill>
                  <a:latin typeface="Bodoni"/>
                  <a:ea typeface="Bodoni"/>
                  <a:cs typeface="Bodoni"/>
                  <a:sym typeface="Bodoni"/>
                </a:rPr>
                <a:t>  -------------------------------</a:t>
              </a:r>
              <a:endParaRPr sz="600"/>
            </a:p>
            <a:p>
              <a:pPr marL="0" marR="0" lvl="0" indent="0" algn="ctr" rtl="0">
                <a:lnSpc>
                  <a:spcPct val="100000"/>
                </a:lnSpc>
                <a:spcBef>
                  <a:spcPts val="0"/>
                </a:spcBef>
                <a:spcAft>
                  <a:spcPts val="0"/>
                </a:spcAft>
                <a:buClr>
                  <a:srgbClr val="000000"/>
                </a:buClr>
                <a:buSzPts val="1800"/>
                <a:buFont typeface="Bodoni"/>
                <a:buNone/>
              </a:pPr>
              <a:r>
                <a:rPr lang="en" sz="1000" b="0" i="0" u="none">
                  <a:solidFill>
                    <a:srgbClr val="000000"/>
                  </a:solidFill>
                  <a:latin typeface="Bodoni"/>
                  <a:ea typeface="Bodoni"/>
                  <a:cs typeface="Bodoni"/>
                  <a:sym typeface="Bodoni"/>
                </a:rPr>
                <a:t>ROM   RAM</a:t>
              </a:r>
              <a:endParaRPr sz="600"/>
            </a:p>
          </p:txBody>
        </p:sp>
        <p:cxnSp>
          <p:nvCxnSpPr>
            <p:cNvPr id="367" name="Google Shape;367;p46"/>
            <p:cNvCxnSpPr/>
            <p:nvPr/>
          </p:nvCxnSpPr>
          <p:spPr>
            <a:xfrm>
              <a:off x="2895600" y="5029200"/>
              <a:ext cx="1447800" cy="0"/>
            </a:xfrm>
            <a:prstGeom prst="straightConnector1">
              <a:avLst/>
            </a:prstGeom>
            <a:noFill/>
            <a:ln w="9525" cap="flat" cmpd="sng">
              <a:solidFill>
                <a:srgbClr val="000000"/>
              </a:solidFill>
              <a:prstDash val="solid"/>
              <a:miter lim="800000"/>
              <a:headEnd type="none" w="med" len="med"/>
              <a:tailEnd type="none" w="med" len="med"/>
            </a:ln>
          </p:spPr>
        </p:cxnSp>
        <p:cxnSp>
          <p:nvCxnSpPr>
            <p:cNvPr id="368" name="Google Shape;368;p46"/>
            <p:cNvCxnSpPr/>
            <p:nvPr/>
          </p:nvCxnSpPr>
          <p:spPr>
            <a:xfrm rot="10800000">
              <a:off x="3429000" y="4191000"/>
              <a:ext cx="0" cy="838200"/>
            </a:xfrm>
            <a:prstGeom prst="straightConnector1">
              <a:avLst/>
            </a:prstGeom>
            <a:noFill/>
            <a:ln w="9525" cap="flat" cmpd="sng">
              <a:solidFill>
                <a:srgbClr val="000000"/>
              </a:solidFill>
              <a:prstDash val="solid"/>
              <a:miter lim="800000"/>
              <a:headEnd type="none" w="med" len="med"/>
              <a:tailEnd type="none" w="med" len="med"/>
            </a:ln>
          </p:spPr>
        </p:cxnSp>
        <p:sp>
          <p:nvSpPr>
            <p:cNvPr id="369" name="Google Shape;369;p46"/>
            <p:cNvSpPr/>
            <p:nvPr/>
          </p:nvSpPr>
          <p:spPr>
            <a:xfrm>
              <a:off x="4343400" y="4648200"/>
              <a:ext cx="2667000" cy="381000"/>
            </a:xfrm>
            <a:prstGeom prst="leftRightArrow">
              <a:avLst>
                <a:gd name="adj1" fmla="val 50000"/>
                <a:gd name="adj2" fmla="val 50000"/>
              </a:avLst>
            </a:prstGeom>
            <a:solidFill>
              <a:srgbClr val="FF99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Bodoni"/>
                <a:buNone/>
              </a:pPr>
              <a:r>
                <a:rPr lang="en" sz="1300" b="0" i="0" u="none">
                  <a:solidFill>
                    <a:srgbClr val="000000"/>
                  </a:solidFill>
                  <a:latin typeface="Bodoni"/>
                  <a:ea typeface="Bodoni"/>
                  <a:cs typeface="Bodoni"/>
                  <a:sym typeface="Bodoni"/>
                </a:rPr>
                <a:t>System Bus</a:t>
              </a:r>
              <a:endParaRPr sz="900"/>
            </a:p>
          </p:txBody>
        </p:sp>
        <p:cxnSp>
          <p:nvCxnSpPr>
            <p:cNvPr id="370" name="Google Shape;370;p46"/>
            <p:cNvCxnSpPr/>
            <p:nvPr/>
          </p:nvCxnSpPr>
          <p:spPr>
            <a:xfrm>
              <a:off x="5657850" y="4743450"/>
              <a:ext cx="185700" cy="0"/>
            </a:xfrm>
            <a:prstGeom prst="straightConnector1">
              <a:avLst/>
            </a:prstGeom>
            <a:noFill/>
            <a:ln w="9525" cap="flat" cmpd="sng">
              <a:solidFill>
                <a:srgbClr val="FF9999"/>
              </a:solidFill>
              <a:prstDash val="solid"/>
              <a:miter lim="800000"/>
              <a:headEnd type="none" w="med" len="med"/>
              <a:tailEnd type="none" w="med" len="med"/>
            </a:ln>
          </p:spPr>
        </p:cxnSp>
        <p:cxnSp>
          <p:nvCxnSpPr>
            <p:cNvPr id="371" name="Google Shape;371;p46"/>
            <p:cNvCxnSpPr/>
            <p:nvPr/>
          </p:nvCxnSpPr>
          <p:spPr>
            <a:xfrm>
              <a:off x="5659438" y="4932363"/>
              <a:ext cx="185700" cy="0"/>
            </a:xfrm>
            <a:prstGeom prst="straightConnector1">
              <a:avLst/>
            </a:prstGeom>
            <a:noFill/>
            <a:ln w="9525" cap="flat" cmpd="sng">
              <a:solidFill>
                <a:srgbClr val="FF9999"/>
              </a:solidFill>
              <a:prstDash val="solid"/>
              <a:miter lim="800000"/>
              <a:headEnd type="none" w="med" len="med"/>
              <a:tailEnd type="none" w="med" len="med"/>
            </a:ln>
          </p:spPr>
        </p:cxnSp>
        <p:sp>
          <p:nvSpPr>
            <p:cNvPr id="372" name="Google Shape;372;p46"/>
            <p:cNvSpPr txBox="1"/>
            <p:nvPr/>
          </p:nvSpPr>
          <p:spPr>
            <a:xfrm>
              <a:off x="2901959" y="4419592"/>
              <a:ext cx="531600" cy="42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Bodoni"/>
                <a:buNone/>
              </a:pPr>
              <a:r>
                <a:rPr lang="en" sz="1300" b="0" i="0" u="none">
                  <a:solidFill>
                    <a:srgbClr val="000000"/>
                  </a:solidFill>
                  <a:latin typeface="Bodoni"/>
                  <a:ea typeface="Bodoni"/>
                  <a:cs typeface="Bodoni"/>
                  <a:sym typeface="Bodoni"/>
                </a:rPr>
                <a:t>ALU</a:t>
              </a:r>
              <a:endParaRPr sz="900"/>
            </a:p>
          </p:txBody>
        </p:sp>
        <p:sp>
          <p:nvSpPr>
            <p:cNvPr id="373" name="Google Shape;373;p46"/>
            <p:cNvSpPr txBox="1"/>
            <p:nvPr/>
          </p:nvSpPr>
          <p:spPr>
            <a:xfrm>
              <a:off x="3467087" y="4333879"/>
              <a:ext cx="833400" cy="67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Bodoni"/>
                <a:buNone/>
              </a:pPr>
              <a:r>
                <a:rPr lang="en" sz="1200" b="0" i="0" u="none">
                  <a:solidFill>
                    <a:srgbClr val="000000"/>
                  </a:solidFill>
                  <a:latin typeface="Bodoni"/>
                  <a:ea typeface="Bodoni"/>
                  <a:cs typeface="Bodoni"/>
                  <a:sym typeface="Bodoni"/>
                </a:rPr>
                <a:t>Register</a:t>
              </a:r>
              <a:endParaRPr sz="800"/>
            </a:p>
            <a:p>
              <a:pPr marL="0" marR="0" lvl="0" indent="0" algn="l" rtl="0">
                <a:lnSpc>
                  <a:spcPct val="100000"/>
                </a:lnSpc>
                <a:spcBef>
                  <a:spcPts val="0"/>
                </a:spcBef>
                <a:spcAft>
                  <a:spcPts val="0"/>
                </a:spcAft>
                <a:buClr>
                  <a:srgbClr val="000000"/>
                </a:buClr>
                <a:buSzPts val="1800"/>
                <a:buFont typeface="Bodoni"/>
                <a:buNone/>
              </a:pPr>
              <a:r>
                <a:rPr lang="en" sz="1200" b="0" i="0" u="none">
                  <a:solidFill>
                    <a:srgbClr val="000000"/>
                  </a:solidFill>
                  <a:latin typeface="Bodoni"/>
                  <a:ea typeface="Bodoni"/>
                  <a:cs typeface="Bodoni"/>
                  <a:sym typeface="Bodoni"/>
                </a:rPr>
                <a:t>Array</a:t>
              </a:r>
              <a:endParaRPr sz="800"/>
            </a:p>
          </p:txBody>
        </p:sp>
        <p:sp>
          <p:nvSpPr>
            <p:cNvPr id="374" name="Google Shape;374;p46"/>
            <p:cNvSpPr txBox="1"/>
            <p:nvPr/>
          </p:nvSpPr>
          <p:spPr>
            <a:xfrm>
              <a:off x="3202803" y="5141325"/>
              <a:ext cx="833400" cy="42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Bodoni"/>
                <a:buNone/>
              </a:pPr>
              <a:r>
                <a:rPr lang="en" sz="1300" b="0" i="0" u="none">
                  <a:solidFill>
                    <a:srgbClr val="000000"/>
                  </a:solidFill>
                  <a:latin typeface="Bodoni"/>
                  <a:ea typeface="Bodoni"/>
                  <a:cs typeface="Bodoni"/>
                  <a:sym typeface="Bodoni"/>
                </a:rPr>
                <a:t>Control</a:t>
              </a:r>
              <a:endParaRPr sz="90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Organization of the Microprocessor(1/2)</a:t>
            </a:r>
            <a:endParaRPr/>
          </a:p>
        </p:txBody>
      </p:sp>
      <p:sp>
        <p:nvSpPr>
          <p:cNvPr id="380" name="Google Shape;380;p47"/>
          <p:cNvSpPr txBox="1">
            <a:spLocks noGrp="1"/>
          </p:cNvSpPr>
          <p:nvPr>
            <p:ph type="body" idx="1"/>
          </p:nvPr>
        </p:nvSpPr>
        <p:spPr>
          <a:xfrm>
            <a:off x="281225" y="1482425"/>
            <a:ext cx="882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The microprocessor can be divided into three main pieces:</a:t>
            </a:r>
            <a:endParaRPr/>
          </a:p>
          <a:p>
            <a:pPr marL="457200" lvl="0" indent="-342900" algn="just" rtl="0">
              <a:spcBef>
                <a:spcPts val="1000"/>
              </a:spcBef>
              <a:spcAft>
                <a:spcPts val="0"/>
              </a:spcAft>
              <a:buSzPts val="1800"/>
              <a:buChar char="●"/>
            </a:pPr>
            <a:r>
              <a:rPr lang="en" b="1" u="sng">
                <a:solidFill>
                  <a:schemeClr val="accent2"/>
                </a:solidFill>
              </a:rPr>
              <a:t>Arithmetic/Logic Unit:</a:t>
            </a:r>
            <a:r>
              <a:rPr lang="en"/>
              <a:t> Performs all computing and logic operations such as addition and subtraction as well as AND, OR and XOR.</a:t>
            </a:r>
            <a:endParaRPr/>
          </a:p>
          <a:p>
            <a:pPr marL="457200" lvl="0" indent="-342900" algn="just" rtl="0">
              <a:spcBef>
                <a:spcPts val="1000"/>
              </a:spcBef>
              <a:spcAft>
                <a:spcPts val="0"/>
              </a:spcAft>
              <a:buSzPts val="1800"/>
              <a:buChar char="●"/>
            </a:pPr>
            <a:r>
              <a:rPr lang="en" b="1" u="sng">
                <a:solidFill>
                  <a:schemeClr val="accent2"/>
                </a:solidFill>
              </a:rPr>
              <a:t>Register Array:</a:t>
            </a:r>
            <a:r>
              <a:rPr lang="en"/>
              <a:t> A collection of registers within the microprocessor itself. These are used primarily for data storage during program execution. </a:t>
            </a:r>
            <a:endParaRPr/>
          </a:p>
          <a:p>
            <a:pPr marL="457200" lvl="0" indent="-342900" algn="just" rtl="0">
              <a:spcBef>
                <a:spcPts val="1000"/>
              </a:spcBef>
              <a:spcAft>
                <a:spcPts val="1000"/>
              </a:spcAft>
              <a:buSzPts val="1800"/>
              <a:buChar char="●"/>
            </a:pPr>
            <a:r>
              <a:rPr lang="en" b="1" u="sng">
                <a:solidFill>
                  <a:schemeClr val="accent2"/>
                </a:solidFill>
              </a:rPr>
              <a:t>Control Unit:</a:t>
            </a:r>
            <a:r>
              <a:rPr lang="en" b="1">
                <a:solidFill>
                  <a:schemeClr val="accent2"/>
                </a:solidFill>
              </a:rPr>
              <a:t> </a:t>
            </a:r>
            <a:r>
              <a:rPr lang="en"/>
              <a:t>As the name implies, the control Unit controls what is happening in the microprocessor. It provides the necessary control and timing signals to all operations in the microprocessor.</a:t>
            </a:r>
            <a:endParaRPr sz="1200"/>
          </a:p>
        </p:txBody>
      </p:sp>
      <p:sp>
        <p:nvSpPr>
          <p:cNvPr id="381" name="Google Shape;381;p4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35</a:t>
            </a:r>
            <a:endParaRPr sz="1700" b="1">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Organization of the Microprocessor(2/2)</a:t>
            </a:r>
            <a:endParaRPr/>
          </a:p>
        </p:txBody>
      </p:sp>
      <p:sp>
        <p:nvSpPr>
          <p:cNvPr id="388" name="Google Shape;388;p48"/>
          <p:cNvSpPr txBox="1">
            <a:spLocks noGrp="1"/>
          </p:cNvSpPr>
          <p:nvPr>
            <p:ph type="body" idx="1"/>
          </p:nvPr>
        </p:nvSpPr>
        <p:spPr>
          <a:xfrm>
            <a:off x="281225" y="1482425"/>
            <a:ext cx="882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u="sng">
                <a:solidFill>
                  <a:schemeClr val="accent2"/>
                </a:solidFill>
              </a:rPr>
              <a:t>Arithmetic/Logic Unit:</a:t>
            </a:r>
            <a:r>
              <a:rPr lang="en"/>
              <a:t> </a:t>
            </a:r>
            <a:endParaRPr/>
          </a:p>
          <a:p>
            <a:pPr marL="457200" lvl="0" indent="-330200" algn="just" rtl="0">
              <a:spcBef>
                <a:spcPts val="1000"/>
              </a:spcBef>
              <a:spcAft>
                <a:spcPts val="0"/>
              </a:spcAft>
              <a:buSzPts val="1600"/>
              <a:buChar char="●"/>
            </a:pPr>
            <a:r>
              <a:rPr lang="en" sz="1600"/>
              <a:t>To perform the arithmetic and logical operations within the CPU</a:t>
            </a:r>
            <a:endParaRPr sz="1600"/>
          </a:p>
          <a:p>
            <a:pPr marL="457200" lvl="0" indent="-330200" algn="just" rtl="0">
              <a:spcBef>
                <a:spcPts val="0"/>
              </a:spcBef>
              <a:spcAft>
                <a:spcPts val="0"/>
              </a:spcAft>
              <a:buSzPts val="1600"/>
              <a:buChar char="●"/>
            </a:pPr>
            <a:r>
              <a:rPr lang="en" sz="1600"/>
              <a:t>To perform shift and rotate operations that may either be arithmetic or logical in nature</a:t>
            </a:r>
            <a:endParaRPr/>
          </a:p>
          <a:p>
            <a:pPr marL="0" lvl="0" indent="0" algn="just" rtl="0">
              <a:spcBef>
                <a:spcPts val="1000"/>
              </a:spcBef>
              <a:spcAft>
                <a:spcPts val="0"/>
              </a:spcAft>
              <a:buNone/>
            </a:pPr>
            <a:r>
              <a:rPr lang="en" b="1" u="sng">
                <a:solidFill>
                  <a:schemeClr val="accent2"/>
                </a:solidFill>
              </a:rPr>
              <a:t>Register Array:</a:t>
            </a:r>
            <a:r>
              <a:rPr lang="en"/>
              <a:t> </a:t>
            </a:r>
            <a:endParaRPr/>
          </a:p>
          <a:p>
            <a:pPr marL="457200" lvl="0" indent="-330200" algn="just" rtl="0">
              <a:spcBef>
                <a:spcPts val="1000"/>
              </a:spcBef>
              <a:spcAft>
                <a:spcPts val="0"/>
              </a:spcAft>
              <a:buSzPts val="1600"/>
              <a:buChar char="●"/>
            </a:pPr>
            <a:r>
              <a:rPr lang="en" sz="1600"/>
              <a:t>A set of internal storage locations within the CPU</a:t>
            </a:r>
            <a:endParaRPr sz="1600"/>
          </a:p>
          <a:p>
            <a:pPr marL="457200" lvl="0" indent="-330200" algn="just" rtl="0">
              <a:spcBef>
                <a:spcPts val="0"/>
              </a:spcBef>
              <a:spcAft>
                <a:spcPts val="0"/>
              </a:spcAft>
              <a:buSzPts val="1600"/>
              <a:buChar char="●"/>
            </a:pPr>
            <a:r>
              <a:rPr lang="en" sz="1600"/>
              <a:t>Control and Status Registers, User-Variable Registers</a:t>
            </a:r>
            <a:endParaRPr sz="2000"/>
          </a:p>
          <a:p>
            <a:pPr marL="0" lvl="0" indent="0" algn="just" rtl="0">
              <a:spcBef>
                <a:spcPts val="1000"/>
              </a:spcBef>
              <a:spcAft>
                <a:spcPts val="0"/>
              </a:spcAft>
              <a:buNone/>
            </a:pPr>
            <a:r>
              <a:rPr lang="en" b="1" u="sng">
                <a:solidFill>
                  <a:schemeClr val="accent2"/>
                </a:solidFill>
              </a:rPr>
              <a:t>Control Unit:</a:t>
            </a:r>
            <a:r>
              <a:rPr lang="en" b="1">
                <a:solidFill>
                  <a:schemeClr val="accent2"/>
                </a:solidFill>
              </a:rPr>
              <a:t> </a:t>
            </a:r>
            <a:endParaRPr/>
          </a:p>
          <a:p>
            <a:pPr marL="457200" lvl="0" indent="-330200" algn="just" rtl="0">
              <a:spcBef>
                <a:spcPts val="1000"/>
              </a:spcBef>
              <a:spcAft>
                <a:spcPts val="0"/>
              </a:spcAft>
              <a:buSzPts val="1600"/>
              <a:buChar char="●"/>
            </a:pPr>
            <a:r>
              <a:rPr lang="en" sz="1600"/>
              <a:t>To synchronize and control the overall operation of the P system</a:t>
            </a:r>
            <a:endParaRPr sz="1600"/>
          </a:p>
          <a:p>
            <a:pPr marL="457200" lvl="0" indent="-330200" algn="just" rtl="0">
              <a:spcBef>
                <a:spcPts val="0"/>
              </a:spcBef>
              <a:spcAft>
                <a:spcPts val="0"/>
              </a:spcAft>
              <a:buSzPts val="1600"/>
              <a:buChar char="●"/>
            </a:pPr>
            <a:r>
              <a:rPr lang="en" sz="1600"/>
              <a:t>To decode instruction and pass the necessary control signals to CU</a:t>
            </a:r>
            <a:endParaRPr sz="1600"/>
          </a:p>
          <a:p>
            <a:pPr marL="0" lvl="0" indent="0" algn="just" rtl="0">
              <a:spcBef>
                <a:spcPts val="1000"/>
              </a:spcBef>
              <a:spcAft>
                <a:spcPts val="1000"/>
              </a:spcAft>
              <a:buNone/>
            </a:pPr>
            <a:endParaRPr/>
          </a:p>
        </p:txBody>
      </p:sp>
      <p:sp>
        <p:nvSpPr>
          <p:cNvPr id="389" name="Google Shape;389;p4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36</a:t>
            </a:r>
            <a:endParaRPr sz="1700" b="1">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Memory</a:t>
            </a:r>
            <a:endParaRPr/>
          </a:p>
        </p:txBody>
      </p:sp>
      <p:sp>
        <p:nvSpPr>
          <p:cNvPr id="396" name="Google Shape;396;p49"/>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a:t>Memory is the location where information is kept while not in current use. </a:t>
            </a:r>
            <a:endParaRPr sz="1600"/>
          </a:p>
          <a:p>
            <a:pPr marL="457200" lvl="0" indent="-330200" algn="just" rtl="0">
              <a:spcBef>
                <a:spcPts val="1000"/>
              </a:spcBef>
              <a:spcAft>
                <a:spcPts val="0"/>
              </a:spcAft>
              <a:buSzPts val="1600"/>
              <a:buChar char="●"/>
            </a:pPr>
            <a:r>
              <a:rPr lang="en" sz="1600"/>
              <a:t>Memory is a collection of storage devices. Usually, each storage device holds one bit. Also, in most kinds of memory, these storage devices are grouped into groups of 8. These 8 storage locations can only be accessed together. So, one can only read or write in terms of bytes to and from memory.</a:t>
            </a:r>
            <a:endParaRPr sz="1600"/>
          </a:p>
          <a:p>
            <a:pPr marL="457200" lvl="0" indent="-330200" algn="just" rtl="0">
              <a:spcBef>
                <a:spcPts val="1000"/>
              </a:spcBef>
              <a:spcAft>
                <a:spcPts val="0"/>
              </a:spcAft>
              <a:buSzPts val="1600"/>
              <a:buChar char="●"/>
            </a:pPr>
            <a:r>
              <a:rPr lang="en" sz="1600"/>
              <a:t>When a program is entered into a computer, it is stored in memory. Then as the microprocessor starts to execute the instructions, it brings the instructions from memory one at a time.</a:t>
            </a:r>
            <a:endParaRPr sz="1600"/>
          </a:p>
          <a:p>
            <a:pPr marL="457200" lvl="0" indent="-330200" algn="just" rtl="0">
              <a:spcBef>
                <a:spcPts val="1000"/>
              </a:spcBef>
              <a:spcAft>
                <a:spcPts val="0"/>
              </a:spcAft>
              <a:buSzPts val="1600"/>
              <a:buChar char="●"/>
            </a:pPr>
            <a:r>
              <a:rPr lang="en" sz="1600"/>
              <a:t>The microprocessor reads (brings in) the data from memory when it needs it and writes (stores) the results into memory when it is done.</a:t>
            </a:r>
            <a:endParaRPr sz="1700"/>
          </a:p>
          <a:p>
            <a:pPr marL="0" lvl="0" indent="0" algn="just" rtl="0">
              <a:spcBef>
                <a:spcPts val="1000"/>
              </a:spcBef>
              <a:spcAft>
                <a:spcPts val="0"/>
              </a:spcAft>
              <a:buNone/>
            </a:pPr>
            <a:endParaRPr sz="1500"/>
          </a:p>
          <a:p>
            <a:pPr marL="0" lvl="0" indent="0" algn="just" rtl="0">
              <a:spcBef>
                <a:spcPts val="1000"/>
              </a:spcBef>
              <a:spcAft>
                <a:spcPts val="0"/>
              </a:spcAft>
              <a:buNone/>
            </a:pPr>
            <a:endParaRPr sz="1500"/>
          </a:p>
          <a:p>
            <a:pPr marL="0" lvl="0" indent="0" algn="just" rtl="0">
              <a:spcBef>
                <a:spcPts val="1000"/>
              </a:spcBef>
              <a:spcAft>
                <a:spcPts val="1000"/>
              </a:spcAft>
              <a:buNone/>
            </a:pPr>
            <a:endParaRPr sz="1500"/>
          </a:p>
        </p:txBody>
      </p:sp>
      <p:sp>
        <p:nvSpPr>
          <p:cNvPr id="397" name="Google Shape;397;p4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37</a:t>
            </a:r>
            <a:endParaRPr sz="1700" b="1">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Memory (RAM, ROM)</a:t>
            </a:r>
            <a:endParaRPr/>
          </a:p>
        </p:txBody>
      </p:sp>
      <p:sp>
        <p:nvSpPr>
          <p:cNvPr id="404" name="Google Shape;404;p50"/>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 sz="1500"/>
              <a:t>Example: ROM, RAM and Magnetic disks</a:t>
            </a:r>
            <a:endParaRPr sz="1500"/>
          </a:p>
          <a:p>
            <a:pPr marL="457200" lvl="0" indent="-323850" algn="just" rtl="0">
              <a:spcBef>
                <a:spcPts val="1000"/>
              </a:spcBef>
              <a:spcAft>
                <a:spcPts val="0"/>
              </a:spcAft>
              <a:buSzPts val="1500"/>
              <a:buChar char="●"/>
            </a:pPr>
            <a:r>
              <a:rPr lang="en" sz="1500"/>
              <a:t>RAM (Random-access memory) can be read and written to anytime the CPU commands  it, but ROM (Read-Only Memory) is pre-loaded with data and software that never  changes, so the CPU can only read from it. </a:t>
            </a:r>
            <a:endParaRPr sz="1500"/>
          </a:p>
          <a:p>
            <a:pPr marL="457200" lvl="0" indent="-323850" algn="just" rtl="0">
              <a:spcBef>
                <a:spcPts val="1000"/>
              </a:spcBef>
              <a:spcAft>
                <a:spcPts val="0"/>
              </a:spcAft>
              <a:buSzPts val="1500"/>
              <a:buChar char="●"/>
            </a:pPr>
            <a:r>
              <a:rPr lang="en" sz="1500"/>
              <a:t>ROM is typically used to store the computer's initial start-up  instructions. </a:t>
            </a:r>
            <a:endParaRPr sz="1500"/>
          </a:p>
          <a:p>
            <a:pPr marL="457200" lvl="0" indent="-323850" algn="just" rtl="0">
              <a:spcBef>
                <a:spcPts val="1000"/>
              </a:spcBef>
              <a:spcAft>
                <a:spcPts val="0"/>
              </a:spcAft>
              <a:buSzPts val="1500"/>
              <a:buChar char="●"/>
            </a:pPr>
            <a:r>
              <a:rPr lang="en" sz="1500"/>
              <a:t>In general, the contents of RAM are erased when the power  to the computer is turned off, but ROM retains its data  indefinitely. </a:t>
            </a:r>
            <a:endParaRPr sz="1500"/>
          </a:p>
          <a:p>
            <a:pPr marL="457200" lvl="0" indent="-323850" algn="just" rtl="0">
              <a:spcBef>
                <a:spcPts val="1000"/>
              </a:spcBef>
              <a:spcAft>
                <a:spcPts val="0"/>
              </a:spcAft>
              <a:buSzPts val="1500"/>
              <a:buChar char="●"/>
            </a:pPr>
            <a:r>
              <a:rPr lang="en" sz="1500"/>
              <a:t>In a PC, the ROM contains a specialized program called the  BIOS that orchestrates loading the computer's operating  system from the hard disk drive into RAM whenever the  computer is turned on or reset.</a:t>
            </a:r>
            <a:endParaRPr sz="1500"/>
          </a:p>
          <a:p>
            <a:pPr marL="0" lvl="0" indent="0" algn="just" rtl="0">
              <a:spcBef>
                <a:spcPts val="1000"/>
              </a:spcBef>
              <a:spcAft>
                <a:spcPts val="0"/>
              </a:spcAft>
              <a:buNone/>
            </a:pPr>
            <a:endParaRPr sz="1500"/>
          </a:p>
          <a:p>
            <a:pPr marL="0" lvl="0" indent="0" algn="just" rtl="0">
              <a:spcBef>
                <a:spcPts val="1000"/>
              </a:spcBef>
              <a:spcAft>
                <a:spcPts val="0"/>
              </a:spcAft>
              <a:buNone/>
            </a:pPr>
            <a:r>
              <a:rPr lang="en" sz="1500"/>
              <a:t>.</a:t>
            </a:r>
            <a:endParaRPr sz="1500"/>
          </a:p>
          <a:p>
            <a:pPr marL="0" lvl="0" indent="0" algn="just" rtl="0">
              <a:spcBef>
                <a:spcPts val="1000"/>
              </a:spcBef>
              <a:spcAft>
                <a:spcPts val="1000"/>
              </a:spcAft>
              <a:buNone/>
            </a:pPr>
            <a:endParaRPr sz="1500"/>
          </a:p>
        </p:txBody>
      </p:sp>
      <p:sp>
        <p:nvSpPr>
          <p:cNvPr id="405" name="Google Shape;405;p5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38</a:t>
            </a:r>
            <a:endParaRPr sz="1700" b="1">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I/O Unit</a:t>
            </a:r>
            <a:endParaRPr/>
          </a:p>
        </p:txBody>
      </p:sp>
      <p:sp>
        <p:nvSpPr>
          <p:cNvPr id="412" name="Google Shape;412;p51"/>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a:t>Input/output (I/O), refers to the communication between a computer, and the outside world possibly a human, or another computer. </a:t>
            </a:r>
            <a:endParaRPr sz="1600"/>
          </a:p>
          <a:p>
            <a:pPr marL="457200" lvl="0" indent="-330200" algn="just" rtl="0">
              <a:spcBef>
                <a:spcPts val="1000"/>
              </a:spcBef>
              <a:spcAft>
                <a:spcPts val="0"/>
              </a:spcAft>
              <a:buSzPts val="1600"/>
              <a:buChar char="●"/>
            </a:pPr>
            <a:r>
              <a:rPr lang="en" sz="1600"/>
              <a:t>Inputs are the signals or data received by the system, and outputs are the signals or data sent from it. </a:t>
            </a:r>
            <a:endParaRPr sz="1600"/>
          </a:p>
          <a:p>
            <a:pPr marL="457200" lvl="0" indent="-330200" algn="just" rtl="0">
              <a:spcBef>
                <a:spcPts val="1000"/>
              </a:spcBef>
              <a:spcAft>
                <a:spcPts val="0"/>
              </a:spcAft>
              <a:buSzPts val="1600"/>
              <a:buChar char="●"/>
            </a:pPr>
            <a:r>
              <a:rPr lang="en" sz="1600"/>
              <a:t>Devices that provide input or output to the computer are called </a:t>
            </a:r>
            <a:r>
              <a:rPr lang="en" sz="1600" b="1" i="1" u="sng"/>
              <a:t>peripherals</a:t>
            </a:r>
            <a:r>
              <a:rPr lang="en" sz="1600"/>
              <a:t> like the keyboard and mouse, and output devices such as the monitor and printer.</a:t>
            </a:r>
            <a:endParaRPr sz="1600"/>
          </a:p>
          <a:p>
            <a:pPr marL="457200" lvl="0" indent="-330200" algn="just" rtl="0">
              <a:spcBef>
                <a:spcPts val="1000"/>
              </a:spcBef>
              <a:spcAft>
                <a:spcPts val="0"/>
              </a:spcAft>
              <a:buSzPts val="1600"/>
              <a:buChar char="●"/>
            </a:pPr>
            <a:r>
              <a:rPr lang="en" sz="1600"/>
              <a:t>Hard disk drives, floppy disk drives and optical disc drives serve as both input and output devices.</a:t>
            </a:r>
            <a:endParaRPr sz="1600"/>
          </a:p>
          <a:p>
            <a:pPr marL="0" lvl="0" indent="0" algn="just" rtl="0">
              <a:spcBef>
                <a:spcPts val="1000"/>
              </a:spcBef>
              <a:spcAft>
                <a:spcPts val="1000"/>
              </a:spcAft>
              <a:buNone/>
            </a:pPr>
            <a:endParaRPr sz="1500"/>
          </a:p>
        </p:txBody>
      </p:sp>
      <p:sp>
        <p:nvSpPr>
          <p:cNvPr id="413" name="Google Shape;413;p5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39</a:t>
            </a:r>
            <a:endParaRPr sz="1700" b="1">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87900" y="458025"/>
            <a:ext cx="7380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Major Components of Computer(1/2)</a:t>
            </a:r>
            <a:endParaRPr/>
          </a:p>
        </p:txBody>
      </p:sp>
      <p:sp>
        <p:nvSpPr>
          <p:cNvPr id="89" name="Google Shape;89;p1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04</a:t>
            </a:r>
            <a:endParaRPr sz="1700" b="1">
              <a:solidFill>
                <a:schemeClr val="dk1"/>
              </a:solidFill>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1038225" y="1392975"/>
            <a:ext cx="7067550" cy="3343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2"/>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System Bus</a:t>
            </a:r>
            <a:endParaRPr/>
          </a:p>
        </p:txBody>
      </p:sp>
      <p:sp>
        <p:nvSpPr>
          <p:cNvPr id="420" name="Google Shape;420;p52"/>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a:t>A system bus is a single computer bus that connects the major components of a computer system.</a:t>
            </a:r>
            <a:endParaRPr sz="1600"/>
          </a:p>
          <a:p>
            <a:pPr marL="457200" lvl="0" indent="-330200" algn="just" rtl="0">
              <a:spcBef>
                <a:spcPts val="1000"/>
              </a:spcBef>
              <a:spcAft>
                <a:spcPts val="0"/>
              </a:spcAft>
              <a:buSzPts val="1600"/>
              <a:buChar char="●"/>
            </a:pPr>
            <a:r>
              <a:rPr lang="en" sz="1600"/>
              <a:t>It combines the functions of a </a:t>
            </a:r>
            <a:r>
              <a:rPr lang="en" sz="1600" u="sng"/>
              <a:t>data bus</a:t>
            </a:r>
            <a:r>
              <a:rPr lang="en" sz="1600"/>
              <a:t> to carry information, an </a:t>
            </a:r>
            <a:r>
              <a:rPr lang="en" sz="1600" u="sng"/>
              <a:t>address bus</a:t>
            </a:r>
            <a:r>
              <a:rPr lang="en" sz="1600"/>
              <a:t> to determine where it should be sent or read from, and a </a:t>
            </a:r>
            <a:r>
              <a:rPr lang="en" sz="1600" u="sng"/>
              <a:t>control bus</a:t>
            </a:r>
            <a:r>
              <a:rPr lang="en" sz="1600"/>
              <a:t> to determine its operation.</a:t>
            </a:r>
            <a:endParaRPr sz="1600"/>
          </a:p>
          <a:p>
            <a:pPr marL="457200" lvl="0" indent="-330200" algn="just" rtl="0">
              <a:spcBef>
                <a:spcPts val="1000"/>
              </a:spcBef>
              <a:spcAft>
                <a:spcPts val="0"/>
              </a:spcAft>
              <a:buSzPts val="1600"/>
              <a:buChar char="●"/>
            </a:pPr>
            <a:r>
              <a:rPr lang="en" sz="1600"/>
              <a:t>When a memory or an I/O chip receives data from the microprocessor, it is called a WRITE operation.</a:t>
            </a:r>
            <a:endParaRPr sz="1600"/>
          </a:p>
          <a:p>
            <a:pPr marL="457200" lvl="0" indent="-330200" algn="just" rtl="0">
              <a:spcBef>
                <a:spcPts val="1000"/>
              </a:spcBef>
              <a:spcAft>
                <a:spcPts val="0"/>
              </a:spcAft>
              <a:buSzPts val="1600"/>
              <a:buChar char="●"/>
            </a:pPr>
            <a:r>
              <a:rPr lang="en" sz="1600"/>
              <a:t>When a memory or an I/O chip sends data to the microprocessor, it is called a READ operation.</a:t>
            </a:r>
            <a:endParaRPr sz="1600"/>
          </a:p>
          <a:p>
            <a:pPr marL="0" lvl="0" indent="0" algn="just" rtl="0">
              <a:spcBef>
                <a:spcPts val="1000"/>
              </a:spcBef>
              <a:spcAft>
                <a:spcPts val="1000"/>
              </a:spcAft>
              <a:buNone/>
            </a:pPr>
            <a:endParaRPr sz="1500"/>
          </a:p>
        </p:txBody>
      </p:sp>
      <p:sp>
        <p:nvSpPr>
          <p:cNvPr id="421" name="Google Shape;421;p5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40</a:t>
            </a:r>
            <a:endParaRPr sz="1700" b="1">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3"/>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 Bus</a:t>
            </a:r>
            <a:endParaRPr/>
          </a:p>
        </p:txBody>
      </p:sp>
      <p:sp>
        <p:nvSpPr>
          <p:cNvPr id="428" name="Google Shape;428;p53"/>
          <p:cNvSpPr txBox="1">
            <a:spLocks noGrp="1"/>
          </p:cNvSpPr>
          <p:nvPr>
            <p:ph type="body" idx="1"/>
          </p:nvPr>
        </p:nvSpPr>
        <p:spPr>
          <a:xfrm>
            <a:off x="387900" y="1286225"/>
            <a:ext cx="8581200" cy="3514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a:t>It is a Unidirectional bus. Typically 16, 20, 24, 32 or 36 bits long.</a:t>
            </a:r>
            <a:endParaRPr sz="1600"/>
          </a:p>
          <a:p>
            <a:pPr marL="457200" lvl="0" indent="-330200" algn="just" rtl="0">
              <a:spcBef>
                <a:spcPts val="1000"/>
              </a:spcBef>
              <a:spcAft>
                <a:spcPts val="0"/>
              </a:spcAft>
              <a:buSzPts val="1600"/>
              <a:buChar char="●"/>
            </a:pPr>
            <a:r>
              <a:rPr lang="en" sz="1600"/>
              <a:t>Information transfer takes place from the MP to the memory or I/O elements. </a:t>
            </a:r>
            <a:endParaRPr sz="1600"/>
          </a:p>
          <a:p>
            <a:pPr marL="457200" lvl="0" indent="-330200" algn="just" rtl="0">
              <a:spcBef>
                <a:spcPts val="1000"/>
              </a:spcBef>
              <a:spcAft>
                <a:spcPts val="0"/>
              </a:spcAft>
              <a:buSzPts val="1600"/>
              <a:buChar char="●"/>
            </a:pPr>
            <a:r>
              <a:rPr lang="en" sz="1600"/>
              <a:t>On these lines the CPU sends out the address of the memory location or I/O port that is to be written to or read from</a:t>
            </a:r>
            <a:endParaRPr sz="1600"/>
          </a:p>
          <a:p>
            <a:pPr marL="457200" lvl="0" indent="-330200" algn="just" rtl="0">
              <a:spcBef>
                <a:spcPts val="1000"/>
              </a:spcBef>
              <a:spcAft>
                <a:spcPts val="0"/>
              </a:spcAft>
              <a:buSzPts val="1600"/>
              <a:buChar char="●"/>
            </a:pPr>
            <a:r>
              <a:rPr lang="en" sz="1600"/>
              <a:t>The number of locations that the CPU can address is determined by the number of address lines</a:t>
            </a:r>
            <a:endParaRPr sz="1600"/>
          </a:p>
          <a:p>
            <a:pPr marL="457200" lvl="0" indent="-330200" algn="just" rtl="0">
              <a:spcBef>
                <a:spcPts val="1000"/>
              </a:spcBef>
              <a:spcAft>
                <a:spcPts val="0"/>
              </a:spcAft>
              <a:buSzPts val="1600"/>
              <a:buChar char="●"/>
            </a:pPr>
            <a:r>
              <a:rPr lang="en" sz="1600"/>
              <a:t>For example : </a:t>
            </a:r>
            <a:endParaRPr sz="1600"/>
          </a:p>
          <a:p>
            <a:pPr marL="914400" lvl="1" indent="-330200" algn="just" rtl="0">
              <a:spcBef>
                <a:spcPts val="1000"/>
              </a:spcBef>
              <a:spcAft>
                <a:spcPts val="0"/>
              </a:spcAft>
              <a:buSzPts val="1600"/>
              <a:buChar char="○"/>
            </a:pPr>
            <a:r>
              <a:rPr lang="en" sz="1600"/>
              <a:t>microprocessor with 16 address pins can generate 2</a:t>
            </a:r>
            <a:r>
              <a:rPr lang="en" sz="1600" baseline="30000"/>
              <a:t>16</a:t>
            </a:r>
            <a:r>
              <a:rPr lang="en" sz="1600"/>
              <a:t> = 65,536 bytes</a:t>
            </a:r>
            <a:endParaRPr sz="1600"/>
          </a:p>
          <a:p>
            <a:pPr marL="914400" lvl="1" indent="-330200" algn="just" rtl="0">
              <a:spcBef>
                <a:spcPts val="1000"/>
              </a:spcBef>
              <a:spcAft>
                <a:spcPts val="0"/>
              </a:spcAft>
              <a:buSzPts val="1600"/>
              <a:buChar char="○"/>
            </a:pPr>
            <a:r>
              <a:rPr lang="en" sz="1600"/>
              <a:t>microprocessor with 20 address pins can generate 2</a:t>
            </a:r>
            <a:r>
              <a:rPr lang="en" sz="1600" baseline="30000"/>
              <a:t>20</a:t>
            </a:r>
            <a:r>
              <a:rPr lang="en" sz="1600"/>
              <a:t> = 10,48,576 bytes</a:t>
            </a:r>
            <a:endParaRPr sz="1600"/>
          </a:p>
          <a:p>
            <a:pPr marL="0" lvl="0" indent="0" algn="just" rtl="0">
              <a:spcBef>
                <a:spcPts val="1000"/>
              </a:spcBef>
              <a:spcAft>
                <a:spcPts val="0"/>
              </a:spcAft>
              <a:buNone/>
            </a:pPr>
            <a:endParaRPr sz="1600"/>
          </a:p>
          <a:p>
            <a:pPr marL="457200" lvl="0" indent="-330200" algn="just" rtl="0">
              <a:spcBef>
                <a:spcPts val="1000"/>
              </a:spcBef>
              <a:spcAft>
                <a:spcPts val="0"/>
              </a:spcAft>
              <a:buSzPts val="1600"/>
              <a:buChar char="●"/>
            </a:pPr>
            <a:endParaRPr sz="1600"/>
          </a:p>
          <a:p>
            <a:pPr marL="0" lvl="0" indent="0" algn="just" rtl="0">
              <a:spcBef>
                <a:spcPts val="1000"/>
              </a:spcBef>
              <a:spcAft>
                <a:spcPts val="1000"/>
              </a:spcAft>
              <a:buNone/>
            </a:pPr>
            <a:endParaRPr sz="1500"/>
          </a:p>
        </p:txBody>
      </p:sp>
      <p:sp>
        <p:nvSpPr>
          <p:cNvPr id="429" name="Google Shape;429;p5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41</a:t>
            </a:r>
            <a:endParaRPr sz="1700" b="1">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4"/>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Bus</a:t>
            </a:r>
            <a:endParaRPr/>
          </a:p>
        </p:txBody>
      </p:sp>
      <p:sp>
        <p:nvSpPr>
          <p:cNvPr id="436" name="Google Shape;436;p54"/>
          <p:cNvSpPr txBox="1">
            <a:spLocks noGrp="1"/>
          </p:cNvSpPr>
          <p:nvPr>
            <p:ph type="body" idx="1"/>
          </p:nvPr>
        </p:nvSpPr>
        <p:spPr>
          <a:xfrm>
            <a:off x="387900" y="1286225"/>
            <a:ext cx="8581200" cy="3514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a:t>It is a bidirectional bus</a:t>
            </a:r>
            <a:endParaRPr sz="1600"/>
          </a:p>
          <a:p>
            <a:pPr marL="457200" lvl="0" indent="-330200" algn="just" rtl="0">
              <a:spcBef>
                <a:spcPts val="1000"/>
              </a:spcBef>
              <a:spcAft>
                <a:spcPts val="0"/>
              </a:spcAft>
              <a:buSzPts val="1600"/>
              <a:buChar char="●"/>
            </a:pPr>
            <a:r>
              <a:rPr lang="en" sz="1600"/>
              <a:t>Data can flow in both directions, that is, to or from the microprocessor. </a:t>
            </a:r>
            <a:endParaRPr sz="1600"/>
          </a:p>
          <a:p>
            <a:pPr marL="457200" lvl="0" indent="-330200" algn="just" rtl="0">
              <a:spcBef>
                <a:spcPts val="1000"/>
              </a:spcBef>
              <a:spcAft>
                <a:spcPts val="0"/>
              </a:spcAft>
              <a:buSzPts val="1600"/>
              <a:buChar char="●"/>
            </a:pPr>
            <a:r>
              <a:rPr lang="en" sz="1600"/>
              <a:t>The size of the data bus varies from one microprocessor to another.</a:t>
            </a:r>
            <a:endParaRPr sz="1600"/>
          </a:p>
          <a:p>
            <a:pPr marL="457200" lvl="0" indent="-330200" algn="just" rtl="0">
              <a:spcBef>
                <a:spcPts val="1000"/>
              </a:spcBef>
              <a:spcAft>
                <a:spcPts val="0"/>
              </a:spcAft>
              <a:buSzPts val="1600"/>
              <a:buChar char="●"/>
            </a:pPr>
            <a:r>
              <a:rPr lang="en" sz="1600"/>
              <a:t>Usually matches the word length of the microprocessor </a:t>
            </a:r>
            <a:endParaRPr sz="1600"/>
          </a:p>
          <a:p>
            <a:pPr marL="457200" lvl="0" indent="-330200" algn="just" rtl="0">
              <a:spcBef>
                <a:spcPts val="1000"/>
              </a:spcBef>
              <a:spcAft>
                <a:spcPts val="0"/>
              </a:spcAft>
              <a:buSzPts val="1600"/>
              <a:buChar char="●"/>
            </a:pPr>
            <a:r>
              <a:rPr lang="en" sz="1600"/>
              <a:t>Usually a multiple of 8 </a:t>
            </a:r>
            <a:endParaRPr sz="1600"/>
          </a:p>
          <a:p>
            <a:pPr marL="457200" lvl="0" indent="-330200" algn="just" rtl="0">
              <a:spcBef>
                <a:spcPts val="1000"/>
              </a:spcBef>
              <a:spcAft>
                <a:spcPts val="0"/>
              </a:spcAft>
              <a:buSzPts val="1600"/>
              <a:buChar char="●"/>
            </a:pPr>
            <a:r>
              <a:rPr lang="en" sz="1600"/>
              <a:t>We talk of 4-bit (nibble), 8-bit, 16-bit , 32-bit and 64-bit processors which refers to the normal word length of the microprocessor</a:t>
            </a:r>
            <a:endParaRPr sz="1600"/>
          </a:p>
          <a:p>
            <a:pPr marL="0" lvl="0" indent="0" algn="just" rtl="0">
              <a:spcBef>
                <a:spcPts val="1000"/>
              </a:spcBef>
              <a:spcAft>
                <a:spcPts val="1000"/>
              </a:spcAft>
              <a:buNone/>
            </a:pPr>
            <a:endParaRPr sz="1500"/>
          </a:p>
        </p:txBody>
      </p:sp>
      <p:sp>
        <p:nvSpPr>
          <p:cNvPr id="437" name="Google Shape;437;p5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42</a:t>
            </a:r>
            <a:endParaRPr sz="1700" b="1">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5"/>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Control Bus</a:t>
            </a:r>
            <a:endParaRPr/>
          </a:p>
        </p:txBody>
      </p:sp>
      <p:sp>
        <p:nvSpPr>
          <p:cNvPr id="444" name="Google Shape;444;p55"/>
          <p:cNvSpPr txBox="1">
            <a:spLocks noGrp="1"/>
          </p:cNvSpPr>
          <p:nvPr>
            <p:ph type="body" idx="1"/>
          </p:nvPr>
        </p:nvSpPr>
        <p:spPr>
          <a:xfrm>
            <a:off x="387900" y="1286225"/>
            <a:ext cx="8581200" cy="3514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a:t>It consists of a number of signals that are used to synchronize operation of the individual microcomputer elements.</a:t>
            </a:r>
            <a:endParaRPr sz="1600"/>
          </a:p>
          <a:p>
            <a:pPr marL="457200" lvl="0" indent="-330200" algn="just" rtl="0">
              <a:spcBef>
                <a:spcPts val="1000"/>
              </a:spcBef>
              <a:spcAft>
                <a:spcPts val="0"/>
              </a:spcAft>
              <a:buSzPts val="1600"/>
              <a:buChar char="●"/>
            </a:pPr>
            <a:r>
              <a:rPr lang="en" sz="1600"/>
              <a:t>Consists of potentially many signals. Typically:-  </a:t>
            </a:r>
            <a:endParaRPr sz="1600"/>
          </a:p>
          <a:p>
            <a:pPr marL="914400" lvl="1" indent="-330200" algn="just" rtl="0">
              <a:spcBef>
                <a:spcPts val="1000"/>
              </a:spcBef>
              <a:spcAft>
                <a:spcPts val="0"/>
              </a:spcAft>
              <a:buSzPts val="1600"/>
              <a:buChar char="○"/>
            </a:pPr>
            <a:r>
              <a:rPr lang="en" sz="1600"/>
              <a:t>Read</a:t>
            </a:r>
            <a:endParaRPr sz="1600"/>
          </a:p>
          <a:p>
            <a:pPr marL="914400" lvl="1" indent="-330200" algn="just" rtl="0">
              <a:spcBef>
                <a:spcPts val="1000"/>
              </a:spcBef>
              <a:spcAft>
                <a:spcPts val="0"/>
              </a:spcAft>
              <a:buSzPts val="1600"/>
              <a:buChar char="○"/>
            </a:pPr>
            <a:r>
              <a:rPr lang="en" sz="1600"/>
              <a:t>Write</a:t>
            </a:r>
            <a:endParaRPr sz="1600"/>
          </a:p>
          <a:p>
            <a:pPr marL="914400" lvl="1" indent="-330200" algn="just" rtl="0">
              <a:spcBef>
                <a:spcPts val="1000"/>
              </a:spcBef>
              <a:spcAft>
                <a:spcPts val="0"/>
              </a:spcAft>
              <a:buSzPts val="1600"/>
              <a:buChar char="○"/>
            </a:pPr>
            <a:r>
              <a:rPr lang="en" sz="1600"/>
              <a:t>Could be single signal - Read/notWrite line</a:t>
            </a:r>
            <a:endParaRPr sz="1600"/>
          </a:p>
          <a:p>
            <a:pPr marL="914400" lvl="1" indent="-330200" algn="just" rtl="0">
              <a:spcBef>
                <a:spcPts val="1000"/>
              </a:spcBef>
              <a:spcAft>
                <a:spcPts val="0"/>
              </a:spcAft>
              <a:buSzPts val="1600"/>
              <a:buChar char="○"/>
            </a:pPr>
            <a:r>
              <a:rPr lang="en" sz="1600"/>
              <a:t>Interrupt control</a:t>
            </a:r>
            <a:endParaRPr sz="1600"/>
          </a:p>
          <a:p>
            <a:pPr marL="914400" lvl="1" indent="-330200" algn="just" rtl="0">
              <a:spcBef>
                <a:spcPts val="1000"/>
              </a:spcBef>
              <a:spcAft>
                <a:spcPts val="0"/>
              </a:spcAft>
              <a:buSzPts val="1600"/>
              <a:buChar char="○"/>
            </a:pPr>
            <a:r>
              <a:rPr lang="en" sz="1600"/>
              <a:t>Bus control signals for DMA (Direct Memory Access)</a:t>
            </a:r>
            <a:endParaRPr sz="1600"/>
          </a:p>
          <a:p>
            <a:pPr marL="0" lvl="0" indent="0" algn="just" rtl="0">
              <a:spcBef>
                <a:spcPts val="1000"/>
              </a:spcBef>
              <a:spcAft>
                <a:spcPts val="1000"/>
              </a:spcAft>
              <a:buNone/>
            </a:pPr>
            <a:endParaRPr sz="1500"/>
          </a:p>
        </p:txBody>
      </p:sp>
      <p:sp>
        <p:nvSpPr>
          <p:cNvPr id="445" name="Google Shape;445;p5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43</a:t>
            </a:r>
            <a:endParaRPr sz="1700" b="1">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Frequently used terms</a:t>
            </a:r>
            <a:endParaRPr/>
          </a:p>
        </p:txBody>
      </p:sp>
      <p:sp>
        <p:nvSpPr>
          <p:cNvPr id="452" name="Google Shape;452;p56"/>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en" sz="1600" b="1" i="1" u="sng">
                <a:solidFill>
                  <a:schemeClr val="accent2"/>
                </a:solidFill>
              </a:rPr>
              <a:t>Instruction Set:</a:t>
            </a:r>
            <a:r>
              <a:rPr lang="en" sz="1600"/>
              <a:t> It is the set of instructions that the microprocessor can understand.</a:t>
            </a:r>
            <a:endParaRPr sz="1600"/>
          </a:p>
          <a:p>
            <a:pPr marL="457200" lvl="0" indent="-330200" algn="just" rtl="0">
              <a:spcBef>
                <a:spcPts val="1000"/>
              </a:spcBef>
              <a:spcAft>
                <a:spcPts val="0"/>
              </a:spcAft>
              <a:buSzPts val="1600"/>
              <a:buChar char="●"/>
            </a:pPr>
            <a:r>
              <a:rPr lang="en" sz="1600" b="1" i="1" u="sng">
                <a:solidFill>
                  <a:schemeClr val="accent2"/>
                </a:solidFill>
              </a:rPr>
              <a:t>Bandwidth:</a:t>
            </a:r>
            <a:r>
              <a:rPr lang="en" sz="1600"/>
              <a:t> It is the number of bits processed in a single instruction.</a:t>
            </a:r>
            <a:endParaRPr sz="1600"/>
          </a:p>
          <a:p>
            <a:pPr marL="457200" lvl="0" indent="-330200" algn="just" rtl="0">
              <a:spcBef>
                <a:spcPts val="1000"/>
              </a:spcBef>
              <a:spcAft>
                <a:spcPts val="0"/>
              </a:spcAft>
              <a:buSzPts val="1600"/>
              <a:buChar char="●"/>
            </a:pPr>
            <a:r>
              <a:rPr lang="en" sz="1600" b="1" i="1" u="sng">
                <a:solidFill>
                  <a:schemeClr val="accent2"/>
                </a:solidFill>
              </a:rPr>
              <a:t>Clock speed:</a:t>
            </a:r>
            <a:r>
              <a:rPr lang="en" sz="1600"/>
              <a:t> It determines the number of operations per second the processor can perform. It is expressed in megahertz (MHz) or gigahertz (GHz). It is also known as Clock Rate.</a:t>
            </a:r>
            <a:endParaRPr sz="1600"/>
          </a:p>
          <a:p>
            <a:pPr marL="457200" lvl="0" indent="-330200" algn="just" rtl="0">
              <a:spcBef>
                <a:spcPts val="1000"/>
              </a:spcBef>
              <a:spcAft>
                <a:spcPts val="0"/>
              </a:spcAft>
              <a:buSzPts val="1600"/>
              <a:buChar char="●"/>
            </a:pPr>
            <a:r>
              <a:rPr lang="en" sz="1600" b="1" i="1" u="sng">
                <a:solidFill>
                  <a:schemeClr val="accent2"/>
                </a:solidFill>
              </a:rPr>
              <a:t>Word Length:</a:t>
            </a:r>
            <a:r>
              <a:rPr lang="en" sz="1600"/>
              <a:t> It depends upon the width of the internal data bus,  registers, ALU, etc. An 8-bit microprocessor can process 8-bit data at a time.  The word length ranges from 4 bits to 64 bits depending upon the type of  the microprocessor.</a:t>
            </a:r>
            <a:endParaRPr sz="1600"/>
          </a:p>
          <a:p>
            <a:pPr marL="457200" lvl="0" indent="-330200" algn="just" rtl="0">
              <a:spcBef>
                <a:spcPts val="1000"/>
              </a:spcBef>
              <a:spcAft>
                <a:spcPts val="0"/>
              </a:spcAft>
              <a:buSzPts val="1600"/>
              <a:buChar char="●"/>
            </a:pPr>
            <a:r>
              <a:rPr lang="en" sz="1600" b="1" i="1" u="sng">
                <a:solidFill>
                  <a:schemeClr val="accent2"/>
                </a:solidFill>
              </a:rPr>
              <a:t>Data Types:</a:t>
            </a:r>
            <a:r>
              <a:rPr lang="en" sz="1600"/>
              <a:t> the microprocessor has multiple data type formats like binary,  BCD, ASCII, signed and unsigned numbers.</a:t>
            </a:r>
            <a:endParaRPr sz="16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1000"/>
              </a:spcAft>
              <a:buNone/>
            </a:pPr>
            <a:endParaRPr sz="1300"/>
          </a:p>
        </p:txBody>
      </p:sp>
      <p:sp>
        <p:nvSpPr>
          <p:cNvPr id="453" name="Google Shape;453;p5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44</a:t>
            </a:r>
            <a:endParaRPr sz="1700" b="1">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Microprocessors</a:t>
            </a:r>
            <a:endParaRPr/>
          </a:p>
        </p:txBody>
      </p:sp>
      <p:sp>
        <p:nvSpPr>
          <p:cNvPr id="460" name="Google Shape;460;p57"/>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The first microprocessor to make it into a home computer was the Intel 8080, a complete 8-bit computer on one chip, introduced in 1974. The first microprocessor to make a real splash in the market was the Intel 8088, introduced in 1979 and incorporated into the IBM PC (which first appeared around 1982). If you are familiar with the PC market and its history, you know that the PC market moved from the 8088 to the 80286 to the 80386 to the 80486 to the Pentium to the Pentium II to the Pentium III to the Pentium 4. All of these microprocessors are made by Intel and all of them are improvements on the basic design of the 8088. The Pentium 4 can execute any piece of code that ran on the original 8088, but it does it about 5,000 times faster!</a:t>
            </a:r>
            <a:endParaRPr/>
          </a:p>
          <a:p>
            <a:pPr marL="0" lvl="0" indent="0" algn="just" rtl="0">
              <a:spcBef>
                <a:spcPts val="1000"/>
              </a:spcBef>
              <a:spcAft>
                <a:spcPts val="0"/>
              </a:spcAft>
              <a:buNone/>
            </a:pPr>
            <a:endParaRPr sz="1300"/>
          </a:p>
          <a:p>
            <a:pPr marL="0" lvl="0" indent="0" algn="just" rtl="0">
              <a:spcBef>
                <a:spcPts val="1000"/>
              </a:spcBef>
              <a:spcAft>
                <a:spcPts val="0"/>
              </a:spcAft>
              <a:buNone/>
            </a:pPr>
            <a:endParaRPr sz="1300"/>
          </a:p>
          <a:p>
            <a:pPr marL="0" lvl="0" indent="0" algn="just" rtl="0">
              <a:spcBef>
                <a:spcPts val="1000"/>
              </a:spcBef>
              <a:spcAft>
                <a:spcPts val="1000"/>
              </a:spcAft>
              <a:buNone/>
            </a:pPr>
            <a:endParaRPr sz="1300"/>
          </a:p>
        </p:txBody>
      </p:sp>
      <p:sp>
        <p:nvSpPr>
          <p:cNvPr id="461" name="Google Shape;461;p5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45</a:t>
            </a:r>
            <a:endParaRPr sz="1700" b="1">
              <a:solidFill>
                <a:schemeClr val="dk1"/>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History</a:t>
            </a:r>
            <a:endParaRPr/>
          </a:p>
        </p:txBody>
      </p:sp>
      <p:sp>
        <p:nvSpPr>
          <p:cNvPr id="468" name="Google Shape;468;p5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46</a:t>
            </a:r>
            <a:endParaRPr sz="1700" b="1">
              <a:solidFill>
                <a:schemeClr val="dk1"/>
              </a:solidFill>
              <a:latin typeface="Roboto"/>
              <a:ea typeface="Roboto"/>
              <a:cs typeface="Roboto"/>
              <a:sym typeface="Roboto"/>
            </a:endParaRPr>
          </a:p>
        </p:txBody>
      </p:sp>
      <p:graphicFrame>
        <p:nvGraphicFramePr>
          <p:cNvPr id="470" name="Google Shape;470;p58"/>
          <p:cNvGraphicFramePr/>
          <p:nvPr>
            <p:extLst>
              <p:ext uri="{D42A27DB-BD31-4B8C-83A1-F6EECF244321}">
                <p14:modId xmlns:p14="http://schemas.microsoft.com/office/powerpoint/2010/main" val="1305155232"/>
              </p:ext>
            </p:extLst>
          </p:nvPr>
        </p:nvGraphicFramePr>
        <p:xfrm>
          <a:off x="497700" y="1144125"/>
          <a:ext cx="7960656" cy="3835497"/>
        </p:xfrm>
        <a:graphic>
          <a:graphicData uri="http://schemas.openxmlformats.org/drawingml/2006/table">
            <a:tbl>
              <a:tblPr>
                <a:noFill/>
                <a:tableStyleId>{F81A2617-B751-4140-AD48-7B7040B76CBF}</a:tableStyleId>
              </a:tblPr>
              <a:tblGrid>
                <a:gridCol w="1065586">
                  <a:extLst>
                    <a:ext uri="{9D8B030D-6E8A-4147-A177-3AD203B41FA5}">
                      <a16:colId xmlns:a16="http://schemas.microsoft.com/office/drawing/2014/main" val="20000"/>
                    </a:ext>
                  </a:extLst>
                </a:gridCol>
                <a:gridCol w="819873">
                  <a:extLst>
                    <a:ext uri="{9D8B030D-6E8A-4147-A177-3AD203B41FA5}">
                      <a16:colId xmlns:a16="http://schemas.microsoft.com/office/drawing/2014/main" val="20001"/>
                    </a:ext>
                  </a:extLst>
                </a:gridCol>
                <a:gridCol w="1096253">
                  <a:extLst>
                    <a:ext uri="{9D8B030D-6E8A-4147-A177-3AD203B41FA5}">
                      <a16:colId xmlns:a16="http://schemas.microsoft.com/office/drawing/2014/main" val="20002"/>
                    </a:ext>
                  </a:extLst>
                </a:gridCol>
                <a:gridCol w="798043">
                  <a:extLst>
                    <a:ext uri="{9D8B030D-6E8A-4147-A177-3AD203B41FA5}">
                      <a16:colId xmlns:a16="http://schemas.microsoft.com/office/drawing/2014/main" val="20003"/>
                    </a:ext>
                  </a:extLst>
                </a:gridCol>
                <a:gridCol w="1077217">
                  <a:extLst>
                    <a:ext uri="{9D8B030D-6E8A-4147-A177-3AD203B41FA5}">
                      <a16:colId xmlns:a16="http://schemas.microsoft.com/office/drawing/2014/main" val="20004"/>
                    </a:ext>
                  </a:extLst>
                </a:gridCol>
                <a:gridCol w="2171177">
                  <a:extLst>
                    <a:ext uri="{9D8B030D-6E8A-4147-A177-3AD203B41FA5}">
                      <a16:colId xmlns:a16="http://schemas.microsoft.com/office/drawing/2014/main" val="20005"/>
                    </a:ext>
                  </a:extLst>
                </a:gridCol>
                <a:gridCol w="932507">
                  <a:extLst>
                    <a:ext uri="{9D8B030D-6E8A-4147-A177-3AD203B41FA5}">
                      <a16:colId xmlns:a16="http://schemas.microsoft.com/office/drawing/2014/main" val="20006"/>
                    </a:ext>
                  </a:extLst>
                </a:gridCol>
              </a:tblGrid>
              <a:tr h="270791">
                <a:tc>
                  <a:txBody>
                    <a:bodyPr/>
                    <a:lstStyle/>
                    <a:p>
                      <a:pPr marL="0" marR="0" lvl="0" indent="0" algn="ctr" rtl="0">
                        <a:lnSpc>
                          <a:spcPct val="100000"/>
                        </a:lnSpc>
                        <a:spcBef>
                          <a:spcPts val="0"/>
                        </a:spcBef>
                        <a:spcAft>
                          <a:spcPts val="0"/>
                        </a:spcAft>
                        <a:buClr>
                          <a:srgbClr val="00B050"/>
                        </a:buClr>
                        <a:buSzPts val="2000"/>
                        <a:buFont typeface="Bodoni"/>
                        <a:buNone/>
                      </a:pPr>
                      <a:r>
                        <a:rPr lang="en" sz="1400" b="1" i="0" u="none" strike="noStrike" cap="none">
                          <a:solidFill>
                            <a:srgbClr val="00B050"/>
                          </a:solidFill>
                          <a:latin typeface="Bodoni"/>
                          <a:ea typeface="Bodoni"/>
                          <a:cs typeface="Bodoni"/>
                          <a:sym typeface="Bodoni"/>
                        </a:rPr>
                        <a:t>Name</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B050"/>
                        </a:buClr>
                        <a:buSzPts val="2000"/>
                        <a:buFont typeface="Bodoni"/>
                        <a:buNone/>
                      </a:pPr>
                      <a:r>
                        <a:rPr lang="en" sz="1400" b="1" i="0" u="none" strike="noStrike" cap="none">
                          <a:solidFill>
                            <a:srgbClr val="00B050"/>
                          </a:solidFill>
                          <a:latin typeface="Bodoni"/>
                          <a:ea typeface="Bodoni"/>
                          <a:cs typeface="Bodoni"/>
                          <a:sym typeface="Bodoni"/>
                        </a:rPr>
                        <a:t>Date</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B050"/>
                        </a:buClr>
                        <a:buSzPts val="2000"/>
                        <a:buFont typeface="Bodoni"/>
                        <a:buNone/>
                      </a:pPr>
                      <a:r>
                        <a:rPr lang="en" sz="1400" b="1" i="0" u="none" strike="noStrike" cap="none">
                          <a:solidFill>
                            <a:srgbClr val="00B050"/>
                          </a:solidFill>
                          <a:latin typeface="Bodoni"/>
                          <a:ea typeface="Bodoni"/>
                          <a:cs typeface="Bodoni"/>
                          <a:sym typeface="Bodoni"/>
                        </a:rPr>
                        <a:t>Transistors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B050"/>
                        </a:buClr>
                        <a:buSzPts val="2000"/>
                        <a:buFont typeface="Bodoni"/>
                        <a:buNone/>
                      </a:pPr>
                      <a:r>
                        <a:rPr lang="en" sz="1400" b="1" i="0" u="none" strike="noStrike" cap="none">
                          <a:solidFill>
                            <a:srgbClr val="00B050"/>
                          </a:solidFill>
                          <a:latin typeface="Bodoni"/>
                          <a:ea typeface="Bodoni"/>
                          <a:cs typeface="Bodoni"/>
                          <a:sym typeface="Bodoni"/>
                        </a:rPr>
                        <a:t>Microns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B050"/>
                        </a:buClr>
                        <a:buSzPts val="2000"/>
                        <a:buFont typeface="Bodoni"/>
                        <a:buNone/>
                      </a:pPr>
                      <a:r>
                        <a:rPr lang="en" sz="1400" b="1" i="0" u="none" strike="noStrike" cap="none">
                          <a:solidFill>
                            <a:srgbClr val="00B050"/>
                          </a:solidFill>
                          <a:latin typeface="Bodoni"/>
                          <a:ea typeface="Bodoni"/>
                          <a:cs typeface="Bodoni"/>
                          <a:sym typeface="Bodoni"/>
                        </a:rPr>
                        <a:t>Clock speed</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B050"/>
                        </a:buClr>
                        <a:buSzPts val="2000"/>
                        <a:buFont typeface="Bodoni"/>
                        <a:buNone/>
                      </a:pPr>
                      <a:r>
                        <a:rPr lang="en" sz="1400" b="1" i="0" u="none" strike="noStrike" cap="none">
                          <a:solidFill>
                            <a:srgbClr val="00B050"/>
                          </a:solidFill>
                          <a:latin typeface="Bodoni"/>
                          <a:ea typeface="Bodoni"/>
                          <a:cs typeface="Bodoni"/>
                          <a:sym typeface="Bodoni"/>
                        </a:rPr>
                        <a:t>Data width</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B050"/>
                        </a:buClr>
                        <a:buSzPts val="2000"/>
                        <a:buFont typeface="Bodoni"/>
                        <a:buNone/>
                      </a:pPr>
                      <a:r>
                        <a:rPr lang="en" sz="1400" b="1" i="0" u="none" strike="noStrike" cap="none">
                          <a:solidFill>
                            <a:srgbClr val="00B050"/>
                          </a:solidFill>
                          <a:latin typeface="Bodoni"/>
                          <a:ea typeface="Bodoni"/>
                          <a:cs typeface="Bodoni"/>
                          <a:sym typeface="Bodoni"/>
                        </a:rPr>
                        <a:t>MIPS</a:t>
                      </a:r>
                      <a:endParaRPr sz="900"/>
                    </a:p>
                  </a:txBody>
                  <a:tcPr marL="26200" marR="26200" marT="26200" marB="26200" anchor="ctr">
                    <a:solidFill>
                      <a:srgbClr val="FFFFE0"/>
                    </a:solidFill>
                  </a:tcPr>
                </a:tc>
                <a:extLst>
                  <a:ext uri="{0D108BD9-81ED-4DB2-BD59-A6C34878D82A}">
                    <a16:rowId xmlns:a16="http://schemas.microsoft.com/office/drawing/2014/main" val="10000"/>
                  </a:ext>
                </a:extLst>
              </a:tr>
              <a:tr h="270791">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8080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1974</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6,000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6</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2 MHz</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8 bits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0.64</a:t>
                      </a:r>
                      <a:endParaRPr sz="900"/>
                    </a:p>
                  </a:txBody>
                  <a:tcPr marL="26200" marR="26200" marT="26200" marB="26200" anchor="ctr">
                    <a:solidFill>
                      <a:srgbClr val="FFFFE0"/>
                    </a:solidFill>
                  </a:tcPr>
                </a:tc>
                <a:extLst>
                  <a:ext uri="{0D108BD9-81ED-4DB2-BD59-A6C34878D82A}">
                    <a16:rowId xmlns:a16="http://schemas.microsoft.com/office/drawing/2014/main" val="10001"/>
                  </a:ext>
                </a:extLst>
              </a:tr>
              <a:tr h="398472">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8088</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1979</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29,000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5 MHz</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16 bits</a:t>
                      </a:r>
                      <a:r>
                        <a:rPr lang="en" sz="1400" b="1">
                          <a:latin typeface="Bodoni"/>
                          <a:ea typeface="Bodoni"/>
                          <a:cs typeface="Bodoni"/>
                          <a:sym typeface="Bodoni"/>
                        </a:rPr>
                        <a:t>, </a:t>
                      </a:r>
                      <a:r>
                        <a:rPr lang="en" sz="1400" b="1" i="0" u="none" strike="noStrike" cap="none">
                          <a:solidFill>
                            <a:srgbClr val="000000"/>
                          </a:solidFill>
                          <a:latin typeface="Bodoni"/>
                          <a:ea typeface="Bodoni"/>
                          <a:cs typeface="Bodoni"/>
                          <a:sym typeface="Bodoni"/>
                        </a:rPr>
                        <a:t>8-bit bus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0.33</a:t>
                      </a:r>
                      <a:endParaRPr sz="900"/>
                    </a:p>
                  </a:txBody>
                  <a:tcPr marL="26200" marR="26200" marT="26200" marB="26200" anchor="ctr">
                    <a:solidFill>
                      <a:srgbClr val="FFFFE0"/>
                    </a:solidFill>
                  </a:tcPr>
                </a:tc>
                <a:extLst>
                  <a:ext uri="{0D108BD9-81ED-4DB2-BD59-A6C34878D82A}">
                    <a16:rowId xmlns:a16="http://schemas.microsoft.com/office/drawing/2014/main" val="10002"/>
                  </a:ext>
                </a:extLst>
              </a:tr>
              <a:tr h="270791">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80286</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1982</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134,000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1.5</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6 MHz</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16 bits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a:t>
                      </a:r>
                      <a:endParaRPr sz="900"/>
                    </a:p>
                  </a:txBody>
                  <a:tcPr marL="26200" marR="26200" marT="26200" marB="26200" anchor="ctr">
                    <a:solidFill>
                      <a:srgbClr val="FFFFE0"/>
                    </a:solidFill>
                  </a:tcPr>
                </a:tc>
                <a:extLst>
                  <a:ext uri="{0D108BD9-81ED-4DB2-BD59-A6C34878D82A}">
                    <a16:rowId xmlns:a16="http://schemas.microsoft.com/office/drawing/2014/main" val="10003"/>
                  </a:ext>
                </a:extLst>
              </a:tr>
              <a:tr h="270791">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80386</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1985</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275,000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1.5</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16 MHz</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32 bits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5</a:t>
                      </a:r>
                      <a:endParaRPr sz="900"/>
                    </a:p>
                  </a:txBody>
                  <a:tcPr marL="26200" marR="26200" marT="26200" marB="26200" anchor="ctr">
                    <a:solidFill>
                      <a:srgbClr val="FFFFE0"/>
                    </a:solidFill>
                  </a:tcPr>
                </a:tc>
                <a:extLst>
                  <a:ext uri="{0D108BD9-81ED-4DB2-BD59-A6C34878D82A}">
                    <a16:rowId xmlns:a16="http://schemas.microsoft.com/office/drawing/2014/main" val="10004"/>
                  </a:ext>
                </a:extLst>
              </a:tr>
              <a:tr h="270791">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80486</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1989</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1,200,000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25 MHz</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32 bits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20</a:t>
                      </a:r>
                      <a:endParaRPr sz="900"/>
                    </a:p>
                  </a:txBody>
                  <a:tcPr marL="26200" marR="26200" marT="26200" marB="26200" anchor="ctr">
                    <a:solidFill>
                      <a:srgbClr val="FFFFE0"/>
                    </a:solidFill>
                  </a:tcPr>
                </a:tc>
                <a:extLst>
                  <a:ext uri="{0D108BD9-81ED-4DB2-BD59-A6C34878D82A}">
                    <a16:rowId xmlns:a16="http://schemas.microsoft.com/office/drawing/2014/main" val="10005"/>
                  </a:ext>
                </a:extLst>
              </a:tr>
              <a:tr h="398472">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Pentium</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1993</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3,100,000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0.8</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dirty="0">
                          <a:solidFill>
                            <a:srgbClr val="000000"/>
                          </a:solidFill>
                          <a:latin typeface="Bodoni"/>
                          <a:ea typeface="Bodoni"/>
                          <a:cs typeface="Bodoni"/>
                          <a:sym typeface="Bodoni"/>
                        </a:rPr>
                        <a:t>60 MHz</a:t>
                      </a:r>
                      <a:endParaRPr sz="900" dirty="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32 bits</a:t>
                      </a:r>
                      <a:r>
                        <a:rPr lang="en" sz="1400" b="1">
                          <a:latin typeface="Bodoni"/>
                          <a:ea typeface="Bodoni"/>
                          <a:cs typeface="Bodoni"/>
                          <a:sym typeface="Bodoni"/>
                        </a:rPr>
                        <a:t>, </a:t>
                      </a:r>
                      <a:r>
                        <a:rPr lang="en" sz="1400" b="1" i="0" u="none" strike="noStrike" cap="none">
                          <a:solidFill>
                            <a:srgbClr val="000000"/>
                          </a:solidFill>
                          <a:latin typeface="Bodoni"/>
                          <a:ea typeface="Bodoni"/>
                          <a:cs typeface="Bodoni"/>
                          <a:sym typeface="Bodoni"/>
                        </a:rPr>
                        <a:t>64-bit bus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100</a:t>
                      </a:r>
                      <a:endParaRPr sz="900"/>
                    </a:p>
                  </a:txBody>
                  <a:tcPr marL="26200" marR="26200" marT="26200" marB="26200" anchor="ctr">
                    <a:solidFill>
                      <a:srgbClr val="FFFFE0"/>
                    </a:solidFill>
                  </a:tcPr>
                </a:tc>
                <a:extLst>
                  <a:ext uri="{0D108BD9-81ED-4DB2-BD59-A6C34878D82A}">
                    <a16:rowId xmlns:a16="http://schemas.microsoft.com/office/drawing/2014/main" val="10006"/>
                  </a:ext>
                </a:extLst>
              </a:tr>
              <a:tr h="398472">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Pentium II</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1997</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7,500,000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0.35</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233 MHz</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32 bits</a:t>
                      </a:r>
                      <a:r>
                        <a:rPr lang="en" sz="1400" b="1">
                          <a:latin typeface="Bodoni"/>
                          <a:ea typeface="Bodoni"/>
                          <a:cs typeface="Bodoni"/>
                          <a:sym typeface="Bodoni"/>
                        </a:rPr>
                        <a:t>,</a:t>
                      </a:r>
                      <a:r>
                        <a:rPr lang="en" sz="1400" b="1" i="0" u="none" strike="noStrike" cap="none">
                          <a:solidFill>
                            <a:srgbClr val="000000"/>
                          </a:solidFill>
                          <a:latin typeface="Bodoni"/>
                          <a:ea typeface="Bodoni"/>
                          <a:cs typeface="Bodoni"/>
                          <a:sym typeface="Bodoni"/>
                        </a:rPr>
                        <a:t>64-bit bus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~300</a:t>
                      </a:r>
                      <a:endParaRPr sz="900"/>
                    </a:p>
                  </a:txBody>
                  <a:tcPr marL="26200" marR="26200" marT="26200" marB="26200" anchor="ctr">
                    <a:solidFill>
                      <a:srgbClr val="FFFFE0"/>
                    </a:solidFill>
                  </a:tcPr>
                </a:tc>
                <a:extLst>
                  <a:ext uri="{0D108BD9-81ED-4DB2-BD59-A6C34878D82A}">
                    <a16:rowId xmlns:a16="http://schemas.microsoft.com/office/drawing/2014/main" val="10007"/>
                  </a:ext>
                </a:extLst>
              </a:tr>
              <a:tr h="398472">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Pentium III</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1999</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9,500,000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0.25</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450 MHz</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32 bits</a:t>
                      </a:r>
                      <a:r>
                        <a:rPr lang="en" sz="1400" b="1">
                          <a:latin typeface="Bodoni"/>
                          <a:ea typeface="Bodoni"/>
                          <a:cs typeface="Bodoni"/>
                          <a:sym typeface="Bodoni"/>
                        </a:rPr>
                        <a:t>, </a:t>
                      </a:r>
                      <a:r>
                        <a:rPr lang="en" sz="1400" b="1" i="0" u="none" strike="noStrike" cap="none">
                          <a:solidFill>
                            <a:srgbClr val="000000"/>
                          </a:solidFill>
                          <a:latin typeface="Bodoni"/>
                          <a:ea typeface="Bodoni"/>
                          <a:cs typeface="Bodoni"/>
                          <a:sym typeface="Bodoni"/>
                        </a:rPr>
                        <a:t>64-bit bus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~510</a:t>
                      </a:r>
                      <a:endParaRPr sz="900"/>
                    </a:p>
                  </a:txBody>
                  <a:tcPr marL="26200" marR="26200" marT="26200" marB="26200" anchor="ctr">
                    <a:solidFill>
                      <a:srgbClr val="FFFFE0"/>
                    </a:solidFill>
                  </a:tcPr>
                </a:tc>
                <a:extLst>
                  <a:ext uri="{0D108BD9-81ED-4DB2-BD59-A6C34878D82A}">
                    <a16:rowId xmlns:a16="http://schemas.microsoft.com/office/drawing/2014/main" val="10008"/>
                  </a:ext>
                </a:extLst>
              </a:tr>
              <a:tr h="398472">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Pentium 4</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2000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42,000,000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0.18</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1.5 GHz</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32 bits</a:t>
                      </a:r>
                      <a:r>
                        <a:rPr lang="en" sz="1400" b="1">
                          <a:latin typeface="Bodoni"/>
                          <a:ea typeface="Bodoni"/>
                          <a:cs typeface="Bodoni"/>
                          <a:sym typeface="Bodoni"/>
                        </a:rPr>
                        <a:t>, </a:t>
                      </a:r>
                      <a:r>
                        <a:rPr lang="en" sz="1400" b="1" i="0" u="none" strike="noStrike" cap="none">
                          <a:solidFill>
                            <a:srgbClr val="000000"/>
                          </a:solidFill>
                          <a:latin typeface="Bodoni"/>
                          <a:ea typeface="Bodoni"/>
                          <a:cs typeface="Bodoni"/>
                          <a:sym typeface="Bodoni"/>
                        </a:rPr>
                        <a:t>64-bit bus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~1,700</a:t>
                      </a:r>
                      <a:endParaRPr sz="900"/>
                    </a:p>
                  </a:txBody>
                  <a:tcPr marL="26200" marR="26200" marT="26200" marB="26200" anchor="ctr">
                    <a:solidFill>
                      <a:srgbClr val="FFFFE0"/>
                    </a:solidFill>
                  </a:tcPr>
                </a:tc>
                <a:extLst>
                  <a:ext uri="{0D108BD9-81ED-4DB2-BD59-A6C34878D82A}">
                    <a16:rowId xmlns:a16="http://schemas.microsoft.com/office/drawing/2014/main" val="10009"/>
                  </a:ext>
                </a:extLst>
              </a:tr>
              <a:tr h="489182">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Pentium 4 ""</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2004</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125,000,000</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0.09</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3.6 GHz</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a:solidFill>
                            <a:srgbClr val="000000"/>
                          </a:solidFill>
                          <a:latin typeface="Bodoni"/>
                          <a:ea typeface="Bodoni"/>
                          <a:cs typeface="Bodoni"/>
                          <a:sym typeface="Bodoni"/>
                        </a:rPr>
                        <a:t>32 bits</a:t>
                      </a:r>
                      <a:r>
                        <a:rPr lang="en" sz="1400" b="1">
                          <a:latin typeface="Bodoni"/>
                          <a:ea typeface="Bodoni"/>
                          <a:cs typeface="Bodoni"/>
                          <a:sym typeface="Bodoni"/>
                        </a:rPr>
                        <a:t>, </a:t>
                      </a:r>
                      <a:r>
                        <a:rPr lang="en" sz="1400" b="1" i="0" u="none" strike="noStrike" cap="none">
                          <a:solidFill>
                            <a:srgbClr val="000000"/>
                          </a:solidFill>
                          <a:latin typeface="Bodoni"/>
                          <a:ea typeface="Bodoni"/>
                          <a:cs typeface="Bodoni"/>
                          <a:sym typeface="Bodoni"/>
                        </a:rPr>
                        <a:t>64-bit bus</a:t>
                      </a:r>
                      <a:endParaRPr sz="900"/>
                    </a:p>
                  </a:txBody>
                  <a:tcPr marL="26200" marR="26200" marT="26200" marB="26200" anchor="ctr">
                    <a:solidFill>
                      <a:srgbClr val="FFFFE0"/>
                    </a:solidFill>
                  </a:tcPr>
                </a:tc>
                <a:tc>
                  <a:txBody>
                    <a:bodyPr/>
                    <a:lstStyle/>
                    <a:p>
                      <a:pPr marL="0" marR="0" lvl="0" indent="0" algn="ctr" rtl="0">
                        <a:lnSpc>
                          <a:spcPct val="100000"/>
                        </a:lnSpc>
                        <a:spcBef>
                          <a:spcPts val="0"/>
                        </a:spcBef>
                        <a:spcAft>
                          <a:spcPts val="0"/>
                        </a:spcAft>
                        <a:buClr>
                          <a:srgbClr val="000000"/>
                        </a:buClr>
                        <a:buSzPts val="2000"/>
                        <a:buFont typeface="Bodoni"/>
                        <a:buNone/>
                      </a:pPr>
                      <a:r>
                        <a:rPr lang="en" sz="1400" b="1" i="0" u="none" strike="noStrike" cap="none" dirty="0">
                          <a:solidFill>
                            <a:srgbClr val="000000"/>
                          </a:solidFill>
                          <a:latin typeface="Bodoni"/>
                          <a:ea typeface="Bodoni"/>
                          <a:cs typeface="Bodoni"/>
                          <a:sym typeface="Bodoni"/>
                        </a:rPr>
                        <a:t>~7,000</a:t>
                      </a:r>
                      <a:endParaRPr sz="900" dirty="0"/>
                    </a:p>
                  </a:txBody>
                  <a:tcPr marL="26200" marR="26200" marT="26200" marB="26200" anchor="ctr">
                    <a:solidFill>
                      <a:srgbClr val="FFFFE0"/>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Information about this table</a:t>
            </a:r>
            <a:endParaRPr/>
          </a:p>
        </p:txBody>
      </p:sp>
      <p:sp>
        <p:nvSpPr>
          <p:cNvPr id="476" name="Google Shape;476;p59"/>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The date is the year that the processor was first introduced. Many processors are re-</a:t>
            </a:r>
            <a:r>
              <a:rPr lang="en" sz="1600"/>
              <a:t>introduced at higher clock speeds for many years after the original release date. </a:t>
            </a:r>
            <a:endParaRPr sz="1600"/>
          </a:p>
          <a:p>
            <a:pPr marL="457200" lvl="0" indent="-330200" algn="just" rtl="0">
              <a:spcBef>
                <a:spcPts val="1000"/>
              </a:spcBef>
              <a:spcAft>
                <a:spcPts val="0"/>
              </a:spcAft>
              <a:buSzPts val="1600"/>
              <a:buChar char="●"/>
            </a:pPr>
            <a:r>
              <a:rPr lang="en" sz="1600"/>
              <a:t>Transistors is the number of transistors on the chip. You can see that the number of transistors on a single chip has risen steadily over the years. </a:t>
            </a:r>
            <a:endParaRPr sz="1600"/>
          </a:p>
          <a:p>
            <a:pPr marL="457200" lvl="0" indent="-330200" algn="just" rtl="0">
              <a:spcBef>
                <a:spcPts val="1000"/>
              </a:spcBef>
              <a:spcAft>
                <a:spcPts val="0"/>
              </a:spcAft>
              <a:buSzPts val="1600"/>
              <a:buChar char="●"/>
            </a:pPr>
            <a:r>
              <a:rPr lang="en" sz="1600"/>
              <a:t>Microns is the width, in microns, of the smallest wire on the chip. For comparison, a human hair is 100 microns thick. As the feature size on the chip goes down, the number of transistors rises. </a:t>
            </a:r>
            <a:endParaRPr sz="1600"/>
          </a:p>
          <a:p>
            <a:pPr marL="457200" lvl="0" indent="-342900" algn="just" rtl="0">
              <a:spcBef>
                <a:spcPts val="1000"/>
              </a:spcBef>
              <a:spcAft>
                <a:spcPts val="0"/>
              </a:spcAft>
              <a:buSzPts val="1800"/>
              <a:buChar char="●"/>
            </a:pPr>
            <a:r>
              <a:rPr lang="en" sz="1600"/>
              <a:t>Clock speed is the maximum rate that the chip can be clocked at. Clock speed will make more se</a:t>
            </a:r>
            <a:r>
              <a:rPr lang="en"/>
              <a:t>nse in the next section. </a:t>
            </a:r>
            <a:endParaRPr/>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477" name="Google Shape;477;p5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47</a:t>
            </a:r>
            <a:endParaRPr sz="1700" b="1">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Information about this table</a:t>
            </a:r>
            <a:endParaRPr/>
          </a:p>
        </p:txBody>
      </p:sp>
      <p:sp>
        <p:nvSpPr>
          <p:cNvPr id="484" name="Google Shape;484;p60"/>
          <p:cNvSpPr txBox="1">
            <a:spLocks noGrp="1"/>
          </p:cNvSpPr>
          <p:nvPr>
            <p:ph type="body" idx="1"/>
          </p:nvPr>
        </p:nvSpPr>
        <p:spPr>
          <a:xfrm>
            <a:off x="387900" y="1489825"/>
            <a:ext cx="8581200" cy="35145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Data Width is the width of the ALU. An 8-bit ALU can add/subtr</a:t>
            </a:r>
            <a:r>
              <a:rPr lang="en" sz="1600"/>
              <a:t>act/multiply/etc. two 8-bit numbers, while a 32-bit ALU can manipulate 32-bit numbers. An 8-bit ALU would have to execute four instructions to add two 32-bit numbers, while a 32-bit ALU can do it in one instruction. In many cases, the external data bus is the same width as the ALU, but not always. The 8088 had a 16-bit ALU and an 8-bit bus, while the modern Pentiums fetch data 64 bits at a time for their 32-bit ALUs. </a:t>
            </a:r>
            <a:endParaRPr sz="1600"/>
          </a:p>
          <a:p>
            <a:pPr marL="457200" lvl="0" indent="-342900" algn="just" rtl="0">
              <a:spcBef>
                <a:spcPts val="1000"/>
              </a:spcBef>
              <a:spcAft>
                <a:spcPts val="0"/>
              </a:spcAft>
              <a:buSzPts val="1800"/>
              <a:buChar char="●"/>
            </a:pPr>
            <a:r>
              <a:rPr lang="en" sz="1600"/>
              <a:t>MIPS stands for "millions of instructions per second" and is a rough measure of the performance of a CPU. Modern CPUs can do so many different things that MIPS ratings lose a lot of their meaning, but you can get a general sense of the relative power of the CPUs from</a:t>
            </a:r>
            <a:r>
              <a:rPr lang="en"/>
              <a:t> this column. </a:t>
            </a:r>
            <a:endParaRPr/>
          </a:p>
          <a:p>
            <a:pPr marL="457200" lvl="0" indent="0" algn="just" rtl="0">
              <a:spcBef>
                <a:spcPts val="1000"/>
              </a:spcBef>
              <a:spcAft>
                <a:spcPts val="0"/>
              </a:spcAft>
              <a:buNone/>
            </a:pPr>
            <a:endParaRPr/>
          </a:p>
          <a:p>
            <a:pPr marL="457200" lvl="0" indent="-342900" algn="just" rtl="0">
              <a:spcBef>
                <a:spcPts val="1000"/>
              </a:spcBef>
              <a:spcAft>
                <a:spcPts val="0"/>
              </a:spcAft>
              <a:buSzPts val="1800"/>
              <a:buChar char="●"/>
            </a:pPr>
            <a:endParaRPr/>
          </a:p>
          <a:p>
            <a:pPr marL="457200" lvl="0" indent="-342900" algn="just" rtl="0">
              <a:spcBef>
                <a:spcPts val="0"/>
              </a:spcBef>
              <a:spcAft>
                <a:spcPts val="0"/>
              </a:spcAft>
              <a:buSzPts val="1800"/>
              <a:buChar char="●"/>
            </a:pPr>
            <a:endParaRPr/>
          </a:p>
          <a:p>
            <a:pPr marL="457200" lvl="0" indent="-342900" algn="just" rtl="0">
              <a:spcBef>
                <a:spcPts val="0"/>
              </a:spcBef>
              <a:spcAft>
                <a:spcPts val="0"/>
              </a:spcAft>
              <a:buSzPts val="1800"/>
              <a:buChar char="●"/>
            </a:pPr>
            <a:endParaRPr/>
          </a:p>
          <a:p>
            <a:pPr marL="457200" lvl="0" indent="-342900" algn="just" rtl="0">
              <a:spcBef>
                <a:spcPts val="0"/>
              </a:spcBef>
              <a:spcAft>
                <a:spcPts val="0"/>
              </a:spcAft>
              <a:buSzPts val="1800"/>
              <a:buChar char="●"/>
            </a:pPr>
            <a:endParaRPr/>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485" name="Google Shape;485;p6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48</a:t>
            </a:r>
            <a:endParaRPr sz="1700" b="1">
              <a:solidFill>
                <a:schemeClr val="dk1"/>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History</a:t>
            </a:r>
            <a:endParaRPr/>
          </a:p>
        </p:txBody>
      </p:sp>
      <p:sp>
        <p:nvSpPr>
          <p:cNvPr id="492" name="Google Shape;492;p6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49</a:t>
            </a:r>
            <a:endParaRPr sz="1700" b="1">
              <a:solidFill>
                <a:schemeClr val="dk1"/>
              </a:solidFill>
              <a:latin typeface="Roboto"/>
              <a:ea typeface="Roboto"/>
              <a:cs typeface="Roboto"/>
              <a:sym typeface="Roboto"/>
            </a:endParaRPr>
          </a:p>
        </p:txBody>
      </p:sp>
      <p:graphicFrame>
        <p:nvGraphicFramePr>
          <p:cNvPr id="494" name="Google Shape;494;p61"/>
          <p:cNvGraphicFramePr/>
          <p:nvPr/>
        </p:nvGraphicFramePr>
        <p:xfrm>
          <a:off x="952500" y="1448575"/>
          <a:ext cx="7239000" cy="3468390"/>
        </p:xfrm>
        <a:graphic>
          <a:graphicData uri="http://schemas.openxmlformats.org/drawingml/2006/table">
            <a:tbl>
              <a:tblPr>
                <a:noFill/>
                <a:tableStyleId>{BA67CFD6-4130-4EDF-B867-0C35E38E1C84}</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734100">
                <a:tc>
                  <a:txBody>
                    <a:bodyPr/>
                    <a:lstStyle/>
                    <a:p>
                      <a:pPr marL="0" marR="0" lvl="0" indent="0" algn="ctr" rtl="0">
                        <a:lnSpc>
                          <a:spcPct val="100000"/>
                        </a:lnSpc>
                        <a:spcBef>
                          <a:spcPts val="0"/>
                        </a:spcBef>
                        <a:spcAft>
                          <a:spcPts val="0"/>
                        </a:spcAft>
                        <a:buClr>
                          <a:srgbClr val="C55A11"/>
                        </a:buClr>
                        <a:buSzPts val="2400"/>
                        <a:buFont typeface="Bodoni"/>
                        <a:buNone/>
                      </a:pPr>
                      <a:r>
                        <a:rPr lang="en" sz="1500" b="1" i="0" u="none" strike="noStrike" cap="none">
                          <a:solidFill>
                            <a:schemeClr val="accent6"/>
                          </a:solidFill>
                          <a:latin typeface="Roboto"/>
                          <a:ea typeface="Roboto"/>
                          <a:cs typeface="Roboto"/>
                          <a:sym typeface="Roboto"/>
                        </a:rPr>
                        <a:t>Company</a:t>
                      </a:r>
                      <a:endParaRPr sz="1500" b="1">
                        <a:solidFill>
                          <a:schemeClr val="accent6"/>
                        </a:solidFill>
                        <a:latin typeface="Roboto"/>
                        <a:ea typeface="Roboto"/>
                        <a:cs typeface="Roboto"/>
                        <a:sym typeface="Roboto"/>
                      </a:endParaRPr>
                    </a:p>
                  </a:txBody>
                  <a:tcPr marL="90000" marR="90000" marT="46775" marB="46775" anchor="ctr">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55A11"/>
                        </a:buClr>
                        <a:buSzPts val="2400"/>
                        <a:buFont typeface="Bodoni"/>
                        <a:buNone/>
                      </a:pPr>
                      <a:r>
                        <a:rPr lang="en" sz="1500" b="1" i="0" u="none" strike="noStrike" cap="none">
                          <a:solidFill>
                            <a:schemeClr val="accent6"/>
                          </a:solidFill>
                          <a:latin typeface="Roboto"/>
                          <a:ea typeface="Roboto"/>
                          <a:cs typeface="Roboto"/>
                          <a:sym typeface="Roboto"/>
                        </a:rPr>
                        <a:t>4 bit</a:t>
                      </a:r>
                      <a:endParaRPr sz="1500" b="1">
                        <a:solidFill>
                          <a:schemeClr val="accent6"/>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55A11"/>
                        </a:buClr>
                        <a:buSzPts val="2400"/>
                        <a:buFont typeface="Bodoni"/>
                        <a:buNone/>
                      </a:pPr>
                      <a:r>
                        <a:rPr lang="en" sz="1500" b="1" i="0" u="none" strike="noStrike" cap="none">
                          <a:solidFill>
                            <a:schemeClr val="accent6"/>
                          </a:solidFill>
                          <a:latin typeface="Roboto"/>
                          <a:ea typeface="Roboto"/>
                          <a:cs typeface="Roboto"/>
                          <a:sym typeface="Roboto"/>
                        </a:rPr>
                        <a:t>8 bit</a:t>
                      </a:r>
                      <a:endParaRPr sz="1500" b="1">
                        <a:solidFill>
                          <a:schemeClr val="accent6"/>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55A11"/>
                        </a:buClr>
                        <a:buSzPts val="2400"/>
                        <a:buFont typeface="Bodoni"/>
                        <a:buNone/>
                      </a:pPr>
                      <a:r>
                        <a:rPr lang="en" sz="1500" b="1" i="0" u="none" strike="noStrike" cap="none">
                          <a:solidFill>
                            <a:schemeClr val="accent6"/>
                          </a:solidFill>
                          <a:latin typeface="Roboto"/>
                          <a:ea typeface="Roboto"/>
                          <a:cs typeface="Roboto"/>
                          <a:sym typeface="Roboto"/>
                        </a:rPr>
                        <a:t>16 bit </a:t>
                      </a:r>
                      <a:endParaRPr sz="1500" b="1">
                        <a:solidFill>
                          <a:schemeClr val="accent6"/>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55A11"/>
                        </a:buClr>
                        <a:buSzPts val="2400"/>
                        <a:buFont typeface="Bodoni"/>
                        <a:buNone/>
                      </a:pPr>
                      <a:r>
                        <a:rPr lang="en" sz="1500" b="1" i="0" u="none" strike="noStrike" cap="none">
                          <a:solidFill>
                            <a:schemeClr val="accent6"/>
                          </a:solidFill>
                          <a:latin typeface="Roboto"/>
                          <a:ea typeface="Roboto"/>
                          <a:cs typeface="Roboto"/>
                          <a:sym typeface="Roboto"/>
                        </a:rPr>
                        <a:t>32 bit </a:t>
                      </a:r>
                      <a:endParaRPr sz="1500" b="1">
                        <a:solidFill>
                          <a:schemeClr val="accent6"/>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C55A11"/>
                        </a:buClr>
                        <a:buSzPts val="2400"/>
                        <a:buFont typeface="Bodoni"/>
                        <a:buNone/>
                      </a:pPr>
                      <a:r>
                        <a:rPr lang="en" sz="1500" b="1" i="0" u="none" strike="noStrike" cap="none">
                          <a:solidFill>
                            <a:schemeClr val="accent6"/>
                          </a:solidFill>
                          <a:latin typeface="Roboto"/>
                          <a:ea typeface="Roboto"/>
                          <a:cs typeface="Roboto"/>
                          <a:sym typeface="Roboto"/>
                        </a:rPr>
                        <a:t>64 bit</a:t>
                      </a:r>
                      <a:endParaRPr sz="1500" b="1">
                        <a:solidFill>
                          <a:schemeClr val="accent6"/>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34100">
                <a:tc>
                  <a:txBody>
                    <a:bodyPr/>
                    <a:lstStyle/>
                    <a:p>
                      <a:pPr marL="0" marR="0" lvl="0" indent="0" algn="ctr" rtl="0">
                        <a:lnSpc>
                          <a:spcPct val="100000"/>
                        </a:lnSpc>
                        <a:spcBef>
                          <a:spcPts val="0"/>
                        </a:spcBef>
                        <a:spcAft>
                          <a:spcPts val="0"/>
                        </a:spcAft>
                        <a:buClr>
                          <a:srgbClr val="C55A11"/>
                        </a:buClr>
                        <a:buSzPts val="2400"/>
                        <a:buFont typeface="Bodoni"/>
                        <a:buNone/>
                      </a:pPr>
                      <a:r>
                        <a:rPr lang="en" sz="1500" b="1" i="0" u="none" strike="noStrike" cap="none">
                          <a:solidFill>
                            <a:schemeClr val="accent6"/>
                          </a:solidFill>
                          <a:latin typeface="Roboto"/>
                          <a:ea typeface="Roboto"/>
                          <a:cs typeface="Roboto"/>
                          <a:sym typeface="Roboto"/>
                        </a:rPr>
                        <a:t>Intel</a:t>
                      </a:r>
                      <a:endParaRPr sz="1500" b="1">
                        <a:solidFill>
                          <a:schemeClr val="accent6"/>
                        </a:solidFill>
                        <a:latin typeface="Roboto"/>
                        <a:ea typeface="Roboto"/>
                        <a:cs typeface="Roboto"/>
                        <a:sym typeface="Roboto"/>
                      </a:endParaRPr>
                    </a:p>
                  </a:txBody>
                  <a:tcPr marL="90000" marR="90000" marT="46775" marB="46775" anchor="ctr">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4004</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4040</a:t>
                      </a: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8008</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8080</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600" b="1" i="1" u="none" strike="noStrike" cap="none">
                          <a:solidFill>
                            <a:schemeClr val="dk1"/>
                          </a:solidFill>
                          <a:latin typeface="Roboto"/>
                          <a:ea typeface="Roboto"/>
                          <a:cs typeface="Roboto"/>
                          <a:sym typeface="Roboto"/>
                        </a:rPr>
                        <a:t>8085</a:t>
                      </a:r>
                      <a:endParaRPr sz="1600" b="1" i="1">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600" b="1" i="1" u="none" strike="noStrike" cap="none">
                          <a:solidFill>
                            <a:schemeClr val="dk1"/>
                          </a:solidFill>
                          <a:latin typeface="Roboto"/>
                          <a:ea typeface="Roboto"/>
                          <a:cs typeface="Roboto"/>
                          <a:sym typeface="Roboto"/>
                        </a:rPr>
                        <a:t>808</a:t>
                      </a:r>
                      <a:r>
                        <a:rPr lang="en" sz="1600" b="1" i="1">
                          <a:solidFill>
                            <a:schemeClr val="dk1"/>
                          </a:solidFill>
                          <a:latin typeface="Roboto"/>
                          <a:ea typeface="Roboto"/>
                          <a:cs typeface="Roboto"/>
                          <a:sym typeface="Roboto"/>
                        </a:rPr>
                        <a:t>6</a:t>
                      </a:r>
                      <a:r>
                        <a:rPr lang="en" sz="1500" i="0" u="none" strike="noStrike" cap="none">
                          <a:solidFill>
                            <a:schemeClr val="dk1"/>
                          </a:solidFill>
                          <a:latin typeface="Roboto"/>
                          <a:ea typeface="Roboto"/>
                          <a:cs typeface="Roboto"/>
                          <a:sym typeface="Roboto"/>
                        </a:rPr>
                        <a:t>/</a:t>
                      </a:r>
                      <a:r>
                        <a:rPr lang="en" sz="1500">
                          <a:solidFill>
                            <a:schemeClr val="dk1"/>
                          </a:solidFill>
                          <a:latin typeface="Roboto"/>
                          <a:ea typeface="Roboto"/>
                          <a:cs typeface="Roboto"/>
                          <a:sym typeface="Roboto"/>
                        </a:rPr>
                        <a:t>8</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80186</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80286</a:t>
                      </a: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80386</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80486</a:t>
                      </a: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80860</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strike="noStrike" cap="none">
                          <a:solidFill>
                            <a:schemeClr val="dk1"/>
                          </a:solidFill>
                          <a:latin typeface="Roboto"/>
                          <a:ea typeface="Roboto"/>
                          <a:cs typeface="Roboto"/>
                          <a:sym typeface="Roboto"/>
                        </a:rPr>
                        <a:t>Pentium</a:t>
                      </a: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34100">
                <a:tc>
                  <a:txBody>
                    <a:bodyPr/>
                    <a:lstStyle/>
                    <a:p>
                      <a:pPr marL="0" marR="0" lvl="0" indent="0" algn="ctr" rtl="0">
                        <a:lnSpc>
                          <a:spcPct val="100000"/>
                        </a:lnSpc>
                        <a:spcBef>
                          <a:spcPts val="0"/>
                        </a:spcBef>
                        <a:spcAft>
                          <a:spcPts val="0"/>
                        </a:spcAft>
                        <a:buClr>
                          <a:srgbClr val="C55A11"/>
                        </a:buClr>
                        <a:buSzPts val="2400"/>
                        <a:buFont typeface="Bodoni"/>
                        <a:buNone/>
                      </a:pPr>
                      <a:r>
                        <a:rPr lang="en" sz="1500" b="1" i="0" u="none" strike="noStrike" cap="none">
                          <a:solidFill>
                            <a:schemeClr val="accent6"/>
                          </a:solidFill>
                          <a:latin typeface="Roboto"/>
                          <a:ea typeface="Roboto"/>
                          <a:cs typeface="Roboto"/>
                          <a:sym typeface="Roboto"/>
                        </a:rPr>
                        <a:t>zilog</a:t>
                      </a:r>
                      <a:endParaRPr sz="1500" b="1">
                        <a:solidFill>
                          <a:schemeClr val="accent6"/>
                        </a:solidFill>
                        <a:latin typeface="Roboto"/>
                        <a:ea typeface="Roboto"/>
                        <a:cs typeface="Roboto"/>
                        <a:sym typeface="Roboto"/>
                      </a:endParaRPr>
                    </a:p>
                  </a:txBody>
                  <a:tcPr marL="90000" marR="90000" marT="46775" marB="46775" anchor="ctr">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Z80</a:t>
                      </a: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Z8000</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Z8001</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Z8002</a:t>
                      </a: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34100">
                <a:tc>
                  <a:txBody>
                    <a:bodyPr/>
                    <a:lstStyle/>
                    <a:p>
                      <a:pPr marL="0" marR="0" lvl="0" indent="0" algn="ctr" rtl="0">
                        <a:lnSpc>
                          <a:spcPct val="100000"/>
                        </a:lnSpc>
                        <a:spcBef>
                          <a:spcPts val="0"/>
                        </a:spcBef>
                        <a:spcAft>
                          <a:spcPts val="0"/>
                        </a:spcAft>
                        <a:buClr>
                          <a:srgbClr val="C55A11"/>
                        </a:buClr>
                        <a:buSzPts val="2400"/>
                        <a:buFont typeface="Bodoni"/>
                        <a:buNone/>
                      </a:pPr>
                      <a:r>
                        <a:rPr lang="en" sz="1500" b="1" i="0" u="none">
                          <a:solidFill>
                            <a:schemeClr val="accent6"/>
                          </a:solidFill>
                          <a:latin typeface="Roboto"/>
                          <a:ea typeface="Roboto"/>
                          <a:cs typeface="Roboto"/>
                          <a:sym typeface="Roboto"/>
                        </a:rPr>
                        <a:t>Motorola</a:t>
                      </a:r>
                      <a:endParaRPr sz="1500" b="1">
                        <a:solidFill>
                          <a:schemeClr val="accent6"/>
                        </a:solidFill>
                        <a:latin typeface="Roboto"/>
                        <a:ea typeface="Roboto"/>
                        <a:cs typeface="Roboto"/>
                        <a:sym typeface="Roboto"/>
                      </a:endParaRPr>
                    </a:p>
                  </a:txBody>
                  <a:tcPr marL="90000" marR="90000" marT="46775" marB="46775" anchor="ctr">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l" rtl="0">
                        <a:spcBef>
                          <a:spcPts val="0"/>
                        </a:spcBef>
                        <a:spcAft>
                          <a:spcPts val="0"/>
                        </a:spcAft>
                        <a:buNone/>
                      </a:pP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6800</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6802</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6809</a:t>
                      </a: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68006</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68008</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68010</a:t>
                      </a: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68020</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68030</a:t>
                      </a:r>
                      <a:endParaRPr sz="1500">
                        <a:solidFill>
                          <a:schemeClr val="dk1"/>
                        </a:solidFill>
                        <a:latin typeface="Roboto"/>
                        <a:ea typeface="Roboto"/>
                        <a:cs typeface="Roboto"/>
                        <a:sym typeface="Roboto"/>
                      </a:endParaRPr>
                    </a:p>
                    <a:p>
                      <a:pPr marL="0" marR="0" lvl="0" indent="0" algn="ctr" rtl="0">
                        <a:lnSpc>
                          <a:spcPct val="100000"/>
                        </a:lnSpc>
                        <a:spcBef>
                          <a:spcPts val="480"/>
                        </a:spcBef>
                        <a:spcAft>
                          <a:spcPts val="0"/>
                        </a:spcAft>
                        <a:buClr>
                          <a:srgbClr val="000000"/>
                        </a:buClr>
                        <a:buSzPts val="2400"/>
                        <a:buFont typeface="Bodoni"/>
                        <a:buNone/>
                      </a:pPr>
                      <a:r>
                        <a:rPr lang="en" sz="1500" i="0" u="none">
                          <a:solidFill>
                            <a:schemeClr val="dk1"/>
                          </a:solidFill>
                          <a:latin typeface="Roboto"/>
                          <a:ea typeface="Roboto"/>
                          <a:cs typeface="Roboto"/>
                          <a:sym typeface="Roboto"/>
                        </a:rPr>
                        <a:t>68040</a:t>
                      </a: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l" rtl="0">
                        <a:spcBef>
                          <a:spcPts val="0"/>
                        </a:spcBef>
                        <a:spcAft>
                          <a:spcPts val="0"/>
                        </a:spcAft>
                        <a:buNone/>
                      </a:pPr>
                      <a:endParaRPr sz="1500">
                        <a:solidFill>
                          <a:schemeClr val="dk1"/>
                        </a:solidFill>
                        <a:latin typeface="Roboto"/>
                        <a:ea typeface="Roboto"/>
                        <a:cs typeface="Roboto"/>
                        <a:sym typeface="Roboto"/>
                      </a:endParaRPr>
                    </a:p>
                  </a:txBody>
                  <a:tcPr marL="90000" marR="90000" marT="46775" marB="46775" anchor="ctr">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87900" y="458025"/>
            <a:ext cx="7380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Major Components of Computer(2/2)</a:t>
            </a:r>
            <a:endParaRPr/>
          </a:p>
        </p:txBody>
      </p:sp>
      <p:sp>
        <p:nvSpPr>
          <p:cNvPr id="97" name="Google Shape;97;p1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05</a:t>
            </a:r>
            <a:endParaRPr sz="1700" b="1">
              <a:solidFill>
                <a:schemeClr val="dk1"/>
              </a:solidFill>
              <a:latin typeface="Roboto"/>
              <a:ea typeface="Roboto"/>
              <a:cs typeface="Roboto"/>
              <a:sym typeface="Roboto"/>
            </a:endParaRPr>
          </a:p>
        </p:txBody>
      </p:sp>
      <p:pic>
        <p:nvPicPr>
          <p:cNvPr id="99" name="Google Shape;99;p17"/>
          <p:cNvPicPr preferRelativeResize="0"/>
          <p:nvPr/>
        </p:nvPicPr>
        <p:blipFill>
          <a:blip r:embed="rId3">
            <a:alphaModFix/>
          </a:blip>
          <a:stretch>
            <a:fillRect/>
          </a:stretch>
        </p:blipFill>
        <p:spPr>
          <a:xfrm>
            <a:off x="1371600" y="1560200"/>
            <a:ext cx="6719901" cy="3140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2"/>
          <p:cNvSpPr txBox="1">
            <a:spLocks noGrp="1"/>
          </p:cNvSpPr>
          <p:nvPr>
            <p:ph type="ctrTitle"/>
          </p:nvPr>
        </p:nvSpPr>
        <p:spPr>
          <a:xfrm>
            <a:off x="1680300" y="1237850"/>
            <a:ext cx="5783400" cy="20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Thank You</a:t>
            </a:r>
            <a:endParaRPr>
              <a:solidFill>
                <a:srgbClr val="FFFFFF"/>
              </a:solidFill>
            </a:endParaRPr>
          </a:p>
          <a:p>
            <a:pPr marL="0" lvl="0" indent="0" algn="l" rtl="0">
              <a:spcBef>
                <a:spcPts val="0"/>
              </a:spcBef>
              <a:spcAft>
                <a:spcPts val="0"/>
              </a:spcAft>
              <a:buNone/>
            </a:pPr>
            <a:endParaRPr>
              <a:solidFill>
                <a:srgbClr val="FFFFFF"/>
              </a:solidFill>
            </a:endParaRPr>
          </a:p>
        </p:txBody>
      </p:sp>
      <p:sp>
        <p:nvSpPr>
          <p:cNvPr id="500" name="Google Shape;500;p6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50</a:t>
            </a:r>
            <a:endParaRPr sz="1700" b="1">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Microcomputer</a:t>
            </a:r>
            <a:endParaRPr/>
          </a:p>
        </p:txBody>
      </p:sp>
      <p:sp>
        <p:nvSpPr>
          <p:cNvPr id="105" name="Google Shape;105;p18"/>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Small computers: desktop computers, laptops, tablets and smartphones are all types of microcomputers. </a:t>
            </a:r>
            <a:endParaRPr/>
          </a:p>
          <a:p>
            <a:pPr marL="457200" lvl="0" indent="-342900" algn="just" rtl="0">
              <a:spcBef>
                <a:spcPts val="1000"/>
              </a:spcBef>
              <a:spcAft>
                <a:spcPts val="0"/>
              </a:spcAft>
              <a:buSzPts val="1800"/>
              <a:buChar char="❖"/>
            </a:pPr>
            <a:r>
              <a:rPr lang="en"/>
              <a:t>The micro computers are widely used and the fastest growing computers. </a:t>
            </a:r>
            <a:endParaRPr/>
          </a:p>
          <a:p>
            <a:pPr marL="457200" lvl="0" indent="-342900" algn="just" rtl="0">
              <a:spcBef>
                <a:spcPts val="1000"/>
              </a:spcBef>
              <a:spcAft>
                <a:spcPts val="0"/>
              </a:spcAft>
              <a:buSzPts val="1800"/>
              <a:buChar char="❖"/>
            </a:pPr>
            <a:r>
              <a:rPr lang="en"/>
              <a:t>These computers are the cheapest among the other three types of computers. </a:t>
            </a:r>
            <a:endParaRPr/>
          </a:p>
          <a:p>
            <a:pPr marL="457200" lvl="0" indent="-342900" algn="just" rtl="0">
              <a:spcBef>
                <a:spcPts val="1000"/>
              </a:spcBef>
              <a:spcAft>
                <a:spcPts val="1000"/>
              </a:spcAft>
              <a:buSzPts val="1800"/>
              <a:buChar char="❖"/>
            </a:pPr>
            <a:r>
              <a:rPr lang="en"/>
              <a:t>The micro-computers are specially designed for general purpose like entertainment, education and work purposes.</a:t>
            </a:r>
            <a:endParaRPr/>
          </a:p>
        </p:txBody>
      </p:sp>
      <p:sp>
        <p:nvSpPr>
          <p:cNvPr id="106" name="Google Shape;106;p1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06</a:t>
            </a:r>
            <a:endParaRPr sz="1700" b="1">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Microcomputer: Key Points</a:t>
            </a:r>
            <a:endParaRPr/>
          </a:p>
        </p:txBody>
      </p:sp>
      <p:sp>
        <p:nvSpPr>
          <p:cNvPr id="113" name="Google Shape;113;p19"/>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A digital computer, in which one microprocessor has been provided to act as a CPU, is called Microcomputer. </a:t>
            </a:r>
            <a:endParaRPr/>
          </a:p>
          <a:p>
            <a:pPr marL="457200" lvl="0" indent="-342900" algn="just" rtl="0">
              <a:spcBef>
                <a:spcPts val="1000"/>
              </a:spcBef>
              <a:spcAft>
                <a:spcPts val="0"/>
              </a:spcAft>
              <a:buSzPts val="1800"/>
              <a:buChar char="❖"/>
            </a:pPr>
            <a:r>
              <a:rPr lang="en"/>
              <a:t>A desktop computer, laptop, notebook etc. contain one microprocessor to act as a CPU and hence they come under the category of microcomputer. </a:t>
            </a:r>
            <a:endParaRPr/>
          </a:p>
          <a:p>
            <a:pPr marL="457200" lvl="0" indent="-342900" algn="just" rtl="0">
              <a:spcBef>
                <a:spcPts val="1000"/>
              </a:spcBef>
              <a:spcAft>
                <a:spcPts val="1000"/>
              </a:spcAft>
              <a:buSzPts val="1800"/>
              <a:buChar char="❖"/>
            </a:pPr>
            <a:r>
              <a:rPr lang="en"/>
              <a:t>The term microcomputer is generally synonymous with personal computer.</a:t>
            </a:r>
            <a:endParaRPr/>
          </a:p>
        </p:txBody>
      </p:sp>
      <p:sp>
        <p:nvSpPr>
          <p:cNvPr id="114" name="Google Shape;114;p1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07</a:t>
            </a:r>
            <a:endParaRPr sz="1700" b="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Microprocessor</a:t>
            </a:r>
            <a:endParaRPr/>
          </a:p>
        </p:txBody>
      </p:sp>
      <p:sp>
        <p:nvSpPr>
          <p:cNvPr id="121" name="Google Shape;121;p20"/>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The processor on a single chip is called a Microprocessor which can process micro-instructions. </a:t>
            </a:r>
            <a:endParaRPr/>
          </a:p>
          <a:p>
            <a:pPr marL="457200" lvl="0" indent="-342900" algn="just" rtl="0">
              <a:spcBef>
                <a:spcPts val="1000"/>
              </a:spcBef>
              <a:spcAft>
                <a:spcPts val="0"/>
              </a:spcAft>
              <a:buSzPts val="1800"/>
              <a:buChar char="❖"/>
            </a:pPr>
            <a:r>
              <a:rPr lang="en"/>
              <a:t>Instructions in the form of 0s and 1s are called micro-instructions. </a:t>
            </a:r>
            <a:endParaRPr/>
          </a:p>
          <a:p>
            <a:pPr marL="457200" lvl="0" indent="-342900" algn="just" rtl="0">
              <a:spcBef>
                <a:spcPts val="1000"/>
              </a:spcBef>
              <a:spcAft>
                <a:spcPts val="0"/>
              </a:spcAft>
              <a:buSzPts val="1800"/>
              <a:buChar char="❖"/>
            </a:pPr>
            <a:r>
              <a:rPr lang="en"/>
              <a:t>The microprocessor is the CPU part of a microcomputer, and it is also available as a single integrated circuit(IC). </a:t>
            </a:r>
            <a:endParaRPr/>
          </a:p>
          <a:p>
            <a:pPr marL="457200" lvl="0" indent="-342900" algn="just" rtl="0">
              <a:spcBef>
                <a:spcPts val="1000"/>
              </a:spcBef>
              <a:spcAft>
                <a:spcPts val="0"/>
              </a:spcAft>
              <a:buSzPts val="1800"/>
              <a:buChar char="❖"/>
            </a:pPr>
            <a:r>
              <a:rPr lang="en"/>
              <a:t>As main components, the microprocessor will have the Control Unit (CU) and the Arithmetic Logic Unit (ALU) of a microcomputer. </a:t>
            </a:r>
            <a:endParaRPr/>
          </a:p>
          <a:p>
            <a:pPr marL="457200" lvl="0" indent="-342900" algn="just" rtl="0">
              <a:spcBef>
                <a:spcPts val="1000"/>
              </a:spcBef>
              <a:spcAft>
                <a:spcPts val="1000"/>
              </a:spcAft>
              <a:buSzPts val="1800"/>
              <a:buChar char="❖"/>
            </a:pPr>
            <a:r>
              <a:rPr lang="en"/>
              <a:t>An example is Intel 8085 microprocessor.</a:t>
            </a:r>
            <a:endParaRPr/>
          </a:p>
        </p:txBody>
      </p:sp>
      <p:sp>
        <p:nvSpPr>
          <p:cNvPr id="122" name="Google Shape;122;p2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08</a:t>
            </a:r>
            <a:endParaRPr sz="1700"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of a Microprocessor</a:t>
            </a:r>
            <a:endParaRPr/>
          </a:p>
        </p:txBody>
      </p:sp>
      <p:sp>
        <p:nvSpPr>
          <p:cNvPr id="129" name="Google Shape;129;p21"/>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From the above description, we can draw the following block diagram to represent a microprocessor-based system</a:t>
            </a:r>
            <a:endParaRPr/>
          </a:p>
          <a:p>
            <a:pPr marL="0" lvl="0" indent="0" algn="ctr" rtl="0">
              <a:spcBef>
                <a:spcPts val="1000"/>
              </a:spcBef>
              <a:spcAft>
                <a:spcPts val="0"/>
              </a:spcAft>
              <a:buNone/>
            </a:pPr>
            <a:endParaRPr/>
          </a:p>
          <a:p>
            <a:pPr marL="0" lvl="0" indent="0" algn="ctr"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1600"/>
              </a:spcAft>
              <a:buNone/>
            </a:pPr>
            <a:endParaRPr/>
          </a:p>
        </p:txBody>
      </p:sp>
      <p:sp>
        <p:nvSpPr>
          <p:cNvPr id="130" name="Google Shape;130;p2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09</a:t>
            </a:r>
            <a:endParaRPr sz="1700" b="1">
              <a:solidFill>
                <a:schemeClr val="dk1"/>
              </a:solidFill>
              <a:latin typeface="Roboto"/>
              <a:ea typeface="Roboto"/>
              <a:cs typeface="Roboto"/>
              <a:sym typeface="Roboto"/>
            </a:endParaRPr>
          </a:p>
        </p:txBody>
      </p:sp>
      <p:grpSp>
        <p:nvGrpSpPr>
          <p:cNvPr id="132" name="Google Shape;132;p21"/>
          <p:cNvGrpSpPr/>
          <p:nvPr/>
        </p:nvGrpSpPr>
        <p:grpSpPr>
          <a:xfrm>
            <a:off x="1946711" y="2519490"/>
            <a:ext cx="5250571" cy="2377836"/>
            <a:chOff x="2208213" y="3810000"/>
            <a:chExt cx="4725987" cy="2590800"/>
          </a:xfrm>
        </p:grpSpPr>
        <p:sp>
          <p:nvSpPr>
            <p:cNvPr id="133" name="Google Shape;133;p21"/>
            <p:cNvSpPr txBox="1"/>
            <p:nvPr/>
          </p:nvSpPr>
          <p:spPr>
            <a:xfrm>
              <a:off x="3962400" y="5943600"/>
              <a:ext cx="1219200" cy="457200"/>
            </a:xfrm>
            <a:prstGeom prst="rect">
              <a:avLst/>
            </a:prstGeom>
            <a:solidFill>
              <a:srgbClr val="66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lnSpc>
                  <a:spcPct val="150000"/>
                </a:lnSpc>
                <a:spcBef>
                  <a:spcPts val="0"/>
                </a:spcBef>
                <a:spcAft>
                  <a:spcPts val="0"/>
                </a:spcAft>
                <a:buClr>
                  <a:srgbClr val="000000"/>
                </a:buClr>
                <a:buSzPts val="1600"/>
                <a:buFont typeface="Bodoni"/>
                <a:buNone/>
              </a:pPr>
              <a:r>
                <a:rPr lang="en" sz="1600" b="0" i="0" u="none" strike="noStrike" cap="none">
                  <a:solidFill>
                    <a:srgbClr val="000000"/>
                  </a:solidFill>
                  <a:latin typeface="Bodoni"/>
                  <a:ea typeface="Bodoni"/>
                  <a:cs typeface="Bodoni"/>
                  <a:sym typeface="Bodoni"/>
                </a:rPr>
                <a:t>Memory</a:t>
              </a:r>
              <a:endParaRPr/>
            </a:p>
          </p:txBody>
        </p:sp>
        <p:sp>
          <p:nvSpPr>
            <p:cNvPr id="134" name="Google Shape;134;p21"/>
            <p:cNvSpPr txBox="1"/>
            <p:nvPr/>
          </p:nvSpPr>
          <p:spPr>
            <a:xfrm>
              <a:off x="4038600" y="3810000"/>
              <a:ext cx="1066800" cy="1600200"/>
            </a:xfrm>
            <a:prstGeom prst="rect">
              <a:avLst/>
            </a:prstGeom>
            <a:solidFill>
              <a:srgbClr val="99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35" name="Google Shape;135;p21"/>
            <p:cNvSpPr txBox="1"/>
            <p:nvPr/>
          </p:nvSpPr>
          <p:spPr>
            <a:xfrm>
              <a:off x="5791200" y="4343400"/>
              <a:ext cx="1143000" cy="4572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lnSpc>
                  <a:spcPct val="150000"/>
                </a:lnSpc>
                <a:spcBef>
                  <a:spcPts val="0"/>
                </a:spcBef>
                <a:spcAft>
                  <a:spcPts val="0"/>
                </a:spcAft>
                <a:buClr>
                  <a:srgbClr val="000000"/>
                </a:buClr>
                <a:buSzPts val="1600"/>
                <a:buFont typeface="Bodoni"/>
                <a:buNone/>
              </a:pPr>
              <a:r>
                <a:rPr lang="en" sz="1600" b="0" i="0" u="none">
                  <a:solidFill>
                    <a:srgbClr val="000000"/>
                  </a:solidFill>
                  <a:latin typeface="Bodoni"/>
                  <a:ea typeface="Bodoni"/>
                  <a:cs typeface="Bodoni"/>
                  <a:sym typeface="Bodoni"/>
                </a:rPr>
                <a:t>Output</a:t>
              </a:r>
              <a:endParaRPr/>
            </a:p>
          </p:txBody>
        </p:sp>
        <p:sp>
          <p:nvSpPr>
            <p:cNvPr id="136" name="Google Shape;136;p21"/>
            <p:cNvSpPr txBox="1"/>
            <p:nvPr/>
          </p:nvSpPr>
          <p:spPr>
            <a:xfrm>
              <a:off x="2208213" y="4344988"/>
              <a:ext cx="1143000" cy="4572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lnSpc>
                  <a:spcPct val="150000"/>
                </a:lnSpc>
                <a:spcBef>
                  <a:spcPts val="0"/>
                </a:spcBef>
                <a:spcAft>
                  <a:spcPts val="0"/>
                </a:spcAft>
                <a:buClr>
                  <a:srgbClr val="000000"/>
                </a:buClr>
                <a:buSzPts val="1600"/>
                <a:buFont typeface="Bodoni"/>
                <a:buNone/>
              </a:pPr>
              <a:r>
                <a:rPr lang="en" sz="1600" b="0" i="0" u="none">
                  <a:solidFill>
                    <a:srgbClr val="000000"/>
                  </a:solidFill>
                  <a:latin typeface="Bodoni"/>
                  <a:ea typeface="Bodoni"/>
                  <a:cs typeface="Bodoni"/>
                  <a:sym typeface="Bodoni"/>
                </a:rPr>
                <a:t>Input</a:t>
              </a:r>
              <a:endParaRPr/>
            </a:p>
          </p:txBody>
        </p:sp>
        <p:sp>
          <p:nvSpPr>
            <p:cNvPr id="137" name="Google Shape;137;p21"/>
            <p:cNvSpPr txBox="1"/>
            <p:nvPr/>
          </p:nvSpPr>
          <p:spPr>
            <a:xfrm rot="17639824">
              <a:off x="4028094" y="4501150"/>
              <a:ext cx="1109441" cy="290842"/>
            </a:xfrm>
            <a:prstGeom prst="rect">
              <a:avLst/>
            </a:prstGeom>
            <a:noFill/>
            <a:ln>
              <a:noFill/>
            </a:ln>
          </p:spPr>
          <p:txBody>
            <a:bodyPr spcFirstLastPara="1" wrap="square" lIns="91425" tIns="45700" rIns="91425" bIns="45700" anchor="t" anchorCtr="0">
              <a:spAutoFit/>
            </a:bodyPr>
            <a:lstStyle/>
            <a:p>
              <a:pPr marL="0" marR="0" lvl="0" indent="0" algn="r" rtl="1">
                <a:lnSpc>
                  <a:spcPct val="150000"/>
                </a:lnSpc>
                <a:spcBef>
                  <a:spcPts val="0"/>
                </a:spcBef>
                <a:spcAft>
                  <a:spcPts val="0"/>
                </a:spcAft>
                <a:buClr>
                  <a:srgbClr val="000000"/>
                </a:buClr>
                <a:buSzPts val="1600"/>
                <a:buFont typeface="Bodoni"/>
                <a:buNone/>
              </a:pPr>
              <a:r>
                <a:rPr lang="en" sz="1000" b="0" i="0" u="none" dirty="0">
                  <a:solidFill>
                    <a:srgbClr val="000000"/>
                  </a:solidFill>
                  <a:latin typeface="Bodoni"/>
                  <a:ea typeface="Bodoni"/>
                  <a:cs typeface="Bodoni"/>
                  <a:sym typeface="Bodoni"/>
                </a:rPr>
                <a:t>Microprocessor</a:t>
              </a:r>
              <a:endParaRPr sz="800" dirty="0"/>
            </a:p>
          </p:txBody>
        </p:sp>
        <p:cxnSp>
          <p:nvCxnSpPr>
            <p:cNvPr id="138" name="Google Shape;138;p21"/>
            <p:cNvCxnSpPr/>
            <p:nvPr/>
          </p:nvCxnSpPr>
          <p:spPr>
            <a:xfrm>
              <a:off x="4267200" y="5410200"/>
              <a:ext cx="0" cy="533400"/>
            </a:xfrm>
            <a:prstGeom prst="straightConnector1">
              <a:avLst/>
            </a:prstGeom>
            <a:noFill/>
            <a:ln w="9525" cap="flat" cmpd="sng">
              <a:solidFill>
                <a:srgbClr val="000000"/>
              </a:solidFill>
              <a:prstDash val="solid"/>
              <a:miter lim="800000"/>
              <a:headEnd type="none" w="med" len="med"/>
              <a:tailEnd type="triangle" w="med" len="med"/>
            </a:ln>
          </p:spPr>
        </p:cxnSp>
        <p:cxnSp>
          <p:nvCxnSpPr>
            <p:cNvPr id="139" name="Google Shape;139;p21"/>
            <p:cNvCxnSpPr/>
            <p:nvPr/>
          </p:nvCxnSpPr>
          <p:spPr>
            <a:xfrm rot="10800000">
              <a:off x="4876800" y="5410200"/>
              <a:ext cx="0" cy="533400"/>
            </a:xfrm>
            <a:prstGeom prst="straightConnector1">
              <a:avLst/>
            </a:prstGeom>
            <a:noFill/>
            <a:ln w="9525" cap="flat" cmpd="sng">
              <a:solidFill>
                <a:srgbClr val="000000"/>
              </a:solidFill>
              <a:prstDash val="solid"/>
              <a:miter lim="800000"/>
              <a:headEnd type="none" w="med" len="med"/>
              <a:tailEnd type="triangle" w="med" len="med"/>
            </a:ln>
          </p:spPr>
        </p:cxnSp>
        <p:cxnSp>
          <p:nvCxnSpPr>
            <p:cNvPr id="140" name="Google Shape;140;p21"/>
            <p:cNvCxnSpPr/>
            <p:nvPr/>
          </p:nvCxnSpPr>
          <p:spPr>
            <a:xfrm>
              <a:off x="3352800" y="4572000"/>
              <a:ext cx="685800"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141" name="Google Shape;141;p21"/>
            <p:cNvCxnSpPr/>
            <p:nvPr/>
          </p:nvCxnSpPr>
          <p:spPr>
            <a:xfrm>
              <a:off x="5105400" y="4572000"/>
              <a:ext cx="685800" cy="0"/>
            </a:xfrm>
            <a:prstGeom prst="straightConnector1">
              <a:avLst/>
            </a:prstGeom>
            <a:noFill/>
            <a:ln w="9525" cap="flat" cmpd="sng">
              <a:solidFill>
                <a:srgbClr val="000000"/>
              </a:solidFill>
              <a:prstDash val="solid"/>
              <a:miter lim="800000"/>
              <a:headEnd type="none" w="med" len="med"/>
              <a:tailEnd type="triangle" w="med" len="med"/>
            </a:ln>
          </p:spPr>
        </p:cxnSp>
      </p:gr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5C776E-0922-4DA8-B605-6330A2AFB15B}"/>
</file>

<file path=customXml/itemProps2.xml><?xml version="1.0" encoding="utf-8"?>
<ds:datastoreItem xmlns:ds="http://schemas.openxmlformats.org/officeDocument/2006/customXml" ds:itemID="{725C9B04-2C76-42C6-9152-F3200A49F09D}"/>
</file>

<file path=customXml/itemProps3.xml><?xml version="1.0" encoding="utf-8"?>
<ds:datastoreItem xmlns:ds="http://schemas.openxmlformats.org/officeDocument/2006/customXml" ds:itemID="{1088AB00-0CB7-443A-AB50-6398DD29EE2D}"/>
</file>

<file path=docProps/app.xml><?xml version="1.0" encoding="utf-8"?>
<Properties xmlns="http://schemas.openxmlformats.org/officeDocument/2006/extended-properties" xmlns:vt="http://schemas.openxmlformats.org/officeDocument/2006/docPropsVTypes">
  <TotalTime>2</TotalTime>
  <Words>3582</Words>
  <Application>Microsoft Office PowerPoint</Application>
  <PresentationFormat>On-screen Show (16:9)</PresentationFormat>
  <Paragraphs>482</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Roboto Slab</vt:lpstr>
      <vt:lpstr>Roboto</vt:lpstr>
      <vt:lpstr>Arial</vt:lpstr>
      <vt:lpstr>Calibri</vt:lpstr>
      <vt:lpstr>Bodoni</vt:lpstr>
      <vt:lpstr>Marina</vt:lpstr>
      <vt:lpstr>Introduction to Microprocessors &amp; Microcontrollers </vt:lpstr>
      <vt:lpstr>Outline</vt:lpstr>
      <vt:lpstr>Concept of Computer</vt:lpstr>
      <vt:lpstr>Major Components of Computer(1/2)</vt:lpstr>
      <vt:lpstr>Major Components of Computer(2/2)</vt:lpstr>
      <vt:lpstr>Microcomputer</vt:lpstr>
      <vt:lpstr>Microcomputer: Key Points</vt:lpstr>
      <vt:lpstr>Microprocessor</vt:lpstr>
      <vt:lpstr>Definition of a Microprocessor</vt:lpstr>
      <vt:lpstr>Features of a Microprocessor</vt:lpstr>
      <vt:lpstr>Applications of a Microprocessor</vt:lpstr>
      <vt:lpstr>Microcontroller</vt:lpstr>
      <vt:lpstr>Microcontrollers</vt:lpstr>
      <vt:lpstr>µC is a Reusable Hardware</vt:lpstr>
      <vt:lpstr>What's a Chip?</vt:lpstr>
      <vt:lpstr>Microcontrollers Applications</vt:lpstr>
      <vt:lpstr>Microprocessor/Computer/Controller</vt:lpstr>
      <vt:lpstr>µP vs. µC</vt:lpstr>
      <vt:lpstr>µP vs. µC</vt:lpstr>
      <vt:lpstr>Why do we need to learn Microprocessors?</vt:lpstr>
      <vt:lpstr>What is a Microprocessor?</vt:lpstr>
      <vt:lpstr>What is Micro?</vt:lpstr>
      <vt:lpstr>Definition of a Microprocessor</vt:lpstr>
      <vt:lpstr>Definition (1/9)</vt:lpstr>
      <vt:lpstr>Definition (2/9)</vt:lpstr>
      <vt:lpstr>Definition (3/9)</vt:lpstr>
      <vt:lpstr>Definition (4/9)</vt:lpstr>
      <vt:lpstr>Definition (5/9)</vt:lpstr>
      <vt:lpstr>Definition (6/9)</vt:lpstr>
      <vt:lpstr>Definition (7/9)</vt:lpstr>
      <vt:lpstr>Definition (8/9)</vt:lpstr>
      <vt:lpstr>Definition (9/9)</vt:lpstr>
      <vt:lpstr>Microprocessor</vt:lpstr>
      <vt:lpstr>Inside the Microprocessor</vt:lpstr>
      <vt:lpstr>Organization of the Microprocessor(1/2)</vt:lpstr>
      <vt:lpstr>Organization of the Microprocessor(2/2)</vt:lpstr>
      <vt:lpstr>Memory</vt:lpstr>
      <vt:lpstr>Memory (RAM, ROM)</vt:lpstr>
      <vt:lpstr>I/O Unit</vt:lpstr>
      <vt:lpstr>System Bus</vt:lpstr>
      <vt:lpstr>Address Bus</vt:lpstr>
      <vt:lpstr>Data Bus</vt:lpstr>
      <vt:lpstr>Control Bus</vt:lpstr>
      <vt:lpstr>Frequently used terms</vt:lpstr>
      <vt:lpstr>Microprocessors</vt:lpstr>
      <vt:lpstr>History</vt:lpstr>
      <vt:lpstr>Information about this table</vt:lpstr>
      <vt:lpstr>Information about this table</vt:lpstr>
      <vt:lpstr>History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Microprocessors &amp; Microcontrollers </dc:title>
  <cp:lastModifiedBy>Mahbubur Rahman</cp:lastModifiedBy>
  <cp:revision>5</cp:revision>
  <dcterms:modified xsi:type="dcterms:W3CDTF">2023-09-23T04:39:53Z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