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1.xml" ContentType="application/vnd.openxmlformats-officedocument.presentationml.notesSlide+xml"/>
  <Override PartName="/ppt/notesSlides/notesSlide42.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embeddedFontLst>
    <p:embeddedFont>
      <p:font typeface="Bodoni" panose="020B060402020202020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Slab" pitchFamily="2"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F23219-13CC-4C7F-B71A-71F35E802109}">
  <a:tblStyle styleId="{5BF23219-13CC-4C7F-B71A-71F35E8021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daf43a9b2_0_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daf43a9b2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daf43a9b2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daf43a9b2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1bd3c7a8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1bd3c7a8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1bd3c7a84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1bd3c7a8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1bd3c7a8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1bd3c7a8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1bd3c7a8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1bd3c7a8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1bd3c7a8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1bd3c7a8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1bd3c7a8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1bd3c7a8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1bd3c7a8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1bd3c7a8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1bd3c7a8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1bd3c7a8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1bd3c7a8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1bd3c7a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1bd3c7a8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1bd3c7a8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1bd3c7a8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1bd3c7a8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1bd3c7a84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1bd3c7a8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1bd3c7a8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1bd3c7a8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1bd3c7a84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1bd3c7a8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e1bd3c7a8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e1bd3c7a8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1bd3c7a84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1bd3c7a8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1bd3c7a84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1bd3c7a84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bd3c7a84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1bd3c7a8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1bd3c7a8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e1bd3c7a8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 = 1, z = 0, p =1, cy = 1, ac = 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daf43a9b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daf43a9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1bd3c7a84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1bd3c7a8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1d6abe4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1d6abe4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1d6abe47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1d6abe4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1d6abe47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e1d6abe47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1d6abe47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1d6abe47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1d6abe47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e1d6abe47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1d6abe47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1d6abe47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1d6abe47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1d6abe47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1d6abe47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1d6abe47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e1d6abe472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e1d6abe47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daf43a9b2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daf43a9b2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e1d6abe47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e1d6abe47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1d6abe47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e1d6abe47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1d6abe47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e1d6abe47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27d865c9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27d865c9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daa535099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daa53509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27d865c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27d865c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27d865c9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27d865c9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7d865c9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7d865c9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27d865c9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27d865c9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daf43a9b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daf43a9b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106775"/>
            <a:ext cx="5882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a:solidFill>
                  <a:srgbClr val="FFFFFF"/>
                </a:solidFill>
              </a:rPr>
              <a:t>8085 Microprocessor</a:t>
            </a:r>
            <a:endParaRPr>
              <a:solidFill>
                <a:srgbClr val="FFFFFF"/>
              </a:solidFill>
            </a:endParaRPr>
          </a:p>
        </p:txBody>
      </p:sp>
      <p:sp>
        <p:nvSpPr>
          <p:cNvPr id="4" name="Google Shape;64;p13">
            <a:extLst>
              <a:ext uri="{FF2B5EF4-FFF2-40B4-BE49-F238E27FC236}">
                <a16:creationId xmlns:a16="http://schemas.microsoft.com/office/drawing/2014/main" id="{63D6A4B5-DB90-95CE-4A2A-69196AE578E9}"/>
              </a:ext>
            </a:extLst>
          </p:cNvPr>
          <p:cNvSpPr txBox="1">
            <a:spLocks noGrp="1"/>
          </p:cNvSpPr>
          <p:nvPr>
            <p:ph type="subTitle" idx="1"/>
          </p:nvPr>
        </p:nvSpPr>
        <p:spPr>
          <a:xfrm>
            <a:off x="1680300" y="2754150"/>
            <a:ext cx="5783400" cy="16154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rPr>
              <a:t>Presented by</a:t>
            </a:r>
            <a:endParaRPr sz="1800" dirty="0">
              <a:solidFill>
                <a:schemeClr val="dk1"/>
              </a:solidFill>
            </a:endParaRPr>
          </a:p>
          <a:p>
            <a:pPr marL="0" lvl="0" indent="0" algn="ctr" rtl="0">
              <a:spcBef>
                <a:spcPts val="0"/>
              </a:spcBef>
              <a:spcAft>
                <a:spcPts val="0"/>
              </a:spcAft>
              <a:buNone/>
            </a:pPr>
            <a:r>
              <a:rPr lang="en" sz="2200" dirty="0"/>
              <a:t>Mahbubur Rahman</a:t>
            </a:r>
            <a:endParaRPr sz="2200" dirty="0"/>
          </a:p>
          <a:p>
            <a:pPr marL="0" lvl="0" indent="0" algn="ctr" rtl="0">
              <a:spcBef>
                <a:spcPts val="0"/>
              </a:spcBef>
              <a:spcAft>
                <a:spcPts val="0"/>
              </a:spcAft>
              <a:buNone/>
            </a:pPr>
            <a:r>
              <a:rPr lang="en" sz="1300" dirty="0"/>
              <a:t>Lecturer</a:t>
            </a:r>
            <a:endParaRPr sz="1300" dirty="0"/>
          </a:p>
          <a:p>
            <a:pPr marL="0" lvl="0" indent="0" algn="ctr" rtl="0">
              <a:spcBef>
                <a:spcPts val="0"/>
              </a:spcBef>
              <a:spcAft>
                <a:spcPts val="0"/>
              </a:spcAft>
              <a:buNone/>
            </a:pPr>
            <a:r>
              <a:rPr lang="en" sz="1300" dirty="0"/>
              <a:t>Department of Computer Science and Engineering(CSE)</a:t>
            </a:r>
            <a:endParaRPr sz="1300" dirty="0"/>
          </a:p>
          <a:p>
            <a:pPr marL="0" lvl="0" indent="0" algn="ctr" rtl="0">
              <a:spcBef>
                <a:spcPts val="0"/>
              </a:spcBef>
              <a:spcAft>
                <a:spcPts val="0"/>
              </a:spcAft>
              <a:buNone/>
            </a:pPr>
            <a:r>
              <a:rPr lang="en" sz="1300" dirty="0"/>
              <a:t>Green University of Bangladesh(GUB)</a:t>
            </a:r>
            <a:endParaRPr sz="1300" dirty="0"/>
          </a:p>
        </p:txBody>
      </p:sp>
      <p:pic>
        <p:nvPicPr>
          <p:cNvPr id="2" name="Picture 1">
            <a:extLst>
              <a:ext uri="{FF2B5EF4-FFF2-40B4-BE49-F238E27FC236}">
                <a16:creationId xmlns:a16="http://schemas.microsoft.com/office/drawing/2014/main" id="{2BDA3D28-2309-22D8-C620-417EB5722C29}"/>
              </a:ext>
            </a:extLst>
          </p:cNvPr>
          <p:cNvPicPr>
            <a:picLocks noChangeAspect="1"/>
          </p:cNvPicPr>
          <p:nvPr/>
        </p:nvPicPr>
        <p:blipFill>
          <a:blip r:embed="rId3"/>
          <a:stretch>
            <a:fillRect/>
          </a:stretch>
        </p:blipFill>
        <p:spPr>
          <a:xfrm>
            <a:off x="6043" y="6031"/>
            <a:ext cx="1284300" cy="1239290"/>
          </a:xfrm>
          <a:prstGeom prst="rect">
            <a:avLst/>
          </a:prstGeom>
        </p:spPr>
      </p:pic>
      <p:pic>
        <p:nvPicPr>
          <p:cNvPr id="3" name="Picture 2">
            <a:extLst>
              <a:ext uri="{FF2B5EF4-FFF2-40B4-BE49-F238E27FC236}">
                <a16:creationId xmlns:a16="http://schemas.microsoft.com/office/drawing/2014/main" id="{4CB6992D-FC0D-6036-A141-4D7CAC450F87}"/>
              </a:ext>
            </a:extLst>
          </p:cNvPr>
          <p:cNvPicPr>
            <a:picLocks noChangeAspect="1"/>
          </p:cNvPicPr>
          <p:nvPr/>
        </p:nvPicPr>
        <p:blipFill>
          <a:blip r:embed="rId4"/>
          <a:stretch>
            <a:fillRect/>
          </a:stretch>
        </p:blipFill>
        <p:spPr>
          <a:xfrm>
            <a:off x="8113388" y="4112901"/>
            <a:ext cx="1024569" cy="102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Microprocessor</a:t>
            </a:r>
            <a:endParaRPr/>
          </a:p>
        </p:txBody>
      </p:sp>
      <p:sp>
        <p:nvSpPr>
          <p:cNvPr id="133" name="Google Shape;133;p2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10</a:t>
            </a:r>
            <a:endParaRPr sz="1700" b="1">
              <a:solidFill>
                <a:schemeClr val="dk1"/>
              </a:solidFill>
              <a:latin typeface="Roboto"/>
              <a:ea typeface="Roboto"/>
              <a:cs typeface="Roboto"/>
              <a:sym typeface="Roboto"/>
            </a:endParaRPr>
          </a:p>
        </p:txBody>
      </p:sp>
      <p:grpSp>
        <p:nvGrpSpPr>
          <p:cNvPr id="135" name="Google Shape;135;p22"/>
          <p:cNvGrpSpPr/>
          <p:nvPr/>
        </p:nvGrpSpPr>
        <p:grpSpPr>
          <a:xfrm>
            <a:off x="1364708" y="1392026"/>
            <a:ext cx="6414582" cy="3101447"/>
            <a:chOff x="2208213" y="3810000"/>
            <a:chExt cx="4725987" cy="2590800"/>
          </a:xfrm>
        </p:grpSpPr>
        <p:sp>
          <p:nvSpPr>
            <p:cNvPr id="136" name="Google Shape;136;p22"/>
            <p:cNvSpPr txBox="1"/>
            <p:nvPr/>
          </p:nvSpPr>
          <p:spPr>
            <a:xfrm>
              <a:off x="3962400" y="5943600"/>
              <a:ext cx="1219200" cy="457200"/>
            </a:xfrm>
            <a:prstGeom prst="rect">
              <a:avLst/>
            </a:prstGeom>
            <a:solidFill>
              <a:srgbClr val="66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strike="noStrike" cap="none">
                  <a:solidFill>
                    <a:srgbClr val="000000"/>
                  </a:solidFill>
                  <a:latin typeface="Bodoni"/>
                  <a:ea typeface="Bodoni"/>
                  <a:cs typeface="Bodoni"/>
                  <a:sym typeface="Bodoni"/>
                </a:rPr>
                <a:t>Memory</a:t>
              </a:r>
              <a:endParaRPr/>
            </a:p>
          </p:txBody>
        </p:sp>
        <p:sp>
          <p:nvSpPr>
            <p:cNvPr id="137" name="Google Shape;137;p22"/>
            <p:cNvSpPr txBox="1"/>
            <p:nvPr/>
          </p:nvSpPr>
          <p:spPr>
            <a:xfrm>
              <a:off x="4038600" y="3810000"/>
              <a:ext cx="1066800" cy="1600200"/>
            </a:xfrm>
            <a:prstGeom prst="rect">
              <a:avLst/>
            </a:prstGeom>
            <a:solidFill>
              <a:srgbClr val="99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38" name="Google Shape;138;p22"/>
            <p:cNvSpPr txBox="1"/>
            <p:nvPr/>
          </p:nvSpPr>
          <p:spPr>
            <a:xfrm>
              <a:off x="5791200" y="4343400"/>
              <a:ext cx="1143000" cy="457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a:solidFill>
                    <a:srgbClr val="000000"/>
                  </a:solidFill>
                  <a:latin typeface="Bodoni"/>
                  <a:ea typeface="Bodoni"/>
                  <a:cs typeface="Bodoni"/>
                  <a:sym typeface="Bodoni"/>
                </a:rPr>
                <a:t>Output</a:t>
              </a:r>
              <a:endParaRPr/>
            </a:p>
          </p:txBody>
        </p:sp>
        <p:sp>
          <p:nvSpPr>
            <p:cNvPr id="139" name="Google Shape;139;p22"/>
            <p:cNvSpPr txBox="1"/>
            <p:nvPr/>
          </p:nvSpPr>
          <p:spPr>
            <a:xfrm>
              <a:off x="2208213" y="4344988"/>
              <a:ext cx="1143000" cy="457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1">
                <a:lnSpc>
                  <a:spcPct val="150000"/>
                </a:lnSpc>
                <a:spcBef>
                  <a:spcPts val="0"/>
                </a:spcBef>
                <a:spcAft>
                  <a:spcPts val="0"/>
                </a:spcAft>
                <a:buClr>
                  <a:srgbClr val="000000"/>
                </a:buClr>
                <a:buSzPts val="1600"/>
                <a:buFont typeface="Bodoni"/>
                <a:buNone/>
              </a:pPr>
              <a:r>
                <a:rPr lang="en" sz="1600" b="0" i="0" u="none">
                  <a:solidFill>
                    <a:srgbClr val="000000"/>
                  </a:solidFill>
                  <a:latin typeface="Bodoni"/>
                  <a:ea typeface="Bodoni"/>
                  <a:cs typeface="Bodoni"/>
                  <a:sym typeface="Bodoni"/>
                </a:rPr>
                <a:t>Input</a:t>
              </a:r>
              <a:endParaRPr/>
            </a:p>
          </p:txBody>
        </p:sp>
        <p:sp>
          <p:nvSpPr>
            <p:cNvPr id="140" name="Google Shape;140;p22"/>
            <p:cNvSpPr txBox="1"/>
            <p:nvPr/>
          </p:nvSpPr>
          <p:spPr>
            <a:xfrm rot="-3960176">
              <a:off x="4021728" y="4565911"/>
              <a:ext cx="1060022" cy="185747"/>
            </a:xfrm>
            <a:prstGeom prst="rect">
              <a:avLst/>
            </a:prstGeom>
            <a:noFill/>
            <a:ln>
              <a:noFill/>
            </a:ln>
          </p:spPr>
          <p:txBody>
            <a:bodyPr spcFirstLastPara="1" wrap="square" lIns="91425" tIns="45700" rIns="91425" bIns="45700" anchor="t" anchorCtr="0">
              <a:spAutoFit/>
            </a:bodyPr>
            <a:lstStyle/>
            <a:p>
              <a:pPr marL="0" marR="0" lvl="0" indent="0" algn="r" rtl="1">
                <a:lnSpc>
                  <a:spcPct val="150000"/>
                </a:lnSpc>
                <a:spcBef>
                  <a:spcPts val="0"/>
                </a:spcBef>
                <a:spcAft>
                  <a:spcPts val="0"/>
                </a:spcAft>
                <a:buClr>
                  <a:srgbClr val="000000"/>
                </a:buClr>
                <a:buSzPts val="1600"/>
                <a:buFont typeface="Bodoni"/>
                <a:buNone/>
              </a:pPr>
              <a:r>
                <a:rPr lang="en" sz="1000" b="0" i="0" u="none">
                  <a:solidFill>
                    <a:srgbClr val="000000"/>
                  </a:solidFill>
                  <a:latin typeface="Bodoni"/>
                  <a:ea typeface="Bodoni"/>
                  <a:cs typeface="Bodoni"/>
                  <a:sym typeface="Bodoni"/>
                </a:rPr>
                <a:t>Microprocessor</a:t>
              </a:r>
              <a:endParaRPr sz="800"/>
            </a:p>
          </p:txBody>
        </p:sp>
        <p:cxnSp>
          <p:nvCxnSpPr>
            <p:cNvPr id="141" name="Google Shape;141;p22"/>
            <p:cNvCxnSpPr/>
            <p:nvPr/>
          </p:nvCxnSpPr>
          <p:spPr>
            <a:xfrm>
              <a:off x="4267200" y="5410200"/>
              <a:ext cx="0" cy="533400"/>
            </a:xfrm>
            <a:prstGeom prst="straightConnector1">
              <a:avLst/>
            </a:prstGeom>
            <a:noFill/>
            <a:ln w="9525" cap="flat" cmpd="sng">
              <a:solidFill>
                <a:srgbClr val="000000"/>
              </a:solidFill>
              <a:prstDash val="solid"/>
              <a:miter lim="800000"/>
              <a:headEnd type="none" w="med" len="med"/>
              <a:tailEnd type="triangle" w="med" len="med"/>
            </a:ln>
          </p:spPr>
        </p:cxnSp>
        <p:cxnSp>
          <p:nvCxnSpPr>
            <p:cNvPr id="142" name="Google Shape;142;p22"/>
            <p:cNvCxnSpPr/>
            <p:nvPr/>
          </p:nvCxnSpPr>
          <p:spPr>
            <a:xfrm rot="10800000">
              <a:off x="4876800" y="5410200"/>
              <a:ext cx="0" cy="533400"/>
            </a:xfrm>
            <a:prstGeom prst="straightConnector1">
              <a:avLst/>
            </a:prstGeom>
            <a:noFill/>
            <a:ln w="9525" cap="flat" cmpd="sng">
              <a:solidFill>
                <a:srgbClr val="000000"/>
              </a:solidFill>
              <a:prstDash val="solid"/>
              <a:miter lim="800000"/>
              <a:headEnd type="none" w="med" len="med"/>
              <a:tailEnd type="triangle" w="med" len="med"/>
            </a:ln>
          </p:spPr>
        </p:cxnSp>
        <p:cxnSp>
          <p:nvCxnSpPr>
            <p:cNvPr id="143" name="Google Shape;143;p22"/>
            <p:cNvCxnSpPr/>
            <p:nvPr/>
          </p:nvCxnSpPr>
          <p:spPr>
            <a:xfrm>
              <a:off x="3352800" y="4572000"/>
              <a:ext cx="685800" cy="0"/>
            </a:xfrm>
            <a:prstGeom prst="straightConnector1">
              <a:avLst/>
            </a:prstGeom>
            <a:noFill/>
            <a:ln w="9525" cap="flat" cmpd="sng">
              <a:solidFill>
                <a:srgbClr val="000000"/>
              </a:solidFill>
              <a:prstDash val="solid"/>
              <a:miter lim="800000"/>
              <a:headEnd type="none" w="med" len="med"/>
              <a:tailEnd type="triangle" w="med" len="med"/>
            </a:ln>
          </p:spPr>
        </p:cxnSp>
        <p:cxnSp>
          <p:nvCxnSpPr>
            <p:cNvPr id="144" name="Google Shape;144;p22"/>
            <p:cNvCxnSpPr/>
            <p:nvPr/>
          </p:nvCxnSpPr>
          <p:spPr>
            <a:xfrm>
              <a:off x="5105400" y="4572000"/>
              <a:ext cx="685800" cy="0"/>
            </a:xfrm>
            <a:prstGeom prst="straightConnector1">
              <a:avLst/>
            </a:prstGeom>
            <a:noFill/>
            <a:ln w="9525" cap="flat" cmpd="sng">
              <a:solidFill>
                <a:srgbClr val="000000"/>
              </a:solidFill>
              <a:prstDash val="solid"/>
              <a:miter lim="800000"/>
              <a:headEnd type="none" w="med" len="med"/>
              <a:tailEnd type="triangl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87900" y="458025"/>
            <a:ext cx="8677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Inside the Microprocessor(1/2)</a:t>
            </a:r>
            <a:endParaRPr/>
          </a:p>
        </p:txBody>
      </p:sp>
      <p:sp>
        <p:nvSpPr>
          <p:cNvPr id="150" name="Google Shape;150;p23"/>
          <p:cNvSpPr txBox="1">
            <a:spLocks noGrp="1"/>
          </p:cNvSpPr>
          <p:nvPr>
            <p:ph type="body" idx="1"/>
          </p:nvPr>
        </p:nvSpPr>
        <p:spPr>
          <a:xfrm>
            <a:off x="387900" y="1489825"/>
            <a:ext cx="8581200" cy="161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Internally, the microprocessor is made up of 3 main units.</a:t>
            </a:r>
            <a:endParaRPr/>
          </a:p>
          <a:p>
            <a:pPr marL="457200" lvl="0" indent="-342900" algn="just" rtl="0">
              <a:spcBef>
                <a:spcPts val="1000"/>
              </a:spcBef>
              <a:spcAft>
                <a:spcPts val="0"/>
              </a:spcAft>
              <a:buSzPts val="1800"/>
              <a:buChar char="●"/>
            </a:pPr>
            <a:r>
              <a:rPr lang="en"/>
              <a:t>The Arithmetic/Logic Unit (ALU). </a:t>
            </a:r>
            <a:endParaRPr/>
          </a:p>
          <a:p>
            <a:pPr marL="457200" lvl="0" indent="-342900" algn="just" rtl="0">
              <a:spcBef>
                <a:spcPts val="0"/>
              </a:spcBef>
              <a:spcAft>
                <a:spcPts val="0"/>
              </a:spcAft>
              <a:buSzPts val="1800"/>
              <a:buChar char="●"/>
            </a:pPr>
            <a:r>
              <a:rPr lang="en"/>
              <a:t>The Control Unit.</a:t>
            </a:r>
            <a:endParaRPr/>
          </a:p>
          <a:p>
            <a:pPr marL="457200" lvl="0" indent="-342900" algn="just" rtl="0">
              <a:spcBef>
                <a:spcPts val="0"/>
              </a:spcBef>
              <a:spcAft>
                <a:spcPts val="0"/>
              </a:spcAft>
              <a:buSzPts val="1800"/>
              <a:buChar char="●"/>
            </a:pPr>
            <a:r>
              <a:rPr lang="en"/>
              <a:t>An array of registers for holding data while it is being manipulated.</a:t>
            </a:r>
            <a:endParaRPr/>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0"/>
              </a:spcAft>
              <a:buNone/>
            </a:pPr>
            <a:endParaRPr sz="1200"/>
          </a:p>
          <a:p>
            <a:pPr marL="0" lvl="0" indent="0" algn="just" rtl="0">
              <a:spcBef>
                <a:spcPts val="1000"/>
              </a:spcBef>
              <a:spcAft>
                <a:spcPts val="1000"/>
              </a:spcAft>
              <a:buNone/>
            </a:pPr>
            <a:endParaRPr sz="1200"/>
          </a:p>
        </p:txBody>
      </p:sp>
      <p:sp>
        <p:nvSpPr>
          <p:cNvPr id="151" name="Google Shape;151;p2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11</a:t>
            </a:r>
            <a:endParaRPr sz="1700" b="1">
              <a:solidFill>
                <a:schemeClr val="dk1"/>
              </a:solidFill>
              <a:latin typeface="Roboto"/>
              <a:ea typeface="Roboto"/>
              <a:cs typeface="Roboto"/>
              <a:sym typeface="Roboto"/>
            </a:endParaRPr>
          </a:p>
        </p:txBody>
      </p:sp>
      <p:grpSp>
        <p:nvGrpSpPr>
          <p:cNvPr id="153" name="Google Shape;153;p23"/>
          <p:cNvGrpSpPr/>
          <p:nvPr/>
        </p:nvGrpSpPr>
        <p:grpSpPr>
          <a:xfrm>
            <a:off x="1988679" y="3155037"/>
            <a:ext cx="4480606" cy="1568867"/>
            <a:chOff x="2895600" y="3810000"/>
            <a:chExt cx="4114800" cy="2285979"/>
          </a:xfrm>
        </p:grpSpPr>
        <p:sp>
          <p:nvSpPr>
            <p:cNvPr id="154" name="Google Shape;154;p23"/>
            <p:cNvSpPr txBox="1"/>
            <p:nvPr/>
          </p:nvSpPr>
          <p:spPr>
            <a:xfrm>
              <a:off x="2895600" y="4191000"/>
              <a:ext cx="1447800" cy="1447800"/>
            </a:xfrm>
            <a:prstGeom prst="rect">
              <a:avLst/>
            </a:prstGeom>
            <a:solidFill>
              <a:srgbClr val="66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55" name="Google Shape;155;p23"/>
            <p:cNvSpPr txBox="1"/>
            <p:nvPr/>
          </p:nvSpPr>
          <p:spPr>
            <a:xfrm>
              <a:off x="5105400" y="3810000"/>
              <a:ext cx="1371600" cy="6096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I/O</a:t>
              </a:r>
              <a:endParaRPr sz="800"/>
            </a:p>
            <a:p>
              <a:pPr marL="0" marR="0" lvl="0" indent="0" algn="ctr"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Input / Output</a:t>
              </a:r>
              <a:endParaRPr sz="800"/>
            </a:p>
          </p:txBody>
        </p:sp>
        <p:sp>
          <p:nvSpPr>
            <p:cNvPr id="156" name="Google Shape;156;p23"/>
            <p:cNvSpPr/>
            <p:nvPr/>
          </p:nvSpPr>
          <p:spPr>
            <a:xfrm>
              <a:off x="5562600" y="4419600"/>
              <a:ext cx="381000" cy="838200"/>
            </a:xfrm>
            <a:prstGeom prst="upDownArrow">
              <a:avLst>
                <a:gd name="adj1" fmla="val 50000"/>
                <a:gd name="adj2" fmla="val 50000"/>
              </a:avLst>
            </a:prstGeom>
            <a:solidFill>
              <a:srgbClr val="FF99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57" name="Google Shape;157;p23"/>
            <p:cNvSpPr txBox="1"/>
            <p:nvPr/>
          </p:nvSpPr>
          <p:spPr>
            <a:xfrm>
              <a:off x="5029194" y="5257779"/>
              <a:ext cx="1524000" cy="838200"/>
            </a:xfrm>
            <a:prstGeom prst="rect">
              <a:avLst/>
            </a:prstGeom>
            <a:solidFill>
              <a:srgbClr val="FFFF99"/>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Bodoni"/>
                <a:buNone/>
              </a:pPr>
              <a:r>
                <a:rPr lang="en" sz="1000" b="0" i="0" u="none">
                  <a:solidFill>
                    <a:srgbClr val="000000"/>
                  </a:solidFill>
                  <a:latin typeface="Bodoni"/>
                  <a:ea typeface="Bodoni"/>
                  <a:cs typeface="Bodoni"/>
                  <a:sym typeface="Bodoni"/>
                </a:rPr>
                <a:t>Memory</a:t>
              </a:r>
              <a:endParaRPr sz="600"/>
            </a:p>
            <a:p>
              <a:pPr marL="0" marR="0" lvl="0" indent="0" algn="l" rtl="0">
                <a:lnSpc>
                  <a:spcPct val="100000"/>
                </a:lnSpc>
                <a:spcBef>
                  <a:spcPts val="0"/>
                </a:spcBef>
                <a:spcAft>
                  <a:spcPts val="0"/>
                </a:spcAft>
                <a:buClr>
                  <a:srgbClr val="000000"/>
                </a:buClr>
                <a:buSzPts val="1800"/>
                <a:buFont typeface="Bodoni"/>
                <a:buNone/>
              </a:pPr>
              <a:r>
                <a:rPr lang="en" sz="1000" b="0" i="0" u="none">
                  <a:solidFill>
                    <a:srgbClr val="000000"/>
                  </a:solidFill>
                  <a:latin typeface="Bodoni"/>
                  <a:ea typeface="Bodoni"/>
                  <a:cs typeface="Bodoni"/>
                  <a:sym typeface="Bodoni"/>
                </a:rPr>
                <a:t>  -------------------------------</a:t>
              </a:r>
              <a:endParaRPr sz="600"/>
            </a:p>
            <a:p>
              <a:pPr marL="0" marR="0" lvl="0" indent="0" algn="ctr" rtl="0">
                <a:lnSpc>
                  <a:spcPct val="100000"/>
                </a:lnSpc>
                <a:spcBef>
                  <a:spcPts val="0"/>
                </a:spcBef>
                <a:spcAft>
                  <a:spcPts val="0"/>
                </a:spcAft>
                <a:buClr>
                  <a:srgbClr val="000000"/>
                </a:buClr>
                <a:buSzPts val="1800"/>
                <a:buFont typeface="Bodoni"/>
                <a:buNone/>
              </a:pPr>
              <a:r>
                <a:rPr lang="en" sz="1000" b="0" i="0" u="none">
                  <a:solidFill>
                    <a:srgbClr val="000000"/>
                  </a:solidFill>
                  <a:latin typeface="Bodoni"/>
                  <a:ea typeface="Bodoni"/>
                  <a:cs typeface="Bodoni"/>
                  <a:sym typeface="Bodoni"/>
                </a:rPr>
                <a:t>ROM   RAM</a:t>
              </a:r>
              <a:endParaRPr sz="600"/>
            </a:p>
          </p:txBody>
        </p:sp>
        <p:cxnSp>
          <p:nvCxnSpPr>
            <p:cNvPr id="158" name="Google Shape;158;p23"/>
            <p:cNvCxnSpPr/>
            <p:nvPr/>
          </p:nvCxnSpPr>
          <p:spPr>
            <a:xfrm>
              <a:off x="2895600" y="5029200"/>
              <a:ext cx="1447800" cy="0"/>
            </a:xfrm>
            <a:prstGeom prst="straightConnector1">
              <a:avLst/>
            </a:prstGeom>
            <a:noFill/>
            <a:ln w="9525" cap="flat" cmpd="sng">
              <a:solidFill>
                <a:srgbClr val="000000"/>
              </a:solidFill>
              <a:prstDash val="solid"/>
              <a:miter lim="800000"/>
              <a:headEnd type="none" w="med" len="med"/>
              <a:tailEnd type="none" w="med" len="med"/>
            </a:ln>
          </p:spPr>
        </p:cxnSp>
        <p:cxnSp>
          <p:nvCxnSpPr>
            <p:cNvPr id="159" name="Google Shape;159;p23"/>
            <p:cNvCxnSpPr/>
            <p:nvPr/>
          </p:nvCxnSpPr>
          <p:spPr>
            <a:xfrm rot="10800000">
              <a:off x="3429000" y="4191000"/>
              <a:ext cx="0" cy="838200"/>
            </a:xfrm>
            <a:prstGeom prst="straightConnector1">
              <a:avLst/>
            </a:prstGeom>
            <a:noFill/>
            <a:ln w="9525" cap="flat" cmpd="sng">
              <a:solidFill>
                <a:srgbClr val="000000"/>
              </a:solidFill>
              <a:prstDash val="solid"/>
              <a:miter lim="800000"/>
              <a:headEnd type="none" w="med" len="med"/>
              <a:tailEnd type="none" w="med" len="med"/>
            </a:ln>
          </p:spPr>
        </p:cxnSp>
        <p:sp>
          <p:nvSpPr>
            <p:cNvPr id="160" name="Google Shape;160;p23"/>
            <p:cNvSpPr/>
            <p:nvPr/>
          </p:nvSpPr>
          <p:spPr>
            <a:xfrm>
              <a:off x="4343400" y="4648200"/>
              <a:ext cx="2667000" cy="381000"/>
            </a:xfrm>
            <a:prstGeom prst="leftRightArrow">
              <a:avLst>
                <a:gd name="adj1" fmla="val 50000"/>
                <a:gd name="adj2" fmla="val 50000"/>
              </a:avLst>
            </a:prstGeom>
            <a:solidFill>
              <a:srgbClr val="FF99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Bodoni"/>
                <a:buNone/>
              </a:pPr>
              <a:r>
                <a:rPr lang="en" sz="1300" b="0" i="0" u="none">
                  <a:solidFill>
                    <a:srgbClr val="000000"/>
                  </a:solidFill>
                  <a:latin typeface="Bodoni"/>
                  <a:ea typeface="Bodoni"/>
                  <a:cs typeface="Bodoni"/>
                  <a:sym typeface="Bodoni"/>
                </a:rPr>
                <a:t>System Bus</a:t>
              </a:r>
              <a:endParaRPr sz="900"/>
            </a:p>
          </p:txBody>
        </p:sp>
        <p:cxnSp>
          <p:nvCxnSpPr>
            <p:cNvPr id="161" name="Google Shape;161;p23"/>
            <p:cNvCxnSpPr/>
            <p:nvPr/>
          </p:nvCxnSpPr>
          <p:spPr>
            <a:xfrm>
              <a:off x="5657850" y="4743450"/>
              <a:ext cx="185700" cy="0"/>
            </a:xfrm>
            <a:prstGeom prst="straightConnector1">
              <a:avLst/>
            </a:prstGeom>
            <a:noFill/>
            <a:ln w="9525" cap="flat" cmpd="sng">
              <a:solidFill>
                <a:srgbClr val="FF9999"/>
              </a:solidFill>
              <a:prstDash val="solid"/>
              <a:miter lim="800000"/>
              <a:headEnd type="none" w="med" len="med"/>
              <a:tailEnd type="none" w="med" len="med"/>
            </a:ln>
          </p:spPr>
        </p:cxnSp>
        <p:cxnSp>
          <p:nvCxnSpPr>
            <p:cNvPr id="162" name="Google Shape;162;p23"/>
            <p:cNvCxnSpPr/>
            <p:nvPr/>
          </p:nvCxnSpPr>
          <p:spPr>
            <a:xfrm>
              <a:off x="5659438" y="4932363"/>
              <a:ext cx="185700" cy="0"/>
            </a:xfrm>
            <a:prstGeom prst="straightConnector1">
              <a:avLst/>
            </a:prstGeom>
            <a:noFill/>
            <a:ln w="9525" cap="flat" cmpd="sng">
              <a:solidFill>
                <a:srgbClr val="FF9999"/>
              </a:solidFill>
              <a:prstDash val="solid"/>
              <a:miter lim="800000"/>
              <a:headEnd type="none" w="med" len="med"/>
              <a:tailEnd type="none" w="med" len="med"/>
            </a:ln>
          </p:spPr>
        </p:cxnSp>
        <p:sp>
          <p:nvSpPr>
            <p:cNvPr id="163" name="Google Shape;163;p23"/>
            <p:cNvSpPr txBox="1"/>
            <p:nvPr/>
          </p:nvSpPr>
          <p:spPr>
            <a:xfrm>
              <a:off x="2901959" y="4419592"/>
              <a:ext cx="531600" cy="42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Bodoni"/>
                <a:buNone/>
              </a:pPr>
              <a:r>
                <a:rPr lang="en" sz="1300" b="0" i="0" u="none">
                  <a:solidFill>
                    <a:srgbClr val="000000"/>
                  </a:solidFill>
                  <a:latin typeface="Bodoni"/>
                  <a:ea typeface="Bodoni"/>
                  <a:cs typeface="Bodoni"/>
                  <a:sym typeface="Bodoni"/>
                </a:rPr>
                <a:t>ALU</a:t>
              </a:r>
              <a:endParaRPr sz="900"/>
            </a:p>
          </p:txBody>
        </p:sp>
        <p:sp>
          <p:nvSpPr>
            <p:cNvPr id="164" name="Google Shape;164;p23"/>
            <p:cNvSpPr txBox="1"/>
            <p:nvPr/>
          </p:nvSpPr>
          <p:spPr>
            <a:xfrm>
              <a:off x="3467087" y="4333879"/>
              <a:ext cx="833400" cy="67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Register</a:t>
              </a:r>
              <a:endParaRPr sz="800"/>
            </a:p>
            <a:p>
              <a:pPr marL="0" marR="0" lvl="0" indent="0" algn="l" rtl="0">
                <a:lnSpc>
                  <a:spcPct val="100000"/>
                </a:lnSpc>
                <a:spcBef>
                  <a:spcPts val="0"/>
                </a:spcBef>
                <a:spcAft>
                  <a:spcPts val="0"/>
                </a:spcAft>
                <a:buClr>
                  <a:srgbClr val="000000"/>
                </a:buClr>
                <a:buSzPts val="1800"/>
                <a:buFont typeface="Bodoni"/>
                <a:buNone/>
              </a:pPr>
              <a:r>
                <a:rPr lang="en" sz="1200" b="0" i="0" u="none">
                  <a:solidFill>
                    <a:srgbClr val="000000"/>
                  </a:solidFill>
                  <a:latin typeface="Bodoni"/>
                  <a:ea typeface="Bodoni"/>
                  <a:cs typeface="Bodoni"/>
                  <a:sym typeface="Bodoni"/>
                </a:rPr>
                <a:t>Array</a:t>
              </a:r>
              <a:endParaRPr sz="800"/>
            </a:p>
          </p:txBody>
        </p:sp>
        <p:sp>
          <p:nvSpPr>
            <p:cNvPr id="165" name="Google Shape;165;p23"/>
            <p:cNvSpPr txBox="1"/>
            <p:nvPr/>
          </p:nvSpPr>
          <p:spPr>
            <a:xfrm>
              <a:off x="3202803" y="5141325"/>
              <a:ext cx="833400" cy="42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Bodoni"/>
                <a:buNone/>
              </a:pPr>
              <a:r>
                <a:rPr lang="en" sz="1300" b="0" i="0" u="none">
                  <a:solidFill>
                    <a:srgbClr val="000000"/>
                  </a:solidFill>
                  <a:latin typeface="Bodoni"/>
                  <a:ea typeface="Bodoni"/>
                  <a:cs typeface="Bodoni"/>
                  <a:sym typeface="Bodoni"/>
                </a:rPr>
                <a:t>Control</a:t>
              </a:r>
              <a:endParaRPr sz="9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387900" y="458025"/>
            <a:ext cx="8677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Inside the Microprocessor(2/2)</a:t>
            </a:r>
            <a:endParaRPr/>
          </a:p>
        </p:txBody>
      </p:sp>
      <p:sp>
        <p:nvSpPr>
          <p:cNvPr id="171" name="Google Shape;171;p2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12</a:t>
            </a:r>
            <a:endParaRPr sz="1700" b="1">
              <a:solidFill>
                <a:schemeClr val="dk1"/>
              </a:solidFill>
              <a:latin typeface="Roboto"/>
              <a:ea typeface="Roboto"/>
              <a:cs typeface="Roboto"/>
              <a:sym typeface="Roboto"/>
            </a:endParaRPr>
          </a:p>
        </p:txBody>
      </p:sp>
      <p:pic>
        <p:nvPicPr>
          <p:cNvPr id="173" name="Google Shape;173;p24"/>
          <p:cNvPicPr preferRelativeResize="0"/>
          <p:nvPr/>
        </p:nvPicPr>
        <p:blipFill>
          <a:blip r:embed="rId3">
            <a:alphaModFix/>
          </a:blip>
          <a:stretch>
            <a:fillRect/>
          </a:stretch>
        </p:blipFill>
        <p:spPr>
          <a:xfrm>
            <a:off x="1469100" y="1296525"/>
            <a:ext cx="6515100" cy="36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245000" y="2130600"/>
            <a:ext cx="6654000" cy="8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8085 Microprocessor</a:t>
            </a:r>
            <a:endParaRPr sz="4900"/>
          </a:p>
        </p:txBody>
      </p:sp>
      <p:sp>
        <p:nvSpPr>
          <p:cNvPr id="179" name="Google Shape;179;p2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13</a:t>
            </a:r>
            <a:endParaRPr sz="1700" b="1">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Microprocessor</a:t>
            </a:r>
            <a:endParaRPr/>
          </a:p>
        </p:txBody>
      </p:sp>
      <p:sp>
        <p:nvSpPr>
          <p:cNvPr id="186" name="Google Shape;186;p26"/>
          <p:cNvSpPr txBox="1">
            <a:spLocks noGrp="1"/>
          </p:cNvSpPr>
          <p:nvPr>
            <p:ph type="body" idx="1"/>
          </p:nvPr>
        </p:nvSpPr>
        <p:spPr>
          <a:xfrm>
            <a:off x="281225" y="1482425"/>
            <a:ext cx="8821200" cy="3514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The 8085 microprocessor was introduced by Intel in the year 1977. </a:t>
            </a:r>
            <a:endParaRPr/>
          </a:p>
          <a:p>
            <a:pPr marL="457200" lvl="0" indent="-342900" algn="just" rtl="0">
              <a:spcBef>
                <a:spcPts val="1000"/>
              </a:spcBef>
              <a:spcAft>
                <a:spcPts val="0"/>
              </a:spcAft>
              <a:buSzPts val="1800"/>
              <a:buChar char="●"/>
            </a:pPr>
            <a:r>
              <a:rPr lang="en"/>
              <a:t>It has 16-bit address bus and 8-bit data bus.</a:t>
            </a:r>
            <a:endParaRPr/>
          </a:p>
          <a:p>
            <a:pPr marL="457200" lvl="0" indent="-342900" algn="just" rtl="0">
              <a:spcBef>
                <a:spcPts val="1000"/>
              </a:spcBef>
              <a:spcAft>
                <a:spcPts val="0"/>
              </a:spcAft>
              <a:buSzPts val="1800"/>
              <a:buChar char="●"/>
            </a:pPr>
            <a:r>
              <a:rPr lang="en"/>
              <a:t>This microprocessor is an update of 8080 microprocessor. </a:t>
            </a:r>
            <a:endParaRPr/>
          </a:p>
          <a:p>
            <a:pPr marL="457200" lvl="0" indent="-342900" algn="just" rtl="0">
              <a:spcBef>
                <a:spcPts val="1000"/>
              </a:spcBef>
              <a:spcAft>
                <a:spcPts val="0"/>
              </a:spcAft>
              <a:buSzPts val="1800"/>
              <a:buChar char="●"/>
            </a:pPr>
            <a:r>
              <a:rPr lang="en"/>
              <a:t>It is an 8-bit microprocessor with a 40 pin Dual in Line Package (DIP)</a:t>
            </a:r>
            <a:endParaRPr/>
          </a:p>
          <a:p>
            <a:pPr marL="0" lvl="0" indent="0" algn="just" rtl="0">
              <a:spcBef>
                <a:spcPts val="1000"/>
              </a:spcBef>
              <a:spcAft>
                <a:spcPts val="0"/>
              </a:spcAft>
              <a:buNone/>
            </a:pPr>
            <a:endParaRPr/>
          </a:p>
          <a:p>
            <a:pPr marL="457200" lvl="0" indent="-342900" algn="just" rtl="0">
              <a:spcBef>
                <a:spcPts val="1000"/>
              </a:spcBef>
              <a:spcAft>
                <a:spcPts val="1000"/>
              </a:spcAft>
              <a:buSzPts val="1800"/>
              <a:buChar char="●"/>
            </a:pPr>
            <a:r>
              <a:rPr lang="en"/>
              <a:t>It is used in washing machines, microwave ovens, mobile phones, etc.</a:t>
            </a:r>
            <a:endParaRPr/>
          </a:p>
        </p:txBody>
      </p:sp>
      <p:sp>
        <p:nvSpPr>
          <p:cNvPr id="187" name="Google Shape;187;p2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14</a:t>
            </a:r>
            <a:endParaRPr sz="1700" b="1">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Microprocessor chip</a:t>
            </a:r>
            <a:endParaRPr/>
          </a:p>
        </p:txBody>
      </p:sp>
      <p:sp>
        <p:nvSpPr>
          <p:cNvPr id="194" name="Google Shape;194;p2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15</a:t>
            </a:r>
            <a:endParaRPr sz="1700" b="1">
              <a:solidFill>
                <a:schemeClr val="dk1"/>
              </a:solidFill>
              <a:latin typeface="Roboto"/>
              <a:ea typeface="Roboto"/>
              <a:cs typeface="Roboto"/>
              <a:sym typeface="Roboto"/>
            </a:endParaRPr>
          </a:p>
        </p:txBody>
      </p:sp>
      <p:pic>
        <p:nvPicPr>
          <p:cNvPr id="196" name="Google Shape;196;p27"/>
          <p:cNvPicPr preferRelativeResize="0"/>
          <p:nvPr/>
        </p:nvPicPr>
        <p:blipFill>
          <a:blip r:embed="rId3">
            <a:alphaModFix/>
          </a:blip>
          <a:stretch>
            <a:fillRect/>
          </a:stretch>
        </p:blipFill>
        <p:spPr>
          <a:xfrm>
            <a:off x="5358175" y="296425"/>
            <a:ext cx="2708600" cy="1663725"/>
          </a:xfrm>
          <a:prstGeom prst="rect">
            <a:avLst/>
          </a:prstGeom>
          <a:noFill/>
          <a:ln>
            <a:noFill/>
          </a:ln>
        </p:spPr>
      </p:pic>
      <p:pic>
        <p:nvPicPr>
          <p:cNvPr id="197" name="Google Shape;197;p27"/>
          <p:cNvPicPr preferRelativeResize="0"/>
          <p:nvPr/>
        </p:nvPicPr>
        <p:blipFill>
          <a:blip r:embed="rId4">
            <a:alphaModFix/>
          </a:blip>
          <a:stretch>
            <a:fillRect/>
          </a:stretch>
        </p:blipFill>
        <p:spPr>
          <a:xfrm>
            <a:off x="1256738" y="1306925"/>
            <a:ext cx="2530531" cy="3694575"/>
          </a:xfrm>
          <a:prstGeom prst="rect">
            <a:avLst/>
          </a:prstGeom>
          <a:noFill/>
          <a:ln>
            <a:noFill/>
          </a:ln>
        </p:spPr>
      </p:pic>
      <p:sp>
        <p:nvSpPr>
          <p:cNvPr id="198" name="Google Shape;198;p27"/>
          <p:cNvSpPr txBox="1"/>
          <p:nvPr/>
        </p:nvSpPr>
        <p:spPr>
          <a:xfrm>
            <a:off x="3929775" y="3670750"/>
            <a:ext cx="472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dk1"/>
                </a:solidFill>
                <a:latin typeface="Roboto Slab"/>
                <a:ea typeface="Roboto Slab"/>
                <a:cs typeface="Roboto Slab"/>
                <a:sym typeface="Roboto Slab"/>
              </a:rPr>
              <a:t>8-Bit 8085 Intel Processor (Pin Diagram)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8-Bit 8085 Intel Processor Architecture</a:t>
            </a:r>
            <a:endParaRPr/>
          </a:p>
        </p:txBody>
      </p:sp>
      <p:sp>
        <p:nvSpPr>
          <p:cNvPr id="204" name="Google Shape;204;p2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16</a:t>
            </a:r>
            <a:endParaRPr sz="1700" b="1">
              <a:solidFill>
                <a:schemeClr val="dk1"/>
              </a:solidFill>
              <a:latin typeface="Roboto"/>
              <a:ea typeface="Roboto"/>
              <a:cs typeface="Roboto"/>
              <a:sym typeface="Roboto"/>
            </a:endParaRPr>
          </a:p>
        </p:txBody>
      </p:sp>
      <p:pic>
        <p:nvPicPr>
          <p:cNvPr id="206" name="Google Shape;206;p28"/>
          <p:cNvPicPr preferRelativeResize="0"/>
          <p:nvPr/>
        </p:nvPicPr>
        <p:blipFill>
          <a:blip r:embed="rId3">
            <a:alphaModFix/>
          </a:blip>
          <a:stretch>
            <a:fillRect/>
          </a:stretch>
        </p:blipFill>
        <p:spPr>
          <a:xfrm>
            <a:off x="1417588" y="1327850"/>
            <a:ext cx="6308817" cy="369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Microprocessor Configuration</a:t>
            </a:r>
            <a:endParaRPr/>
          </a:p>
        </p:txBody>
      </p:sp>
      <p:sp>
        <p:nvSpPr>
          <p:cNvPr id="212" name="Google Shape;212;p29"/>
          <p:cNvSpPr txBox="1">
            <a:spLocks noGrp="1"/>
          </p:cNvSpPr>
          <p:nvPr>
            <p:ph type="body" idx="1"/>
          </p:nvPr>
        </p:nvSpPr>
        <p:spPr>
          <a:xfrm>
            <a:off x="281225" y="1482425"/>
            <a:ext cx="8821200" cy="3514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8-bit data bus</a:t>
            </a:r>
            <a:endParaRPr/>
          </a:p>
          <a:p>
            <a:pPr marL="457200" lvl="0" indent="-342900" algn="just" rtl="0">
              <a:spcBef>
                <a:spcPts val="1000"/>
              </a:spcBef>
              <a:spcAft>
                <a:spcPts val="0"/>
              </a:spcAft>
              <a:buSzPts val="1800"/>
              <a:buChar char="●"/>
            </a:pPr>
            <a:r>
              <a:rPr lang="en"/>
              <a:t>16-bit address bus</a:t>
            </a:r>
            <a:endParaRPr/>
          </a:p>
          <a:p>
            <a:pPr marL="457200" lvl="0" indent="-342900" algn="just" rtl="0">
              <a:spcBef>
                <a:spcPts val="1000"/>
              </a:spcBef>
              <a:spcAft>
                <a:spcPts val="0"/>
              </a:spcAft>
              <a:buSzPts val="1800"/>
              <a:buChar char="●"/>
            </a:pPr>
            <a:r>
              <a:rPr lang="en"/>
              <a:t>16-bit program counter</a:t>
            </a:r>
            <a:endParaRPr/>
          </a:p>
          <a:p>
            <a:pPr marL="457200" lvl="0" indent="-342900" algn="just" rtl="0">
              <a:spcBef>
                <a:spcPts val="1000"/>
              </a:spcBef>
              <a:spcAft>
                <a:spcPts val="0"/>
              </a:spcAft>
              <a:buSzPts val="1800"/>
              <a:buChar char="●"/>
            </a:pPr>
            <a:r>
              <a:rPr lang="en"/>
              <a:t>16-bit stack pointer</a:t>
            </a:r>
            <a:endParaRPr/>
          </a:p>
          <a:p>
            <a:pPr marL="457200" lvl="0" indent="-342900" algn="just" rtl="0">
              <a:spcBef>
                <a:spcPts val="1000"/>
              </a:spcBef>
              <a:spcAft>
                <a:spcPts val="0"/>
              </a:spcAft>
              <a:buSzPts val="1800"/>
              <a:buChar char="●"/>
            </a:pPr>
            <a:r>
              <a:rPr lang="en"/>
              <a:t>Six 8-bit registers arranged in pairs: BC, DE, HL</a:t>
            </a:r>
            <a:endParaRPr/>
          </a:p>
          <a:p>
            <a:pPr marL="457200" lvl="0" indent="-342900" algn="just" rtl="0">
              <a:spcBef>
                <a:spcPts val="1000"/>
              </a:spcBef>
              <a:spcAft>
                <a:spcPts val="1000"/>
              </a:spcAft>
              <a:buSzPts val="1800"/>
              <a:buChar char="●"/>
            </a:pPr>
            <a:r>
              <a:rPr lang="en"/>
              <a:t>Requires +5V supply to operate at 3 or 3.2 MHZ single phase clock</a:t>
            </a:r>
            <a:endParaRPr/>
          </a:p>
        </p:txBody>
      </p:sp>
      <p:sp>
        <p:nvSpPr>
          <p:cNvPr id="213" name="Google Shape;213;p2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17</a:t>
            </a:r>
            <a:endParaRPr sz="1700" b="1">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Registers</a:t>
            </a:r>
            <a:endParaRPr/>
          </a:p>
        </p:txBody>
      </p:sp>
      <p:sp>
        <p:nvSpPr>
          <p:cNvPr id="220" name="Google Shape;220;p30"/>
          <p:cNvSpPr txBox="1">
            <a:spLocks noGrp="1"/>
          </p:cNvSpPr>
          <p:nvPr>
            <p:ph type="body" idx="1"/>
          </p:nvPr>
        </p:nvSpPr>
        <p:spPr>
          <a:xfrm>
            <a:off x="281225" y="1482425"/>
            <a:ext cx="6529800" cy="3514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Total 11 registers and 1 temporary register</a:t>
            </a:r>
            <a:endParaRPr/>
          </a:p>
          <a:p>
            <a:pPr marL="457200" lvl="0" indent="-342900" algn="just" rtl="0">
              <a:spcBef>
                <a:spcPts val="1000"/>
              </a:spcBef>
              <a:spcAft>
                <a:spcPts val="0"/>
              </a:spcAft>
              <a:buSzPts val="1800"/>
              <a:buChar char="●"/>
            </a:pPr>
            <a:r>
              <a:rPr lang="en"/>
              <a:t>Information is stored in registers</a:t>
            </a:r>
            <a:endParaRPr/>
          </a:p>
          <a:p>
            <a:pPr marL="457200" lvl="0" indent="-342900" algn="just" rtl="0">
              <a:spcBef>
                <a:spcPts val="1000"/>
              </a:spcBef>
              <a:spcAft>
                <a:spcPts val="0"/>
              </a:spcAft>
              <a:buSzPts val="1800"/>
              <a:buChar char="●"/>
            </a:pPr>
            <a:r>
              <a:rPr lang="en"/>
              <a:t>Registers are classified according to the functions they perform</a:t>
            </a:r>
            <a:endParaRPr/>
          </a:p>
          <a:p>
            <a:pPr marL="0" lvl="0" indent="0" algn="just" rtl="0">
              <a:spcBef>
                <a:spcPts val="1000"/>
              </a:spcBef>
              <a:spcAft>
                <a:spcPts val="0"/>
              </a:spcAft>
              <a:buNone/>
            </a:pPr>
            <a:endParaRPr/>
          </a:p>
          <a:p>
            <a:pPr marL="457200" lvl="0" indent="-342900" algn="just" rtl="0">
              <a:spcBef>
                <a:spcPts val="1000"/>
              </a:spcBef>
              <a:spcAft>
                <a:spcPts val="1000"/>
              </a:spcAft>
              <a:buSzPts val="1800"/>
              <a:buChar char="●"/>
            </a:pPr>
            <a:r>
              <a:rPr lang="en"/>
              <a:t>64 Kbytes of memory and 65536 memory locations.</a:t>
            </a:r>
            <a:endParaRPr/>
          </a:p>
        </p:txBody>
      </p:sp>
      <p:sp>
        <p:nvSpPr>
          <p:cNvPr id="221" name="Google Shape;221;p3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18</a:t>
            </a:r>
            <a:endParaRPr sz="1700" b="1">
              <a:solidFill>
                <a:schemeClr val="dk1"/>
              </a:solidFill>
              <a:latin typeface="Roboto"/>
              <a:ea typeface="Roboto"/>
              <a:cs typeface="Roboto"/>
              <a:sym typeface="Roboto"/>
            </a:endParaRPr>
          </a:p>
        </p:txBody>
      </p:sp>
      <p:pic>
        <p:nvPicPr>
          <p:cNvPr id="223" name="Google Shape;223;p30"/>
          <p:cNvPicPr preferRelativeResize="0"/>
          <p:nvPr/>
        </p:nvPicPr>
        <p:blipFill>
          <a:blip r:embed="rId3">
            <a:alphaModFix/>
          </a:blip>
          <a:stretch>
            <a:fillRect/>
          </a:stretch>
        </p:blipFill>
        <p:spPr>
          <a:xfrm>
            <a:off x="6977625" y="1302350"/>
            <a:ext cx="1896330"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Register Categories</a:t>
            </a:r>
            <a:endParaRPr/>
          </a:p>
        </p:txBody>
      </p:sp>
      <p:sp>
        <p:nvSpPr>
          <p:cNvPr id="229" name="Google Shape;229;p31"/>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b="1" i="1" u="sng">
                <a:solidFill>
                  <a:schemeClr val="accent2"/>
                </a:solidFill>
              </a:rPr>
              <a:t>Accumulator: </a:t>
            </a:r>
            <a:r>
              <a:rPr lang="en"/>
              <a:t>8 bit register which holds the latest result from ALU</a:t>
            </a:r>
            <a:endParaRPr/>
          </a:p>
          <a:p>
            <a:pPr marL="457200" lvl="0" indent="-342900" algn="just" rtl="0">
              <a:spcBef>
                <a:spcPts val="1000"/>
              </a:spcBef>
              <a:spcAft>
                <a:spcPts val="0"/>
              </a:spcAft>
              <a:buSzPts val="1800"/>
              <a:buChar char="●"/>
            </a:pPr>
            <a:r>
              <a:rPr lang="en" b="1" i="1" u="sng">
                <a:solidFill>
                  <a:schemeClr val="accent2"/>
                </a:solidFill>
              </a:rPr>
              <a:t>B, C, D, E, H and L</a:t>
            </a:r>
            <a:r>
              <a:rPr lang="en"/>
              <a:t> are general purpose registers. HL pair can be used for indirect addressing as well</a:t>
            </a:r>
            <a:endParaRPr/>
          </a:p>
          <a:p>
            <a:pPr marL="457200" lvl="0" indent="-342900" algn="just" rtl="0">
              <a:spcBef>
                <a:spcPts val="1000"/>
              </a:spcBef>
              <a:spcAft>
                <a:spcPts val="0"/>
              </a:spcAft>
              <a:buSzPts val="1800"/>
              <a:buChar char="●"/>
            </a:pPr>
            <a:r>
              <a:rPr lang="en" b="1" i="1" u="sng">
                <a:solidFill>
                  <a:schemeClr val="accent2"/>
                </a:solidFill>
              </a:rPr>
              <a:t>Program counter(PC):</a:t>
            </a:r>
            <a:r>
              <a:rPr lang="en"/>
              <a:t> 16 bit register which holds the address of the next instruction to be executed</a:t>
            </a:r>
            <a:endParaRPr/>
          </a:p>
          <a:p>
            <a:pPr marL="457200" lvl="0" indent="-342900" algn="just" rtl="0">
              <a:spcBef>
                <a:spcPts val="1000"/>
              </a:spcBef>
              <a:spcAft>
                <a:spcPts val="0"/>
              </a:spcAft>
              <a:buSzPts val="1800"/>
              <a:buChar char="●"/>
            </a:pPr>
            <a:r>
              <a:rPr lang="en" b="1" i="1" u="sng">
                <a:solidFill>
                  <a:schemeClr val="accent2"/>
                </a:solidFill>
              </a:rPr>
              <a:t>Instruction Register(IR):</a:t>
            </a:r>
            <a:r>
              <a:rPr lang="en"/>
              <a:t> It holds the instruction that is currently being processed.</a:t>
            </a:r>
            <a:endParaRPr/>
          </a:p>
          <a:p>
            <a:pPr marL="457200" lvl="0" indent="-342900" algn="just" rtl="0">
              <a:spcBef>
                <a:spcPts val="1000"/>
              </a:spcBef>
              <a:spcAft>
                <a:spcPts val="0"/>
              </a:spcAft>
              <a:buSzPts val="1800"/>
              <a:buChar char="●"/>
            </a:pPr>
            <a:r>
              <a:rPr lang="en" b="1" i="1" u="sng">
                <a:solidFill>
                  <a:schemeClr val="accent2"/>
                </a:solidFill>
              </a:rPr>
              <a:t>Stack Pointer(SP)</a:t>
            </a:r>
            <a:r>
              <a:rPr lang="en"/>
              <a:t> is used during subroutine calling and execution.</a:t>
            </a:r>
            <a:endParaRPr/>
          </a:p>
          <a:p>
            <a:pPr marL="457200" lvl="0" indent="-342900" algn="just" rtl="0">
              <a:spcBef>
                <a:spcPts val="1000"/>
              </a:spcBef>
              <a:spcAft>
                <a:spcPts val="1000"/>
              </a:spcAft>
              <a:buSzPts val="1800"/>
              <a:buChar char="●"/>
            </a:pPr>
            <a:r>
              <a:rPr lang="en" b="1" i="1" u="sng">
                <a:solidFill>
                  <a:schemeClr val="accent2"/>
                </a:solidFill>
              </a:rPr>
              <a:t>Address Latch:</a:t>
            </a:r>
            <a:r>
              <a:rPr lang="en"/>
              <a:t> It increments/ decrements the address before sent to the address buffer</a:t>
            </a:r>
            <a:endParaRPr/>
          </a:p>
        </p:txBody>
      </p:sp>
      <p:sp>
        <p:nvSpPr>
          <p:cNvPr id="230" name="Google Shape;230;p3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19</a:t>
            </a:r>
            <a:endParaRPr sz="1700"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569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Outline</a:t>
            </a:r>
            <a:endParaRPr/>
          </a:p>
        </p:txBody>
      </p:sp>
      <p:sp>
        <p:nvSpPr>
          <p:cNvPr id="70" name="Google Shape;70;p14"/>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a:t>Overview of Microprocessor</a:t>
            </a:r>
            <a:endParaRPr/>
          </a:p>
          <a:p>
            <a:pPr marL="457200" lvl="0" indent="-342900" algn="l" rtl="0">
              <a:spcBef>
                <a:spcPts val="1000"/>
              </a:spcBef>
              <a:spcAft>
                <a:spcPts val="0"/>
              </a:spcAft>
              <a:buSzPts val="1800"/>
              <a:buChar char="❖"/>
            </a:pPr>
            <a:r>
              <a:rPr lang="en"/>
              <a:t>8085 Microprocessor</a:t>
            </a:r>
            <a:endParaRPr/>
          </a:p>
          <a:p>
            <a:pPr marL="457200" lvl="0" indent="-342900" algn="l" rtl="0">
              <a:spcBef>
                <a:spcPts val="1000"/>
              </a:spcBef>
              <a:spcAft>
                <a:spcPts val="0"/>
              </a:spcAft>
              <a:buSzPts val="1800"/>
              <a:buChar char="❖"/>
            </a:pPr>
            <a:r>
              <a:rPr lang="en"/>
              <a:t>8085 Microprocessor Flag Register</a:t>
            </a:r>
            <a:endParaRPr/>
          </a:p>
          <a:p>
            <a:pPr marL="457200" lvl="0" indent="-342900" algn="l" rtl="0">
              <a:spcBef>
                <a:spcPts val="1000"/>
              </a:spcBef>
              <a:spcAft>
                <a:spcPts val="0"/>
              </a:spcAft>
              <a:buSzPts val="1800"/>
              <a:buChar char="❖"/>
            </a:pPr>
            <a:r>
              <a:rPr lang="en"/>
              <a:t>8085 Microprocessor Architecture</a:t>
            </a:r>
            <a:endParaRPr/>
          </a:p>
          <a:p>
            <a:pPr marL="457200" lvl="0" indent="0" algn="l" rtl="0">
              <a:spcBef>
                <a:spcPts val="1000"/>
              </a:spcBef>
              <a:spcAft>
                <a:spcPts val="1600"/>
              </a:spcAft>
              <a:buNone/>
            </a:pPr>
            <a:endParaRPr/>
          </a:p>
        </p:txBody>
      </p:sp>
      <p:sp>
        <p:nvSpPr>
          <p:cNvPr id="71" name="Google Shape;71;p1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02</a:t>
            </a:r>
            <a:endParaRPr sz="1700" b="1">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1245000" y="1691550"/>
            <a:ext cx="6654000" cy="176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8085 Microprocessor</a:t>
            </a:r>
            <a:endParaRPr sz="4900"/>
          </a:p>
          <a:p>
            <a:pPr marL="0" lvl="0" indent="0" algn="ctr" rtl="0">
              <a:spcBef>
                <a:spcPts val="0"/>
              </a:spcBef>
              <a:spcAft>
                <a:spcPts val="0"/>
              </a:spcAft>
              <a:buNone/>
            </a:pPr>
            <a:r>
              <a:rPr lang="en" sz="4900"/>
              <a:t>Flag Register</a:t>
            </a:r>
            <a:endParaRPr sz="4900"/>
          </a:p>
        </p:txBody>
      </p:sp>
      <p:sp>
        <p:nvSpPr>
          <p:cNvPr id="237" name="Google Shape;237;p3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20</a:t>
            </a:r>
            <a:endParaRPr sz="1700" b="1">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Flag Register</a:t>
            </a:r>
            <a:endParaRPr/>
          </a:p>
        </p:txBody>
      </p:sp>
      <p:sp>
        <p:nvSpPr>
          <p:cNvPr id="244" name="Google Shape;244;p33"/>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In 8085 microprocessor, the flags register can have a total of eight flags. Thus a flag can be represented by 1 bit of information. But only five flags are implemented in 8085. And they are:</a:t>
            </a:r>
            <a:endParaRPr/>
          </a:p>
          <a:p>
            <a:pPr marL="457200" lvl="0" indent="-342900" algn="just" rtl="0">
              <a:spcBef>
                <a:spcPts val="1000"/>
              </a:spcBef>
              <a:spcAft>
                <a:spcPts val="0"/>
              </a:spcAft>
              <a:buSzPts val="1800"/>
              <a:buChar char="●"/>
            </a:pPr>
            <a:r>
              <a:rPr lang="en"/>
              <a:t>Carry flag (Cy),</a:t>
            </a:r>
            <a:endParaRPr/>
          </a:p>
          <a:p>
            <a:pPr marL="457200" lvl="0" indent="-342900" algn="just" rtl="0">
              <a:spcBef>
                <a:spcPts val="0"/>
              </a:spcBef>
              <a:spcAft>
                <a:spcPts val="0"/>
              </a:spcAft>
              <a:buSzPts val="1800"/>
              <a:buChar char="●"/>
            </a:pPr>
            <a:r>
              <a:rPr lang="en"/>
              <a:t>Auxiliary carry flag (AC),</a:t>
            </a:r>
            <a:endParaRPr/>
          </a:p>
          <a:p>
            <a:pPr marL="457200" lvl="0" indent="-342900" algn="just" rtl="0">
              <a:spcBef>
                <a:spcPts val="0"/>
              </a:spcBef>
              <a:spcAft>
                <a:spcPts val="0"/>
              </a:spcAft>
              <a:buSzPts val="1800"/>
              <a:buChar char="●"/>
            </a:pPr>
            <a:r>
              <a:rPr lang="en"/>
              <a:t>Sign flag (S),</a:t>
            </a:r>
            <a:endParaRPr/>
          </a:p>
          <a:p>
            <a:pPr marL="457200" lvl="0" indent="-342900" algn="just" rtl="0">
              <a:spcBef>
                <a:spcPts val="0"/>
              </a:spcBef>
              <a:spcAft>
                <a:spcPts val="0"/>
              </a:spcAft>
              <a:buSzPts val="1800"/>
              <a:buChar char="●"/>
            </a:pPr>
            <a:r>
              <a:rPr lang="en"/>
              <a:t>Parity flag (P), and</a:t>
            </a:r>
            <a:endParaRPr/>
          </a:p>
          <a:p>
            <a:pPr marL="457200" lvl="0" indent="-342900" algn="just" rtl="0">
              <a:spcBef>
                <a:spcPts val="0"/>
              </a:spcBef>
              <a:spcAft>
                <a:spcPts val="0"/>
              </a:spcAft>
              <a:buSzPts val="1800"/>
              <a:buChar char="●"/>
            </a:pPr>
            <a:r>
              <a:rPr lang="en"/>
              <a:t>Zero flag (Z).</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245" name="Google Shape;245;p3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21</a:t>
            </a:r>
            <a:endParaRPr sz="1700" b="1">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Flag Register</a:t>
            </a:r>
            <a:endParaRPr/>
          </a:p>
        </p:txBody>
      </p:sp>
      <p:sp>
        <p:nvSpPr>
          <p:cNvPr id="252" name="Google Shape;252;p34"/>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In 8085 microprocessor, the flags register can have a total of eight flags. Thus a flag can be represented by 1 bit of information. But only five flags are implemented in 8085. And they are:</a:t>
            </a:r>
            <a:endParaRPr/>
          </a:p>
          <a:p>
            <a:pPr marL="457200" lvl="0" indent="-342900" algn="just" rtl="0">
              <a:spcBef>
                <a:spcPts val="1000"/>
              </a:spcBef>
              <a:spcAft>
                <a:spcPts val="0"/>
              </a:spcAft>
              <a:buSzPts val="1800"/>
              <a:buChar char="●"/>
            </a:pPr>
            <a:r>
              <a:rPr lang="en"/>
              <a:t>Carry flag (Cy),</a:t>
            </a:r>
            <a:endParaRPr/>
          </a:p>
          <a:p>
            <a:pPr marL="457200" lvl="0" indent="-342900" algn="just" rtl="0">
              <a:spcBef>
                <a:spcPts val="0"/>
              </a:spcBef>
              <a:spcAft>
                <a:spcPts val="0"/>
              </a:spcAft>
              <a:buSzPts val="1800"/>
              <a:buChar char="●"/>
            </a:pPr>
            <a:r>
              <a:rPr lang="en"/>
              <a:t>Auxiliary carry flag (AC),</a:t>
            </a:r>
            <a:endParaRPr/>
          </a:p>
          <a:p>
            <a:pPr marL="457200" lvl="0" indent="-342900" algn="just" rtl="0">
              <a:spcBef>
                <a:spcPts val="0"/>
              </a:spcBef>
              <a:spcAft>
                <a:spcPts val="0"/>
              </a:spcAft>
              <a:buSzPts val="1800"/>
              <a:buChar char="●"/>
            </a:pPr>
            <a:r>
              <a:rPr lang="en"/>
              <a:t>Sign flag (S),</a:t>
            </a:r>
            <a:endParaRPr/>
          </a:p>
          <a:p>
            <a:pPr marL="457200" lvl="0" indent="-342900" algn="just" rtl="0">
              <a:spcBef>
                <a:spcPts val="0"/>
              </a:spcBef>
              <a:spcAft>
                <a:spcPts val="0"/>
              </a:spcAft>
              <a:buSzPts val="1800"/>
              <a:buChar char="●"/>
            </a:pPr>
            <a:r>
              <a:rPr lang="en"/>
              <a:t>Parity flag (P), and</a:t>
            </a:r>
            <a:endParaRPr/>
          </a:p>
          <a:p>
            <a:pPr marL="457200" lvl="0" indent="-342900" algn="just" rtl="0">
              <a:spcBef>
                <a:spcPts val="0"/>
              </a:spcBef>
              <a:spcAft>
                <a:spcPts val="0"/>
              </a:spcAft>
              <a:buSzPts val="1800"/>
              <a:buChar char="●"/>
            </a:pPr>
            <a:r>
              <a:rPr lang="en"/>
              <a:t>Zero flag (Z).</a:t>
            </a:r>
            <a:endParaRPr/>
          </a:p>
          <a:p>
            <a:pPr marL="0" lvl="0" indent="0" algn="just" rtl="0">
              <a:spcBef>
                <a:spcPts val="1000"/>
              </a:spcBef>
              <a:spcAft>
                <a:spcPts val="0"/>
              </a:spcAft>
              <a:buNone/>
            </a:pPr>
            <a:r>
              <a:rPr lang="en"/>
              <a:t>These individual flags are either set to 1, or reset to 0 depending on the result of execution of the last executed arithmetic or logical instruction. But in a few arithmetic and logical instructions, some or none of these flags are affected. </a:t>
            </a:r>
            <a:endParaRPr/>
          </a:p>
          <a:p>
            <a:pPr marL="0" lvl="0" indent="0" algn="just" rtl="0">
              <a:spcBef>
                <a:spcPts val="1000"/>
              </a:spcBef>
              <a:spcAft>
                <a:spcPts val="1000"/>
              </a:spcAft>
              <a:buNone/>
            </a:pPr>
            <a:endParaRPr/>
          </a:p>
        </p:txBody>
      </p:sp>
      <p:sp>
        <p:nvSpPr>
          <p:cNvPr id="253" name="Google Shape;253;p3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22</a:t>
            </a:r>
            <a:endParaRPr sz="1700" b="1">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Flag Register</a:t>
            </a:r>
            <a:endParaRPr/>
          </a:p>
        </p:txBody>
      </p:sp>
      <p:sp>
        <p:nvSpPr>
          <p:cNvPr id="260" name="Google Shape;260;p35"/>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Sign Flag:</a:t>
            </a:r>
            <a:r>
              <a:rPr lang="en"/>
              <a:t> If the result of the latest arithmetic operation is having MSB (most- significant byte) ‘1’ (meaning it is a negative number), then the sign flag is set to ‘1’. Otherwise, it is reset to ‘0’ which means it is a positive number.</a:t>
            </a:r>
            <a:endParaRPr/>
          </a:p>
          <a:p>
            <a:pPr marL="0" lvl="0" indent="0" algn="just" rtl="0">
              <a:spcBef>
                <a:spcPts val="1000"/>
              </a:spcBef>
              <a:spcAft>
                <a:spcPts val="0"/>
              </a:spcAft>
              <a:buNone/>
            </a:pPr>
            <a:endParaRPr sz="1200"/>
          </a:p>
          <a:p>
            <a:pPr marL="0" lvl="0" indent="0" algn="just" rtl="0">
              <a:spcBef>
                <a:spcPts val="1000"/>
              </a:spcBef>
              <a:spcAft>
                <a:spcPts val="0"/>
              </a:spcAft>
              <a:buNone/>
            </a:pPr>
            <a:r>
              <a:rPr lang="en" b="1" i="1" u="sng">
                <a:solidFill>
                  <a:schemeClr val="accent2"/>
                </a:solidFill>
              </a:rPr>
              <a:t>Zero Flag:</a:t>
            </a:r>
            <a:r>
              <a:rPr lang="en"/>
              <a:t> If the result of the latest operation is zero, then zero flag will be set to ‘1’; otherwise it be reset to ‘0’.</a:t>
            </a:r>
            <a:endParaRPr/>
          </a:p>
          <a:p>
            <a:pPr marL="0" lvl="0" indent="0" algn="just" rtl="0">
              <a:spcBef>
                <a:spcPts val="1000"/>
              </a:spcBef>
              <a:spcAft>
                <a:spcPts val="0"/>
              </a:spcAft>
              <a:buNone/>
            </a:pPr>
            <a:endParaRPr sz="1300"/>
          </a:p>
          <a:p>
            <a:pPr marL="0" lvl="0" indent="0" algn="just" rtl="0">
              <a:spcBef>
                <a:spcPts val="1000"/>
              </a:spcBef>
              <a:spcAft>
                <a:spcPts val="0"/>
              </a:spcAft>
              <a:buNone/>
            </a:pPr>
            <a:r>
              <a:rPr lang="en" b="1" i="1" u="sng">
                <a:solidFill>
                  <a:schemeClr val="accent2"/>
                </a:solidFill>
              </a:rPr>
              <a:t>Carry Flag:</a:t>
            </a:r>
            <a:r>
              <a:rPr lang="en"/>
              <a:t> After performing the addition of any two 8-bit numbers, If the result of the latest operations exceeds 8-bits then this flag will be set to ‘1’. Otherwise, it is reset to ‘0’.</a:t>
            </a:r>
            <a:endParaRPr/>
          </a:p>
          <a:p>
            <a:pPr marL="0" lvl="0" indent="0" algn="just" rtl="0">
              <a:spcBef>
                <a:spcPts val="1000"/>
              </a:spcBef>
              <a:spcAft>
                <a:spcPts val="1000"/>
              </a:spcAft>
              <a:buNone/>
            </a:pPr>
            <a:endParaRPr/>
          </a:p>
        </p:txBody>
      </p:sp>
      <p:sp>
        <p:nvSpPr>
          <p:cNvPr id="261" name="Google Shape;261;p3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23</a:t>
            </a:r>
            <a:endParaRPr sz="1700" b="1">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Flag Register</a:t>
            </a:r>
            <a:endParaRPr/>
          </a:p>
        </p:txBody>
      </p:sp>
      <p:sp>
        <p:nvSpPr>
          <p:cNvPr id="268" name="Google Shape;268;p36"/>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Auxiliary Carry Flag:</a:t>
            </a:r>
            <a:r>
              <a:rPr lang="en"/>
              <a:t> This flag is not accessible to programmer. This flag will be used by the system during BCD (binary-coded decimal) operations.  Now let us consider the addition of any two 8-bit (2-hex digit) numbers, a carry may be generated when we add the 1st hex digits of the two numbers. Such a carry is called intermediate carry also known as half carry, or auxiliary carry (AC).</a:t>
            </a:r>
            <a:endParaRPr/>
          </a:p>
          <a:p>
            <a:pPr marL="0" lvl="0" indent="0" algn="just" rtl="0">
              <a:spcBef>
                <a:spcPts val="1000"/>
              </a:spcBef>
              <a:spcAft>
                <a:spcPts val="0"/>
              </a:spcAft>
              <a:buNone/>
            </a:pPr>
            <a:endParaRPr/>
          </a:p>
          <a:p>
            <a:pPr marL="0" lvl="0" indent="0" algn="just" rtl="0">
              <a:spcBef>
                <a:spcPts val="1000"/>
              </a:spcBef>
              <a:spcAft>
                <a:spcPts val="0"/>
              </a:spcAft>
              <a:buNone/>
            </a:pPr>
            <a:r>
              <a:rPr lang="en" b="1" i="1" u="sng">
                <a:solidFill>
                  <a:schemeClr val="accent2"/>
                </a:solidFill>
              </a:rPr>
              <a:t>Parity Flag:</a:t>
            </a:r>
            <a:r>
              <a:rPr lang="en" b="1">
                <a:solidFill>
                  <a:schemeClr val="accent2"/>
                </a:solidFill>
              </a:rPr>
              <a:t> </a:t>
            </a:r>
            <a:r>
              <a:rPr lang="en"/>
              <a:t>If the result of the latest operation is having even number of ‘1’s, then this flag will be set to ‘1’ Otherwise this will be reset to ‘0’. This is used for error checking.</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269" name="Google Shape;269;p3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24</a:t>
            </a:r>
            <a:endParaRPr sz="1700" b="1">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Flag Register</a:t>
            </a:r>
            <a:endParaRPr/>
          </a:p>
        </p:txBody>
      </p:sp>
      <p:sp>
        <p:nvSpPr>
          <p:cNvPr id="276" name="Google Shape;276;p37"/>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 respective position of these flag bits in flag register has been show the below figure. The positions marked by “x” are to be considered as don't care bits in the flags register.</a:t>
            </a: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277" name="Google Shape;277;p3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25</a:t>
            </a:r>
            <a:endParaRPr sz="1700" b="1">
              <a:solidFill>
                <a:schemeClr val="dk1"/>
              </a:solidFill>
              <a:latin typeface="Roboto"/>
              <a:ea typeface="Roboto"/>
              <a:cs typeface="Roboto"/>
              <a:sym typeface="Roboto"/>
            </a:endParaRPr>
          </a:p>
        </p:txBody>
      </p:sp>
      <p:pic>
        <p:nvPicPr>
          <p:cNvPr id="279" name="Google Shape;279;p37"/>
          <p:cNvPicPr preferRelativeResize="0"/>
          <p:nvPr/>
        </p:nvPicPr>
        <p:blipFill>
          <a:blip r:embed="rId3">
            <a:alphaModFix/>
          </a:blip>
          <a:stretch>
            <a:fillRect/>
          </a:stretch>
        </p:blipFill>
        <p:spPr>
          <a:xfrm>
            <a:off x="324600" y="2571750"/>
            <a:ext cx="8505825" cy="1104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Flag Register</a:t>
            </a:r>
            <a:endParaRPr/>
          </a:p>
        </p:txBody>
      </p:sp>
      <p:sp>
        <p:nvSpPr>
          <p:cNvPr id="285" name="Google Shape;285;p38"/>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Example output:</a:t>
            </a: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286" name="Google Shape;286;p3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26</a:t>
            </a:r>
            <a:endParaRPr sz="1700" b="1">
              <a:solidFill>
                <a:schemeClr val="dk1"/>
              </a:solidFill>
              <a:latin typeface="Roboto"/>
              <a:ea typeface="Roboto"/>
              <a:cs typeface="Roboto"/>
              <a:sym typeface="Roboto"/>
            </a:endParaRPr>
          </a:p>
        </p:txBody>
      </p:sp>
      <p:graphicFrame>
        <p:nvGraphicFramePr>
          <p:cNvPr id="288" name="Google Shape;288;p38"/>
          <p:cNvGraphicFramePr/>
          <p:nvPr/>
        </p:nvGraphicFramePr>
        <p:xfrm>
          <a:off x="459338" y="2000250"/>
          <a:ext cx="3000000" cy="3000000"/>
        </p:xfrm>
        <a:graphic>
          <a:graphicData uri="http://schemas.openxmlformats.org/drawingml/2006/table">
            <a:tbl>
              <a:tblPr>
                <a:noFill/>
                <a:tableStyleId>{5BF23219-13CC-4C7F-B71A-71F35E802109}</a:tableStyleId>
              </a:tblPr>
              <a:tblGrid>
                <a:gridCol w="922625">
                  <a:extLst>
                    <a:ext uri="{9D8B030D-6E8A-4147-A177-3AD203B41FA5}">
                      <a16:colId xmlns:a16="http://schemas.microsoft.com/office/drawing/2014/main" val="20000"/>
                    </a:ext>
                  </a:extLst>
                </a:gridCol>
                <a:gridCol w="922625">
                  <a:extLst>
                    <a:ext uri="{9D8B030D-6E8A-4147-A177-3AD203B41FA5}">
                      <a16:colId xmlns:a16="http://schemas.microsoft.com/office/drawing/2014/main" val="20001"/>
                    </a:ext>
                  </a:extLst>
                </a:gridCol>
                <a:gridCol w="922625">
                  <a:extLst>
                    <a:ext uri="{9D8B030D-6E8A-4147-A177-3AD203B41FA5}">
                      <a16:colId xmlns:a16="http://schemas.microsoft.com/office/drawing/2014/main" val="20002"/>
                    </a:ext>
                  </a:extLst>
                </a:gridCol>
                <a:gridCol w="922625">
                  <a:extLst>
                    <a:ext uri="{9D8B030D-6E8A-4147-A177-3AD203B41FA5}">
                      <a16:colId xmlns:a16="http://schemas.microsoft.com/office/drawing/2014/main" val="20003"/>
                    </a:ext>
                  </a:extLst>
                </a:gridCol>
                <a:gridCol w="922625">
                  <a:extLst>
                    <a:ext uri="{9D8B030D-6E8A-4147-A177-3AD203B41FA5}">
                      <a16:colId xmlns:a16="http://schemas.microsoft.com/office/drawing/2014/main" val="20004"/>
                    </a:ext>
                  </a:extLst>
                </a:gridCol>
                <a:gridCol w="922625">
                  <a:extLst>
                    <a:ext uri="{9D8B030D-6E8A-4147-A177-3AD203B41FA5}">
                      <a16:colId xmlns:a16="http://schemas.microsoft.com/office/drawing/2014/main" val="20005"/>
                    </a:ext>
                  </a:extLst>
                </a:gridCol>
                <a:gridCol w="922625">
                  <a:extLst>
                    <a:ext uri="{9D8B030D-6E8A-4147-A177-3AD203B41FA5}">
                      <a16:colId xmlns:a16="http://schemas.microsoft.com/office/drawing/2014/main" val="20006"/>
                    </a:ext>
                  </a:extLst>
                </a:gridCol>
                <a:gridCol w="922625">
                  <a:extLst>
                    <a:ext uri="{9D8B030D-6E8A-4147-A177-3AD203B41FA5}">
                      <a16:colId xmlns:a16="http://schemas.microsoft.com/office/drawing/2014/main" val="20007"/>
                    </a:ext>
                  </a:extLst>
                </a:gridCol>
                <a:gridCol w="922625">
                  <a:extLst>
                    <a:ext uri="{9D8B030D-6E8A-4147-A177-3AD203B41FA5}">
                      <a16:colId xmlns:a16="http://schemas.microsoft.com/office/drawing/2014/main" val="20008"/>
                    </a:ext>
                  </a:extLst>
                </a:gridCol>
              </a:tblGrid>
              <a:tr h="0">
                <a:tc>
                  <a:txBody>
                    <a:bodyPr/>
                    <a:lstStyle/>
                    <a:p>
                      <a:pPr marL="0" lvl="0" indent="0" algn="l" rtl="0">
                        <a:spcBef>
                          <a:spcPts val="0"/>
                        </a:spcBef>
                        <a:spcAft>
                          <a:spcPts val="0"/>
                        </a:spcAft>
                        <a:buNone/>
                      </a:pPr>
                      <a:r>
                        <a:rPr lang="en">
                          <a:solidFill>
                            <a:schemeClr val="dk1"/>
                          </a:solidFill>
                        </a:rPr>
                        <a:t>Bit Number</a:t>
                      </a:r>
                      <a:endParaRPr>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7</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6</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5</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4</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3</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2</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1</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0</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78475">
                <a:tc>
                  <a:txBody>
                    <a:bodyPr/>
                    <a:lstStyle/>
                    <a:p>
                      <a:pPr marL="0" lvl="0" indent="0" algn="l" rtl="0">
                        <a:spcBef>
                          <a:spcPts val="0"/>
                        </a:spcBef>
                        <a:spcAft>
                          <a:spcPts val="0"/>
                        </a:spcAft>
                        <a:buNone/>
                      </a:pPr>
                      <a:r>
                        <a:rPr lang="en">
                          <a:solidFill>
                            <a:schemeClr val="dk1"/>
                          </a:solidFill>
                        </a:rPr>
                        <a:t>Flag Values</a:t>
                      </a:r>
                      <a:endParaRPr>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0</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1</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x</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0</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x</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1</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x</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1</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78475">
                <a:tc>
                  <a:txBody>
                    <a:bodyPr/>
                    <a:lstStyle/>
                    <a:p>
                      <a:pPr marL="0" lvl="0" indent="0" algn="l" rtl="0">
                        <a:spcBef>
                          <a:spcPts val="0"/>
                        </a:spcBef>
                        <a:spcAft>
                          <a:spcPts val="0"/>
                        </a:spcAft>
                        <a:buNone/>
                      </a:pPr>
                      <a:endParaRPr>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S</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Z</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AC</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P</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600">
                          <a:solidFill>
                            <a:schemeClr val="dk1"/>
                          </a:solidFill>
                        </a:rPr>
                        <a:t>Cy</a:t>
                      </a:r>
                      <a:endParaRPr sz="2600">
                        <a:solidFill>
                          <a:schemeClr val="dk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01</a:t>
            </a:r>
            <a:endParaRPr/>
          </a:p>
        </p:txBody>
      </p:sp>
      <p:sp>
        <p:nvSpPr>
          <p:cNvPr id="294" name="Google Shape;294;p39"/>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In the addition of 45H and F3H, the result thus produced will be 38H. Show the flag values.</a:t>
            </a:r>
            <a:endParaRPr/>
          </a:p>
          <a:p>
            <a:pPr marL="0" lvl="0" indent="0" algn="just" rtl="0">
              <a:spcBef>
                <a:spcPts val="1000"/>
              </a:spcBef>
              <a:spcAft>
                <a:spcPts val="0"/>
              </a:spcAft>
              <a:buNone/>
            </a:pPr>
            <a:r>
              <a:rPr lang="en"/>
              <a:t>45h = 		0100 0101</a:t>
            </a:r>
            <a:endParaRPr/>
          </a:p>
          <a:p>
            <a:pPr marL="0" lvl="0" indent="0" algn="just" rtl="0">
              <a:spcBef>
                <a:spcPts val="1000"/>
              </a:spcBef>
              <a:spcAft>
                <a:spcPts val="0"/>
              </a:spcAft>
              <a:buNone/>
            </a:pPr>
            <a:r>
              <a:rPr lang="en"/>
              <a:t>F3h =   		1111 0011</a:t>
            </a:r>
            <a:endParaRPr/>
          </a:p>
          <a:p>
            <a:pPr marL="0" lvl="0" indent="0" algn="just" rtl="0">
              <a:spcBef>
                <a:spcPts val="1000"/>
              </a:spcBef>
              <a:spcAft>
                <a:spcPts val="0"/>
              </a:spcAft>
              <a:buNone/>
            </a:pPr>
            <a:r>
              <a:rPr lang="en"/>
              <a:t>------------------------------------------</a:t>
            </a:r>
            <a:endParaRPr/>
          </a:p>
          <a:p>
            <a:pPr marL="0" lvl="0" indent="0" algn="just" rtl="0">
              <a:spcBef>
                <a:spcPts val="1000"/>
              </a:spcBef>
              <a:spcAft>
                <a:spcPts val="0"/>
              </a:spcAft>
              <a:buNone/>
            </a:pPr>
            <a:r>
              <a:rPr lang="en"/>
              <a:t>Output =	     1 0011 1000</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295" name="Google Shape;295;p3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27</a:t>
            </a:r>
            <a:endParaRPr sz="1700" b="1">
              <a:solidFill>
                <a:schemeClr val="dk1"/>
              </a:solidFill>
              <a:latin typeface="Roboto"/>
              <a:ea typeface="Roboto"/>
              <a:cs typeface="Roboto"/>
              <a:sym typeface="Roboto"/>
            </a:endParaRPr>
          </a:p>
        </p:txBody>
      </p:sp>
      <p:sp>
        <p:nvSpPr>
          <p:cNvPr id="297" name="Google Shape;297;p39"/>
          <p:cNvSpPr txBox="1"/>
          <p:nvPr/>
        </p:nvSpPr>
        <p:spPr>
          <a:xfrm>
            <a:off x="5558425" y="2145075"/>
            <a:ext cx="3192300" cy="2634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800">
                <a:solidFill>
                  <a:schemeClr val="dk1"/>
                </a:solidFill>
                <a:latin typeface="Roboto"/>
                <a:ea typeface="Roboto"/>
                <a:cs typeface="Roboto"/>
                <a:sym typeface="Roboto"/>
              </a:rPr>
              <a:t>Cy = 1, because of carry.</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AC = 0, no intermediate carry</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S = 0, MSB = 0</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Z = 0, Output not zero</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P = 0, total 3 1’s.</a:t>
            </a:r>
            <a:endParaRPr sz="1800">
              <a:solidFill>
                <a:schemeClr val="dk1"/>
              </a:solidFill>
              <a:latin typeface="Roboto"/>
              <a:ea typeface="Roboto"/>
              <a:cs typeface="Roboto"/>
              <a:sym typeface="Roboto"/>
            </a:endParaRPr>
          </a:p>
          <a:p>
            <a:pPr marL="0" lvl="0" indent="0" algn="l" rtl="0">
              <a:spcBef>
                <a:spcPts val="1000"/>
              </a:spcBef>
              <a:spcAft>
                <a:spcPts val="0"/>
              </a:spcAft>
              <a:buNone/>
            </a:pP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02</a:t>
            </a:r>
            <a:endParaRPr/>
          </a:p>
        </p:txBody>
      </p:sp>
      <p:sp>
        <p:nvSpPr>
          <p:cNvPr id="303" name="Google Shape;303;p40"/>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In the addition of 85H and 1EH, the result produced will be A3H. Show the flag values.</a:t>
            </a:r>
            <a:endParaRPr/>
          </a:p>
          <a:p>
            <a:pPr marL="0" lvl="0" indent="0" algn="just" rtl="0">
              <a:spcBef>
                <a:spcPts val="1000"/>
              </a:spcBef>
              <a:spcAft>
                <a:spcPts val="0"/>
              </a:spcAft>
              <a:buNone/>
            </a:pPr>
            <a:r>
              <a:rPr lang="en"/>
              <a:t>85h = 		1000 0101</a:t>
            </a:r>
            <a:endParaRPr/>
          </a:p>
          <a:p>
            <a:pPr marL="0" lvl="0" indent="0" algn="just" rtl="0">
              <a:spcBef>
                <a:spcPts val="1000"/>
              </a:spcBef>
              <a:spcAft>
                <a:spcPts val="0"/>
              </a:spcAft>
              <a:buNone/>
            </a:pPr>
            <a:r>
              <a:rPr lang="en"/>
              <a:t>1Eh =   		0001 1110</a:t>
            </a:r>
            <a:endParaRPr/>
          </a:p>
          <a:p>
            <a:pPr marL="0" lvl="0" indent="0" algn="just" rtl="0">
              <a:spcBef>
                <a:spcPts val="1000"/>
              </a:spcBef>
              <a:spcAft>
                <a:spcPts val="0"/>
              </a:spcAft>
              <a:buNone/>
            </a:pPr>
            <a:r>
              <a:rPr lang="en"/>
              <a:t>------------------------------------------</a:t>
            </a:r>
            <a:endParaRPr/>
          </a:p>
          <a:p>
            <a:pPr marL="0" lvl="0" indent="0" algn="just" rtl="0">
              <a:spcBef>
                <a:spcPts val="1000"/>
              </a:spcBef>
              <a:spcAft>
                <a:spcPts val="0"/>
              </a:spcAft>
              <a:buNone/>
            </a:pPr>
            <a:r>
              <a:rPr lang="en"/>
              <a:t>Output =	     0 1010 0011</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04" name="Google Shape;304;p4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28</a:t>
            </a:r>
            <a:endParaRPr sz="1700" b="1">
              <a:solidFill>
                <a:schemeClr val="dk1"/>
              </a:solidFill>
              <a:latin typeface="Roboto"/>
              <a:ea typeface="Roboto"/>
              <a:cs typeface="Roboto"/>
              <a:sym typeface="Roboto"/>
            </a:endParaRPr>
          </a:p>
        </p:txBody>
      </p:sp>
      <p:sp>
        <p:nvSpPr>
          <p:cNvPr id="306" name="Google Shape;306;p40"/>
          <p:cNvSpPr txBox="1"/>
          <p:nvPr/>
        </p:nvSpPr>
        <p:spPr>
          <a:xfrm>
            <a:off x="5057375" y="2505200"/>
            <a:ext cx="3740400" cy="2634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800">
                <a:solidFill>
                  <a:schemeClr val="dk1"/>
                </a:solidFill>
                <a:latin typeface="Roboto"/>
                <a:ea typeface="Roboto"/>
                <a:cs typeface="Roboto"/>
                <a:sym typeface="Roboto"/>
              </a:rPr>
              <a:t>Cy = 0</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AC = 1</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S = 1</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Z = 0</a:t>
            </a:r>
            <a:endParaRPr sz="1800">
              <a:solidFill>
                <a:schemeClr val="dk1"/>
              </a:solidFill>
              <a:latin typeface="Roboto"/>
              <a:ea typeface="Roboto"/>
              <a:cs typeface="Roboto"/>
              <a:sym typeface="Roboto"/>
            </a:endParaRPr>
          </a:p>
          <a:p>
            <a:pPr marL="0" lvl="0" indent="0" algn="just" rtl="0">
              <a:lnSpc>
                <a:spcPct val="115000"/>
              </a:lnSpc>
              <a:spcBef>
                <a:spcPts val="1000"/>
              </a:spcBef>
              <a:spcAft>
                <a:spcPts val="0"/>
              </a:spcAft>
              <a:buNone/>
            </a:pPr>
            <a:r>
              <a:rPr lang="en" sz="1800">
                <a:solidFill>
                  <a:schemeClr val="dk1"/>
                </a:solidFill>
                <a:latin typeface="Roboto"/>
                <a:ea typeface="Roboto"/>
                <a:cs typeface="Roboto"/>
                <a:sym typeface="Roboto"/>
              </a:rPr>
              <a:t>P = 1</a:t>
            </a:r>
            <a:endParaRPr sz="1800">
              <a:solidFill>
                <a:schemeClr val="dk1"/>
              </a:solidFill>
              <a:latin typeface="Roboto"/>
              <a:ea typeface="Roboto"/>
              <a:cs typeface="Roboto"/>
              <a:sym typeface="Roboto"/>
            </a:endParaRPr>
          </a:p>
          <a:p>
            <a:pPr marL="0" lvl="0" indent="0" algn="l" rtl="0">
              <a:spcBef>
                <a:spcPts val="1000"/>
              </a:spcBef>
              <a:spcAft>
                <a:spcPts val="0"/>
              </a:spcAft>
              <a:buNone/>
            </a:pP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Exercise: 01</a:t>
            </a:r>
            <a:endParaRPr/>
          </a:p>
        </p:txBody>
      </p:sp>
      <p:sp>
        <p:nvSpPr>
          <p:cNvPr id="312" name="Google Shape;312;p41"/>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Addition of BC and DE</a:t>
            </a:r>
            <a:endParaRPr/>
          </a:p>
          <a:p>
            <a:pPr marL="0" lvl="0" indent="0" algn="just" rtl="0">
              <a:spcBef>
                <a:spcPts val="1000"/>
              </a:spcBef>
              <a:spcAft>
                <a:spcPts val="0"/>
              </a:spcAft>
              <a:buNone/>
            </a:pPr>
            <a:endParaRPr/>
          </a:p>
          <a:p>
            <a:pPr marL="0" lvl="0" indent="0" algn="just" rtl="0">
              <a:spcBef>
                <a:spcPts val="1000"/>
              </a:spcBef>
              <a:spcAft>
                <a:spcPts val="0"/>
              </a:spcAft>
              <a:buNone/>
            </a:pPr>
            <a:r>
              <a:rPr lang="en" u="sng"/>
              <a:t>Task:</a:t>
            </a:r>
            <a:r>
              <a:rPr lang="en"/>
              <a:t>  Derive the flag values</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13" name="Google Shape;313;p4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29</a:t>
            </a:r>
            <a:endParaRPr sz="1700" b="1">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722750" y="2130600"/>
            <a:ext cx="5698500" cy="8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Overview</a:t>
            </a:r>
            <a:endParaRPr sz="4900"/>
          </a:p>
        </p:txBody>
      </p:sp>
      <p:sp>
        <p:nvSpPr>
          <p:cNvPr id="78" name="Google Shape;78;p1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03</a:t>
            </a:r>
            <a:endParaRPr sz="1700" b="1">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Exercise: 02</a:t>
            </a:r>
            <a:endParaRPr/>
          </a:p>
        </p:txBody>
      </p:sp>
      <p:sp>
        <p:nvSpPr>
          <p:cNvPr id="320" name="Google Shape;320;p42"/>
          <p:cNvSpPr txBox="1">
            <a:spLocks noGrp="1"/>
          </p:cNvSpPr>
          <p:nvPr>
            <p:ph type="body" idx="1"/>
          </p:nvPr>
        </p:nvSpPr>
        <p:spPr>
          <a:xfrm>
            <a:off x="281225" y="126825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a:p>
          <a:p>
            <a:pPr marL="457200" lvl="0" indent="0" algn="just" rtl="0">
              <a:spcBef>
                <a:spcPts val="1000"/>
              </a:spcBef>
              <a:spcAft>
                <a:spcPts val="0"/>
              </a:spcAft>
              <a:buNone/>
            </a:pPr>
            <a:r>
              <a:rPr lang="en"/>
              <a:t>MVI A, 32H </a:t>
            </a:r>
            <a:endParaRPr/>
          </a:p>
          <a:p>
            <a:pPr marL="457200" lvl="0" indent="0" algn="just" rtl="0">
              <a:spcBef>
                <a:spcPts val="1000"/>
              </a:spcBef>
              <a:spcAft>
                <a:spcPts val="0"/>
              </a:spcAft>
              <a:buNone/>
            </a:pPr>
            <a:r>
              <a:rPr lang="en"/>
              <a:t>MVI B , 48H</a:t>
            </a:r>
            <a:endParaRPr/>
          </a:p>
          <a:p>
            <a:pPr marL="457200" lvl="0" indent="0" algn="just" rtl="0">
              <a:spcBef>
                <a:spcPts val="1000"/>
              </a:spcBef>
              <a:spcAft>
                <a:spcPts val="0"/>
              </a:spcAft>
              <a:buNone/>
            </a:pPr>
            <a:r>
              <a:rPr lang="en"/>
              <a:t>ADD B</a:t>
            </a:r>
            <a:endParaRPr/>
          </a:p>
          <a:p>
            <a:pPr marL="457200" lvl="0" indent="0" algn="just" rtl="0">
              <a:spcBef>
                <a:spcPts val="1000"/>
              </a:spcBef>
              <a:spcAft>
                <a:spcPts val="0"/>
              </a:spcAft>
              <a:buNone/>
            </a:pPr>
            <a:r>
              <a:rPr lang="en"/>
              <a:t>OUT 01H</a:t>
            </a:r>
            <a:endParaRPr/>
          </a:p>
          <a:p>
            <a:pPr marL="457200" lvl="0" indent="0" algn="just" rtl="0">
              <a:spcBef>
                <a:spcPts val="1000"/>
              </a:spcBef>
              <a:spcAft>
                <a:spcPts val="0"/>
              </a:spcAft>
              <a:buNone/>
            </a:pPr>
            <a:r>
              <a:rPr lang="en"/>
              <a:t>HLT</a:t>
            </a:r>
            <a:endParaRPr/>
          </a:p>
          <a:p>
            <a:pPr marL="0" lvl="0" indent="0" algn="just" rtl="0">
              <a:spcBef>
                <a:spcPts val="1000"/>
              </a:spcBef>
              <a:spcAft>
                <a:spcPts val="0"/>
              </a:spcAft>
              <a:buNone/>
            </a:pPr>
            <a:endParaRPr/>
          </a:p>
          <a:p>
            <a:pPr marL="0" lvl="0" indent="0" algn="just" rtl="0">
              <a:spcBef>
                <a:spcPts val="1000"/>
              </a:spcBef>
              <a:spcAft>
                <a:spcPts val="0"/>
              </a:spcAft>
              <a:buNone/>
            </a:pPr>
            <a:r>
              <a:rPr lang="en" u="sng"/>
              <a:t>Task:</a:t>
            </a:r>
            <a:r>
              <a:rPr lang="en"/>
              <a:t>  Derive the flag values</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21" name="Google Shape;321;p4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30</a:t>
            </a:r>
            <a:endParaRPr sz="1700" b="1">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3"/>
          <p:cNvSpPr txBox="1">
            <a:spLocks noGrp="1"/>
          </p:cNvSpPr>
          <p:nvPr>
            <p:ph type="title"/>
          </p:nvPr>
        </p:nvSpPr>
        <p:spPr>
          <a:xfrm>
            <a:off x="1245000" y="1663350"/>
            <a:ext cx="6654000" cy="18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8085 Microprocessor</a:t>
            </a:r>
            <a:endParaRPr sz="4900"/>
          </a:p>
          <a:p>
            <a:pPr marL="0" lvl="0" indent="0" algn="ctr" rtl="0">
              <a:spcBef>
                <a:spcPts val="0"/>
              </a:spcBef>
              <a:spcAft>
                <a:spcPts val="0"/>
              </a:spcAft>
              <a:buNone/>
            </a:pPr>
            <a:r>
              <a:rPr lang="en" sz="4900"/>
              <a:t>Architecture</a:t>
            </a:r>
            <a:endParaRPr sz="4900"/>
          </a:p>
        </p:txBody>
      </p:sp>
      <p:sp>
        <p:nvSpPr>
          <p:cNvPr id="328" name="Google Shape;328;p4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31</a:t>
            </a:r>
            <a:endParaRPr sz="1700" b="1">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μP</a:t>
            </a:r>
            <a:endParaRPr/>
          </a:p>
        </p:txBody>
      </p:sp>
      <p:sp>
        <p:nvSpPr>
          <p:cNvPr id="335" name="Google Shape;335;p44"/>
          <p:cNvSpPr txBox="1">
            <a:spLocks noGrp="1"/>
          </p:cNvSpPr>
          <p:nvPr>
            <p:ph type="body" idx="1"/>
          </p:nvPr>
        </p:nvSpPr>
        <p:spPr>
          <a:xfrm>
            <a:off x="281225" y="1482425"/>
            <a:ext cx="8821200" cy="3514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It is an 8-bit microprocessor.</a:t>
            </a:r>
            <a:endParaRPr/>
          </a:p>
          <a:p>
            <a:pPr marL="457200" lvl="0" indent="-342900" algn="just" rtl="0">
              <a:spcBef>
                <a:spcPts val="1000"/>
              </a:spcBef>
              <a:spcAft>
                <a:spcPts val="0"/>
              </a:spcAft>
              <a:buSzPts val="1800"/>
              <a:buChar char="●"/>
            </a:pPr>
            <a:r>
              <a:rPr lang="en"/>
              <a:t>40 pin IC </a:t>
            </a:r>
            <a:endParaRPr/>
          </a:p>
          <a:p>
            <a:pPr marL="457200" lvl="0" indent="-342900" algn="just" rtl="0">
              <a:spcBef>
                <a:spcPts val="1000"/>
              </a:spcBef>
              <a:spcAft>
                <a:spcPts val="0"/>
              </a:spcAft>
              <a:buSzPts val="1800"/>
              <a:buChar char="●"/>
            </a:pPr>
            <a:r>
              <a:rPr lang="en"/>
              <a:t>16-bit address bus and 8-bit data bus.</a:t>
            </a:r>
            <a:endParaRPr/>
          </a:p>
          <a:p>
            <a:pPr marL="457200" lvl="0" indent="-342900" algn="just" rtl="0">
              <a:spcBef>
                <a:spcPts val="1000"/>
              </a:spcBef>
              <a:spcAft>
                <a:spcPts val="0"/>
              </a:spcAft>
              <a:buSzPts val="1800"/>
              <a:buChar char="●"/>
            </a:pPr>
            <a:r>
              <a:rPr lang="en"/>
              <a:t>This microprocessor is an appended version of 8080 microprocessor. </a:t>
            </a:r>
            <a:endParaRPr/>
          </a:p>
          <a:p>
            <a:pPr marL="457200" lvl="0" indent="-342900" algn="just" rtl="0">
              <a:spcBef>
                <a:spcPts val="1000"/>
              </a:spcBef>
              <a:spcAft>
                <a:spcPts val="0"/>
              </a:spcAft>
              <a:buSzPts val="1800"/>
              <a:buChar char="●"/>
            </a:pPr>
            <a:r>
              <a:rPr lang="en"/>
              <a:t>Power supply 5v</a:t>
            </a:r>
            <a:endParaRPr/>
          </a:p>
          <a:p>
            <a:pPr marL="457200" lvl="0" indent="-342900" algn="just" rtl="0">
              <a:spcBef>
                <a:spcPts val="1000"/>
              </a:spcBef>
              <a:spcAft>
                <a:spcPts val="0"/>
              </a:spcAft>
              <a:buSzPts val="1800"/>
              <a:buChar char="●"/>
            </a:pPr>
            <a:r>
              <a:rPr lang="en"/>
              <a:t>Operating frequency 3 MHz</a:t>
            </a:r>
            <a:endParaRPr/>
          </a:p>
          <a:p>
            <a:pPr marL="457200" lvl="0" indent="-342900" algn="just" rtl="0">
              <a:spcBef>
                <a:spcPts val="1000"/>
              </a:spcBef>
              <a:spcAft>
                <a:spcPts val="0"/>
              </a:spcAft>
              <a:buSzPts val="1800"/>
              <a:buChar char="●"/>
            </a:pPr>
            <a:r>
              <a:rPr lang="en"/>
              <a:t>Maximum Memory attached to 8085 microprocessor is 64KB</a:t>
            </a:r>
            <a:endParaRPr/>
          </a:p>
          <a:p>
            <a:pPr marL="457200" lvl="0" indent="0" algn="just" rtl="0">
              <a:spcBef>
                <a:spcPts val="1000"/>
              </a:spcBef>
              <a:spcAft>
                <a:spcPts val="1000"/>
              </a:spcAft>
              <a:buNone/>
            </a:pPr>
            <a:endParaRPr/>
          </a:p>
        </p:txBody>
      </p:sp>
      <p:sp>
        <p:nvSpPr>
          <p:cNvPr id="336" name="Google Shape;336;p4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32</a:t>
            </a:r>
            <a:endParaRPr sz="1700" b="1">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86025" y="463100"/>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Pin Diagram</a:t>
            </a:r>
            <a:endParaRPr/>
          </a:p>
        </p:txBody>
      </p:sp>
      <p:sp>
        <p:nvSpPr>
          <p:cNvPr id="343" name="Google Shape;343;p4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33</a:t>
            </a:r>
            <a:endParaRPr sz="1700" b="1">
              <a:solidFill>
                <a:schemeClr val="dk1"/>
              </a:solidFill>
              <a:latin typeface="Roboto"/>
              <a:ea typeface="Roboto"/>
              <a:cs typeface="Roboto"/>
              <a:sym typeface="Roboto"/>
            </a:endParaRPr>
          </a:p>
        </p:txBody>
      </p:sp>
      <p:pic>
        <p:nvPicPr>
          <p:cNvPr id="345" name="Google Shape;345;p45"/>
          <p:cNvPicPr preferRelativeResize="0"/>
          <p:nvPr/>
        </p:nvPicPr>
        <p:blipFill>
          <a:blip r:embed="rId3">
            <a:alphaModFix/>
          </a:blip>
          <a:stretch>
            <a:fillRect/>
          </a:stretch>
        </p:blipFill>
        <p:spPr>
          <a:xfrm>
            <a:off x="3398475" y="79400"/>
            <a:ext cx="4743450" cy="50423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Categories</a:t>
            </a:r>
            <a:endParaRPr/>
          </a:p>
        </p:txBody>
      </p:sp>
      <p:sp>
        <p:nvSpPr>
          <p:cNvPr id="351" name="Google Shape;351;p46"/>
          <p:cNvSpPr txBox="1">
            <a:spLocks noGrp="1"/>
          </p:cNvSpPr>
          <p:nvPr>
            <p:ph type="body" idx="1"/>
          </p:nvPr>
        </p:nvSpPr>
        <p:spPr>
          <a:xfrm>
            <a:off x="551400" y="1268100"/>
            <a:ext cx="8592600" cy="38754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SzPts val="2400"/>
              <a:buAutoNum type="arabicPeriod"/>
            </a:pPr>
            <a:r>
              <a:rPr lang="en" sz="2400"/>
              <a:t>Address and Data Bus.</a:t>
            </a:r>
            <a:endParaRPr sz="2400"/>
          </a:p>
          <a:p>
            <a:pPr marL="457200" lvl="0" indent="-381000" algn="just" rtl="0">
              <a:spcBef>
                <a:spcPts val="0"/>
              </a:spcBef>
              <a:spcAft>
                <a:spcPts val="0"/>
              </a:spcAft>
              <a:buSzPts val="2400"/>
              <a:buAutoNum type="arabicPeriod"/>
            </a:pPr>
            <a:r>
              <a:rPr lang="en" sz="2400"/>
              <a:t>Control and Status Signal</a:t>
            </a:r>
            <a:endParaRPr sz="2400"/>
          </a:p>
          <a:p>
            <a:pPr marL="457200" lvl="0" indent="-381000" algn="just" rtl="0">
              <a:spcBef>
                <a:spcPts val="0"/>
              </a:spcBef>
              <a:spcAft>
                <a:spcPts val="0"/>
              </a:spcAft>
              <a:buSzPts val="2400"/>
              <a:buAutoNum type="arabicPeriod"/>
            </a:pPr>
            <a:r>
              <a:rPr lang="en" sz="2400"/>
              <a:t>Interrupts &amp; externally initiated signals</a:t>
            </a:r>
            <a:endParaRPr sz="2400"/>
          </a:p>
          <a:p>
            <a:pPr marL="457200" lvl="0" indent="-381000" algn="just" rtl="0">
              <a:spcBef>
                <a:spcPts val="0"/>
              </a:spcBef>
              <a:spcAft>
                <a:spcPts val="0"/>
              </a:spcAft>
              <a:buSzPts val="2400"/>
              <a:buAutoNum type="arabicPeriod"/>
            </a:pPr>
            <a:r>
              <a:rPr lang="en" sz="2400"/>
              <a:t>Serial Input Output</a:t>
            </a:r>
            <a:endParaRPr sz="2400"/>
          </a:p>
          <a:p>
            <a:pPr marL="457200" lvl="0" indent="-381000" algn="just" rtl="0">
              <a:spcBef>
                <a:spcPts val="0"/>
              </a:spcBef>
              <a:spcAft>
                <a:spcPts val="0"/>
              </a:spcAft>
              <a:buSzPts val="2400"/>
              <a:buAutoNum type="arabicPeriod"/>
            </a:pPr>
            <a:r>
              <a:rPr lang="en" sz="2400"/>
              <a:t>Power and Clock Pins.</a:t>
            </a:r>
            <a:endParaRPr sz="2400"/>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52" name="Google Shape;352;p4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34</a:t>
            </a:r>
            <a:endParaRPr sz="1700" b="1">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 and Data Bus</a:t>
            </a:r>
            <a:endParaRPr/>
          </a:p>
        </p:txBody>
      </p:sp>
      <p:sp>
        <p:nvSpPr>
          <p:cNvPr id="359" name="Google Shape;359;p47"/>
          <p:cNvSpPr txBox="1">
            <a:spLocks noGrp="1"/>
          </p:cNvSpPr>
          <p:nvPr>
            <p:ph type="body" idx="1"/>
          </p:nvPr>
        </p:nvSpPr>
        <p:spPr>
          <a:xfrm>
            <a:off x="281225" y="1268250"/>
            <a:ext cx="69840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i="1" u="sng">
                <a:solidFill>
                  <a:schemeClr val="accent2"/>
                </a:solidFill>
              </a:rPr>
              <a:t>Data bus (8 bit):</a:t>
            </a:r>
            <a:r>
              <a:rPr lang="en"/>
              <a:t> represents the bit of μP.</a:t>
            </a:r>
            <a:endParaRPr/>
          </a:p>
          <a:p>
            <a:pPr marL="0" lvl="0" indent="0" algn="just" rtl="0">
              <a:spcBef>
                <a:spcPts val="1000"/>
              </a:spcBef>
              <a:spcAft>
                <a:spcPts val="0"/>
              </a:spcAft>
              <a:buNone/>
            </a:pPr>
            <a:r>
              <a:rPr lang="en" b="1" i="1" u="sng">
                <a:solidFill>
                  <a:schemeClr val="accent2"/>
                </a:solidFill>
              </a:rPr>
              <a:t>Address bus (16 bit):</a:t>
            </a:r>
            <a:r>
              <a:rPr lang="en"/>
              <a:t> represents maximum memory that can be interfaced to μP.</a:t>
            </a:r>
            <a:endParaRPr/>
          </a:p>
          <a:p>
            <a:pPr marL="0" lvl="0" indent="0" algn="just" rtl="0">
              <a:spcBef>
                <a:spcPts val="1000"/>
              </a:spcBef>
              <a:spcAft>
                <a:spcPts val="0"/>
              </a:spcAft>
              <a:buNone/>
            </a:pPr>
            <a:endParaRPr sz="1400"/>
          </a:p>
          <a:p>
            <a:pPr marL="0" lvl="0" indent="0" algn="just" rtl="0">
              <a:spcBef>
                <a:spcPts val="1000"/>
              </a:spcBef>
              <a:spcAft>
                <a:spcPts val="0"/>
              </a:spcAft>
              <a:buNone/>
            </a:pPr>
            <a:r>
              <a:rPr lang="en"/>
              <a:t>Total address space: 2</a:t>
            </a:r>
            <a:r>
              <a:rPr lang="en" baseline="30000"/>
              <a:t>16</a:t>
            </a:r>
            <a:r>
              <a:rPr lang="en"/>
              <a:t> = 2</a:t>
            </a:r>
            <a:r>
              <a:rPr lang="en" baseline="30000"/>
              <a:t>6 </a:t>
            </a:r>
            <a:r>
              <a:rPr lang="en"/>
              <a:t>X 2</a:t>
            </a:r>
            <a:r>
              <a:rPr lang="en" baseline="30000"/>
              <a:t>10</a:t>
            </a:r>
            <a:r>
              <a:rPr lang="en"/>
              <a:t> = 64 X 1024 = 64K Bytes.</a:t>
            </a:r>
            <a:endParaRPr/>
          </a:p>
          <a:p>
            <a:pPr marL="0" lvl="0" indent="0" algn="just" rtl="0">
              <a:spcBef>
                <a:spcPts val="1000"/>
              </a:spcBef>
              <a:spcAft>
                <a:spcPts val="0"/>
              </a:spcAft>
              <a:buNone/>
            </a:pPr>
            <a:endParaRPr sz="1200"/>
          </a:p>
          <a:p>
            <a:pPr marL="0" lvl="0" indent="0" algn="just" rtl="0">
              <a:spcBef>
                <a:spcPts val="1000"/>
              </a:spcBef>
              <a:spcAft>
                <a:spcPts val="0"/>
              </a:spcAft>
              <a:buNone/>
            </a:pPr>
            <a:r>
              <a:rPr lang="en"/>
              <a:t>AD7 - AD0 depends on ALE pin. (DEMUX)</a:t>
            </a:r>
            <a:endParaRPr/>
          </a:p>
          <a:p>
            <a:pPr marL="457200" lvl="0" indent="-342900" algn="just" rtl="0">
              <a:spcBef>
                <a:spcPts val="1000"/>
              </a:spcBef>
              <a:spcAft>
                <a:spcPts val="0"/>
              </a:spcAft>
              <a:buSzPts val="1800"/>
              <a:buChar char="●"/>
            </a:pPr>
            <a:r>
              <a:rPr lang="en"/>
              <a:t>If ALE = 1, A7 - A0</a:t>
            </a:r>
            <a:endParaRPr/>
          </a:p>
          <a:p>
            <a:pPr marL="457200" lvl="0" indent="-342900" algn="just" rtl="0">
              <a:spcBef>
                <a:spcPts val="0"/>
              </a:spcBef>
              <a:spcAft>
                <a:spcPts val="0"/>
              </a:spcAft>
              <a:buSzPts val="1800"/>
              <a:buChar char="●"/>
            </a:pPr>
            <a:r>
              <a:rPr lang="en"/>
              <a:t>If ALE = 0, D7 - D0</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60" name="Google Shape;360;p4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35</a:t>
            </a:r>
            <a:endParaRPr sz="1700" b="1">
              <a:solidFill>
                <a:schemeClr val="dk1"/>
              </a:solidFill>
              <a:latin typeface="Roboto"/>
              <a:ea typeface="Roboto"/>
              <a:cs typeface="Roboto"/>
              <a:sym typeface="Roboto"/>
            </a:endParaRPr>
          </a:p>
        </p:txBody>
      </p:sp>
      <p:pic>
        <p:nvPicPr>
          <p:cNvPr id="362" name="Google Shape;362;p47"/>
          <p:cNvPicPr preferRelativeResize="0"/>
          <p:nvPr/>
        </p:nvPicPr>
        <p:blipFill>
          <a:blip r:embed="rId3">
            <a:alphaModFix/>
          </a:blip>
          <a:stretch>
            <a:fillRect/>
          </a:stretch>
        </p:blipFill>
        <p:spPr>
          <a:xfrm>
            <a:off x="7265225" y="893962"/>
            <a:ext cx="1722325" cy="3355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Control and Status Signal (1/2)</a:t>
            </a:r>
            <a:endParaRPr/>
          </a:p>
        </p:txBody>
      </p:sp>
      <p:sp>
        <p:nvSpPr>
          <p:cNvPr id="368" name="Google Shape;368;p48"/>
          <p:cNvSpPr txBox="1">
            <a:spLocks noGrp="1"/>
          </p:cNvSpPr>
          <p:nvPr>
            <p:ph type="body" idx="1"/>
          </p:nvPr>
        </p:nvSpPr>
        <p:spPr>
          <a:xfrm>
            <a:off x="275700" y="126810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These signals are used to identify the nature of operation. There are 3 control signal and 3 status signals. Three status signals are </a:t>
            </a:r>
            <a:r>
              <a:rPr lang="en" b="1"/>
              <a:t>IO/M’, S0 &amp; S1.</a:t>
            </a:r>
            <a:endParaRPr b="1"/>
          </a:p>
          <a:p>
            <a:pPr marL="0" lvl="0" indent="0" algn="just" rtl="0">
              <a:spcBef>
                <a:spcPts val="1000"/>
              </a:spcBef>
              <a:spcAft>
                <a:spcPts val="0"/>
              </a:spcAft>
              <a:buNone/>
            </a:pPr>
            <a:r>
              <a:rPr lang="en" b="1" i="1" u="sng">
                <a:solidFill>
                  <a:schemeClr val="accent2"/>
                </a:solidFill>
              </a:rPr>
              <a:t>IO/M’:</a:t>
            </a:r>
            <a:endParaRPr b="1" i="1" u="sng">
              <a:solidFill>
                <a:schemeClr val="accent2"/>
              </a:solidFill>
            </a:endParaRPr>
          </a:p>
          <a:p>
            <a:pPr marL="457200" lvl="0" indent="-342900" algn="just" rtl="0">
              <a:spcBef>
                <a:spcPts val="1000"/>
              </a:spcBef>
              <a:spcAft>
                <a:spcPts val="0"/>
              </a:spcAft>
              <a:buSzPts val="1800"/>
              <a:buChar char="●"/>
            </a:pPr>
            <a:r>
              <a:rPr lang="en"/>
              <a:t>If 1,  Input/Output device will be enabled</a:t>
            </a:r>
            <a:endParaRPr/>
          </a:p>
          <a:p>
            <a:pPr marL="457200" lvl="0" indent="-342900" algn="just" rtl="0">
              <a:spcBef>
                <a:spcPts val="0"/>
              </a:spcBef>
              <a:spcAft>
                <a:spcPts val="0"/>
              </a:spcAft>
              <a:buSzPts val="1800"/>
              <a:buChar char="●"/>
            </a:pPr>
            <a:r>
              <a:rPr lang="en"/>
              <a:t>If 0,  Memory device will be enabled</a:t>
            </a:r>
            <a:endParaRPr/>
          </a:p>
          <a:p>
            <a:pPr marL="0" lvl="0" indent="0" algn="just" rtl="0">
              <a:spcBef>
                <a:spcPts val="1000"/>
              </a:spcBef>
              <a:spcAft>
                <a:spcPts val="0"/>
              </a:spcAft>
              <a:buNone/>
            </a:pPr>
            <a:endParaRPr/>
          </a:p>
          <a:p>
            <a:pPr marL="0" lvl="0" indent="0" algn="just" rtl="0">
              <a:spcBef>
                <a:spcPts val="1000"/>
              </a:spcBef>
              <a:spcAft>
                <a:spcPts val="0"/>
              </a:spcAft>
              <a:buNone/>
            </a:pPr>
            <a:r>
              <a:rPr lang="en" b="1" i="1" u="sng">
                <a:solidFill>
                  <a:schemeClr val="accent2"/>
                </a:solidFill>
              </a:rPr>
              <a:t>S1 &amp; S0:</a:t>
            </a:r>
            <a:r>
              <a:rPr lang="en"/>
              <a:t> Status of the operation of microprocessor</a:t>
            </a:r>
            <a:endParaRPr/>
          </a:p>
          <a:p>
            <a:pPr marL="0" lvl="0" indent="0" algn="just" rtl="0">
              <a:spcBef>
                <a:spcPts val="1000"/>
              </a:spcBef>
              <a:spcAft>
                <a:spcPts val="0"/>
              </a:spcAft>
              <a:buNone/>
            </a:pPr>
            <a:endParaRPr/>
          </a:p>
          <a:p>
            <a:pPr marL="0" lvl="0" indent="0" algn="just" rtl="0">
              <a:spcBef>
                <a:spcPts val="1000"/>
              </a:spcBef>
              <a:spcAft>
                <a:spcPts val="1000"/>
              </a:spcAft>
              <a:buNone/>
            </a:pPr>
            <a:endParaRPr/>
          </a:p>
        </p:txBody>
      </p:sp>
      <p:sp>
        <p:nvSpPr>
          <p:cNvPr id="369" name="Google Shape;369;p4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36</a:t>
            </a:r>
            <a:endParaRPr sz="1700" b="1">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Control and Status Signal (2/2)</a:t>
            </a:r>
            <a:endParaRPr/>
          </a:p>
        </p:txBody>
      </p:sp>
      <p:sp>
        <p:nvSpPr>
          <p:cNvPr id="376" name="Google Shape;376;p49"/>
          <p:cNvSpPr txBox="1">
            <a:spLocks noGrp="1"/>
          </p:cNvSpPr>
          <p:nvPr>
            <p:ph type="body" idx="1"/>
          </p:nvPr>
        </p:nvSpPr>
        <p:spPr>
          <a:xfrm>
            <a:off x="275700" y="126810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Three control signals are </a:t>
            </a:r>
            <a:r>
              <a:rPr lang="en" sz="1600" b="1"/>
              <a:t>RD’, WR’ &amp; ALE.</a:t>
            </a:r>
            <a:endParaRPr sz="1600" b="1"/>
          </a:p>
          <a:p>
            <a:pPr marL="0" lvl="0" indent="0" algn="just" rtl="0">
              <a:spcBef>
                <a:spcPts val="1000"/>
              </a:spcBef>
              <a:spcAft>
                <a:spcPts val="0"/>
              </a:spcAft>
              <a:buNone/>
            </a:pPr>
            <a:r>
              <a:rPr lang="en" sz="1600" b="1" i="1" u="sng">
                <a:solidFill>
                  <a:schemeClr val="accent2"/>
                </a:solidFill>
              </a:rPr>
              <a:t>RD’:</a:t>
            </a:r>
            <a:endParaRPr sz="1600" b="1" i="1" u="sng">
              <a:solidFill>
                <a:schemeClr val="accent2"/>
              </a:solidFill>
            </a:endParaRPr>
          </a:p>
          <a:p>
            <a:pPr marL="457200" lvl="0" indent="-330200" algn="just" rtl="0">
              <a:spcBef>
                <a:spcPts val="1000"/>
              </a:spcBef>
              <a:spcAft>
                <a:spcPts val="0"/>
              </a:spcAft>
              <a:buSzPts val="1600"/>
              <a:buChar char="●"/>
            </a:pPr>
            <a:r>
              <a:rPr lang="en" sz="1600"/>
              <a:t>If 0,  Read Operation will be enabled</a:t>
            </a:r>
            <a:endParaRPr sz="1600"/>
          </a:p>
          <a:p>
            <a:pPr marL="457200" lvl="0" indent="-330200" algn="just" rtl="0">
              <a:spcBef>
                <a:spcPts val="0"/>
              </a:spcBef>
              <a:spcAft>
                <a:spcPts val="0"/>
              </a:spcAft>
              <a:buSzPts val="1600"/>
              <a:buChar char="●"/>
            </a:pPr>
            <a:r>
              <a:rPr lang="en" sz="1600"/>
              <a:t>If 1,  Read Operation will be disabled</a:t>
            </a:r>
            <a:endParaRPr sz="1600"/>
          </a:p>
          <a:p>
            <a:pPr marL="0" lvl="0" indent="0" algn="just" rtl="0">
              <a:spcBef>
                <a:spcPts val="1000"/>
              </a:spcBef>
              <a:spcAft>
                <a:spcPts val="0"/>
              </a:spcAft>
              <a:buNone/>
            </a:pPr>
            <a:r>
              <a:rPr lang="en" sz="1600" b="1" i="1" u="sng">
                <a:solidFill>
                  <a:schemeClr val="accent2"/>
                </a:solidFill>
              </a:rPr>
              <a:t>WR’:</a:t>
            </a:r>
            <a:endParaRPr sz="1600" b="1" i="1" u="sng">
              <a:solidFill>
                <a:schemeClr val="accent2"/>
              </a:solidFill>
            </a:endParaRPr>
          </a:p>
          <a:p>
            <a:pPr marL="457200" lvl="0" indent="-330200" algn="just" rtl="0">
              <a:spcBef>
                <a:spcPts val="1000"/>
              </a:spcBef>
              <a:spcAft>
                <a:spcPts val="0"/>
              </a:spcAft>
              <a:buSzPts val="1600"/>
              <a:buChar char="●"/>
            </a:pPr>
            <a:r>
              <a:rPr lang="en" sz="1600"/>
              <a:t>If 0,  Write Operation will be enabled</a:t>
            </a:r>
            <a:endParaRPr sz="1600"/>
          </a:p>
          <a:p>
            <a:pPr marL="457200" lvl="0" indent="-330200" algn="just" rtl="0">
              <a:spcBef>
                <a:spcPts val="0"/>
              </a:spcBef>
              <a:spcAft>
                <a:spcPts val="0"/>
              </a:spcAft>
              <a:buSzPts val="1600"/>
              <a:buChar char="●"/>
            </a:pPr>
            <a:r>
              <a:rPr lang="en" sz="1600"/>
              <a:t>If 1,  Write Operation will be disabled</a:t>
            </a:r>
            <a:endParaRPr sz="1600"/>
          </a:p>
          <a:p>
            <a:pPr marL="0" lvl="0" indent="0" algn="just" rtl="0">
              <a:spcBef>
                <a:spcPts val="1000"/>
              </a:spcBef>
              <a:spcAft>
                <a:spcPts val="0"/>
              </a:spcAft>
              <a:buNone/>
            </a:pPr>
            <a:r>
              <a:rPr lang="en" sz="1600" b="1" i="1" u="sng">
                <a:solidFill>
                  <a:schemeClr val="accent2"/>
                </a:solidFill>
              </a:rPr>
              <a:t>ALE:</a:t>
            </a:r>
            <a:endParaRPr sz="1600" b="1" i="1" u="sng">
              <a:solidFill>
                <a:schemeClr val="accent2"/>
              </a:solidFill>
            </a:endParaRPr>
          </a:p>
          <a:p>
            <a:pPr marL="457200" lvl="0" indent="-330200" algn="just" rtl="0">
              <a:spcBef>
                <a:spcPts val="1000"/>
              </a:spcBef>
              <a:spcAft>
                <a:spcPts val="0"/>
              </a:spcAft>
              <a:buSzPts val="1600"/>
              <a:buChar char="●"/>
            </a:pPr>
            <a:r>
              <a:rPr lang="en" sz="1600"/>
              <a:t>If ALE = 1,  A7 - A0 (Address bus will be selected)</a:t>
            </a:r>
            <a:endParaRPr sz="1600"/>
          </a:p>
          <a:p>
            <a:pPr marL="457200" lvl="0" indent="-330200" algn="just" rtl="0">
              <a:spcBef>
                <a:spcPts val="0"/>
              </a:spcBef>
              <a:spcAft>
                <a:spcPts val="0"/>
              </a:spcAft>
              <a:buSzPts val="1600"/>
              <a:buChar char="●"/>
            </a:pPr>
            <a:r>
              <a:rPr lang="en" sz="1600"/>
              <a:t>If ALE = 0,  D7 - D0 (Data bus will be selected)</a:t>
            </a:r>
            <a:endParaRPr sz="1600"/>
          </a:p>
        </p:txBody>
      </p:sp>
      <p:sp>
        <p:nvSpPr>
          <p:cNvPr id="377" name="Google Shape;377;p4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37</a:t>
            </a:r>
            <a:endParaRPr sz="1700" b="1">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0"/>
          <p:cNvSpPr txBox="1">
            <a:spLocks noGrp="1"/>
          </p:cNvSpPr>
          <p:nvPr>
            <p:ph type="title"/>
          </p:nvPr>
        </p:nvSpPr>
        <p:spPr>
          <a:xfrm>
            <a:off x="387900" y="458025"/>
            <a:ext cx="83334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Interrupts &amp; externally initiated signals (1/3)</a:t>
            </a:r>
            <a:endParaRPr/>
          </a:p>
        </p:txBody>
      </p:sp>
      <p:sp>
        <p:nvSpPr>
          <p:cNvPr id="384" name="Google Shape;384;p50"/>
          <p:cNvSpPr txBox="1">
            <a:spLocks noGrp="1"/>
          </p:cNvSpPr>
          <p:nvPr>
            <p:ph type="body" idx="1"/>
          </p:nvPr>
        </p:nvSpPr>
        <p:spPr>
          <a:xfrm>
            <a:off x="275700" y="126810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t>Interrupts are the signals generated by external devices to request the microprocessor to perform a task. There are 5 hardware interrupt signals, i.e. TRAP, RST 7.5, RST 6.5, RST 5.5, and INTR. </a:t>
            </a:r>
            <a:endParaRPr sz="2000"/>
          </a:p>
          <a:p>
            <a:pPr marL="0" lvl="0" indent="0" algn="just" rtl="0">
              <a:spcBef>
                <a:spcPts val="1000"/>
              </a:spcBef>
              <a:spcAft>
                <a:spcPts val="0"/>
              </a:spcAft>
              <a:buNone/>
            </a:pPr>
            <a:endParaRPr sz="2000"/>
          </a:p>
          <a:p>
            <a:pPr marL="457200" lvl="0" indent="-355600" algn="just" rtl="0">
              <a:spcBef>
                <a:spcPts val="1000"/>
              </a:spcBef>
              <a:spcAft>
                <a:spcPts val="0"/>
              </a:spcAft>
              <a:buSzPts val="2000"/>
              <a:buChar char="●"/>
            </a:pPr>
            <a:r>
              <a:rPr lang="en" sz="2000"/>
              <a:t>Hardware interrupts: through pin.</a:t>
            </a:r>
            <a:endParaRPr sz="2000"/>
          </a:p>
          <a:p>
            <a:pPr marL="457200" lvl="0" indent="-355600" algn="just" rtl="0">
              <a:spcBef>
                <a:spcPts val="0"/>
              </a:spcBef>
              <a:spcAft>
                <a:spcPts val="0"/>
              </a:spcAft>
              <a:buSzPts val="2000"/>
              <a:buChar char="●"/>
            </a:pPr>
            <a:r>
              <a:rPr lang="en" sz="2000"/>
              <a:t>Software interrupts: through instructions.</a:t>
            </a:r>
            <a:endParaRPr sz="2000"/>
          </a:p>
          <a:p>
            <a:pPr marL="0" lvl="0" indent="0" algn="just" rtl="0">
              <a:spcBef>
                <a:spcPts val="1000"/>
              </a:spcBef>
              <a:spcAft>
                <a:spcPts val="0"/>
              </a:spcAft>
              <a:buNone/>
            </a:pPr>
            <a:endParaRPr sz="2000"/>
          </a:p>
          <a:p>
            <a:pPr marL="0" lvl="0" indent="0" algn="just" rtl="0">
              <a:spcBef>
                <a:spcPts val="1000"/>
              </a:spcBef>
              <a:spcAft>
                <a:spcPts val="0"/>
              </a:spcAft>
              <a:buNone/>
            </a:pPr>
            <a:r>
              <a:rPr lang="en" sz="2000" b="1"/>
              <a:t>Priority: </a:t>
            </a:r>
            <a:r>
              <a:rPr lang="en" sz="2000" b="1" i="1" u="sng">
                <a:solidFill>
                  <a:schemeClr val="accent2"/>
                </a:solidFill>
              </a:rPr>
              <a:t>TRAP &gt; RST 7.5 &gt; RST 6.5 &gt; RST 5.5 &gt; INTR</a:t>
            </a:r>
            <a:endParaRPr sz="2000" b="1" i="1" u="sng">
              <a:solidFill>
                <a:schemeClr val="accent2"/>
              </a:solidFill>
            </a:endParaRPr>
          </a:p>
          <a:p>
            <a:pPr marL="0" lvl="0" indent="0" algn="just" rtl="0">
              <a:spcBef>
                <a:spcPts val="1000"/>
              </a:spcBef>
              <a:spcAft>
                <a:spcPts val="0"/>
              </a:spcAft>
              <a:buNone/>
            </a:pPr>
            <a:endParaRPr sz="1600"/>
          </a:p>
          <a:p>
            <a:pPr marL="0" lvl="0" indent="0" algn="just" rtl="0">
              <a:spcBef>
                <a:spcPts val="1000"/>
              </a:spcBef>
              <a:spcAft>
                <a:spcPts val="0"/>
              </a:spcAft>
              <a:buNone/>
            </a:pPr>
            <a:endParaRPr sz="1600"/>
          </a:p>
          <a:p>
            <a:pPr marL="0" lvl="0" indent="0" algn="just" rtl="0">
              <a:spcBef>
                <a:spcPts val="1000"/>
              </a:spcBef>
              <a:spcAft>
                <a:spcPts val="1000"/>
              </a:spcAft>
              <a:buNone/>
            </a:pPr>
            <a:endParaRPr sz="1600"/>
          </a:p>
        </p:txBody>
      </p:sp>
      <p:sp>
        <p:nvSpPr>
          <p:cNvPr id="385" name="Google Shape;385;p5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38</a:t>
            </a:r>
            <a:endParaRPr sz="1700" b="1">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1"/>
          <p:cNvSpPr txBox="1">
            <a:spLocks noGrp="1"/>
          </p:cNvSpPr>
          <p:nvPr>
            <p:ph type="title"/>
          </p:nvPr>
        </p:nvSpPr>
        <p:spPr>
          <a:xfrm>
            <a:off x="387900" y="458025"/>
            <a:ext cx="83334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Interrupts &amp; externally initiated signals (2/3)</a:t>
            </a:r>
            <a:endParaRPr/>
          </a:p>
        </p:txBody>
      </p:sp>
      <p:sp>
        <p:nvSpPr>
          <p:cNvPr id="392" name="Google Shape;392;p51"/>
          <p:cNvSpPr txBox="1">
            <a:spLocks noGrp="1"/>
          </p:cNvSpPr>
          <p:nvPr>
            <p:ph type="body" idx="1"/>
          </p:nvPr>
        </p:nvSpPr>
        <p:spPr>
          <a:xfrm>
            <a:off x="544800" y="1268100"/>
            <a:ext cx="8019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i="1" u="sng">
                <a:solidFill>
                  <a:schemeClr val="accent2"/>
                </a:solidFill>
              </a:rPr>
              <a:t>INTA’:</a:t>
            </a:r>
            <a:r>
              <a:rPr lang="en" sz="2000"/>
              <a:t> It is an interrupt acknowledgment signal. (only for INTR)</a:t>
            </a:r>
            <a:endParaRPr sz="2000"/>
          </a:p>
          <a:p>
            <a:pPr marL="0" lvl="0" indent="0" algn="just" rtl="0">
              <a:spcBef>
                <a:spcPts val="1000"/>
              </a:spcBef>
              <a:spcAft>
                <a:spcPts val="0"/>
              </a:spcAft>
              <a:buNone/>
            </a:pPr>
            <a:r>
              <a:rPr lang="en" sz="2000" b="1" i="1" u="sng">
                <a:solidFill>
                  <a:schemeClr val="accent2"/>
                </a:solidFill>
              </a:rPr>
              <a:t>RESET IN’:</a:t>
            </a:r>
            <a:r>
              <a:rPr lang="en" sz="2000"/>
              <a:t> This signal is used to reset the μP by setting the program counter to zero.</a:t>
            </a:r>
            <a:endParaRPr sz="2000"/>
          </a:p>
          <a:p>
            <a:pPr marL="0" lvl="0" indent="0" algn="just" rtl="0">
              <a:spcBef>
                <a:spcPts val="1000"/>
              </a:spcBef>
              <a:spcAft>
                <a:spcPts val="0"/>
              </a:spcAft>
              <a:buNone/>
            </a:pPr>
            <a:r>
              <a:rPr lang="en" sz="2000" b="1" i="1" u="sng">
                <a:solidFill>
                  <a:schemeClr val="accent2"/>
                </a:solidFill>
              </a:rPr>
              <a:t>RESET OUT:</a:t>
            </a:r>
            <a:r>
              <a:rPr lang="en" sz="2000"/>
              <a:t> This signal is used to reset all the connected devices when the μP is reset.</a:t>
            </a:r>
            <a:endParaRPr sz="2000"/>
          </a:p>
          <a:p>
            <a:pPr marL="0" lvl="0" indent="0" algn="just" rtl="0">
              <a:spcBef>
                <a:spcPts val="1000"/>
              </a:spcBef>
              <a:spcAft>
                <a:spcPts val="0"/>
              </a:spcAft>
              <a:buNone/>
            </a:pPr>
            <a:r>
              <a:rPr lang="en" sz="2000" b="1" i="1" u="sng">
                <a:solidFill>
                  <a:schemeClr val="accent2"/>
                </a:solidFill>
              </a:rPr>
              <a:t>READY:</a:t>
            </a:r>
            <a:r>
              <a:rPr lang="en" sz="2000"/>
              <a:t> This signal indicates that the device is ready to send or receive data. It is used to synchronize with the slow peripherals</a:t>
            </a:r>
            <a:endParaRPr sz="2000"/>
          </a:p>
          <a:p>
            <a:pPr marL="0" lvl="0" indent="0" algn="just" rtl="0">
              <a:spcBef>
                <a:spcPts val="1000"/>
              </a:spcBef>
              <a:spcAft>
                <a:spcPts val="1000"/>
              </a:spcAft>
              <a:buNone/>
            </a:pPr>
            <a:endParaRPr sz="1900"/>
          </a:p>
        </p:txBody>
      </p:sp>
      <p:sp>
        <p:nvSpPr>
          <p:cNvPr id="393" name="Google Shape;393;p5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39</a:t>
            </a:r>
            <a:endParaRPr sz="1700" b="1">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Microprocessor</a:t>
            </a:r>
            <a:endParaRPr/>
          </a:p>
        </p:txBody>
      </p:sp>
      <p:sp>
        <p:nvSpPr>
          <p:cNvPr id="85" name="Google Shape;85;p16"/>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Microprocessor is a programmable device.</a:t>
            </a:r>
            <a:endParaRPr/>
          </a:p>
          <a:p>
            <a:pPr marL="457200" lvl="0" indent="-342900" algn="just" rtl="0">
              <a:spcBef>
                <a:spcPts val="1000"/>
              </a:spcBef>
              <a:spcAft>
                <a:spcPts val="0"/>
              </a:spcAft>
              <a:buSzPts val="1800"/>
              <a:buChar char="❖"/>
            </a:pPr>
            <a:r>
              <a:rPr lang="en"/>
              <a:t>It can be instructed to perform given tasks within its capability.</a:t>
            </a:r>
            <a:endParaRPr/>
          </a:p>
          <a:p>
            <a:pPr marL="457200" lvl="0" indent="-342900" algn="just" rtl="0">
              <a:spcBef>
                <a:spcPts val="1000"/>
              </a:spcBef>
              <a:spcAft>
                <a:spcPts val="0"/>
              </a:spcAft>
              <a:buSzPts val="1800"/>
              <a:buChar char="❖"/>
            </a:pPr>
            <a:r>
              <a:rPr lang="en"/>
              <a:t>The programmer selects instruction from the list and determines the sequence of execution for a given task.</a:t>
            </a:r>
            <a:endParaRPr/>
          </a:p>
          <a:p>
            <a:pPr marL="457200" lvl="0" indent="-342900" algn="just" rtl="0">
              <a:spcBef>
                <a:spcPts val="1000"/>
              </a:spcBef>
              <a:spcAft>
                <a:spcPts val="0"/>
              </a:spcAft>
              <a:buSzPts val="1800"/>
              <a:buChar char="❖"/>
            </a:pPr>
            <a:r>
              <a:rPr lang="en"/>
              <a:t>It takes input from the input device and process the input like a CPU and gives the output.</a:t>
            </a:r>
            <a:endParaRPr/>
          </a:p>
          <a:p>
            <a:pPr marL="457200" lvl="0" indent="-342900" algn="just" rtl="0">
              <a:spcBef>
                <a:spcPts val="1000"/>
              </a:spcBef>
              <a:spcAft>
                <a:spcPts val="1000"/>
              </a:spcAft>
              <a:buSzPts val="1800"/>
              <a:buChar char="❖"/>
            </a:pPr>
            <a:r>
              <a:rPr lang="en"/>
              <a:t>Microprocessor can be divided into three segments – ALU, Register Array, Control Unit.</a:t>
            </a:r>
            <a:endParaRPr/>
          </a:p>
        </p:txBody>
      </p:sp>
      <p:sp>
        <p:nvSpPr>
          <p:cNvPr id="86" name="Google Shape;86;p1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04</a:t>
            </a:r>
            <a:endParaRPr sz="1700" b="1">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txBox="1">
            <a:spLocks noGrp="1"/>
          </p:cNvSpPr>
          <p:nvPr>
            <p:ph type="title"/>
          </p:nvPr>
        </p:nvSpPr>
        <p:spPr>
          <a:xfrm>
            <a:off x="387900" y="458025"/>
            <a:ext cx="83334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Interrupts &amp; externally initiated signals (2/3)</a:t>
            </a:r>
            <a:endParaRPr/>
          </a:p>
        </p:txBody>
      </p:sp>
      <p:sp>
        <p:nvSpPr>
          <p:cNvPr id="400" name="Google Shape;400;p52"/>
          <p:cNvSpPr txBox="1">
            <a:spLocks noGrp="1"/>
          </p:cNvSpPr>
          <p:nvPr>
            <p:ph type="body" idx="1"/>
          </p:nvPr>
        </p:nvSpPr>
        <p:spPr>
          <a:xfrm>
            <a:off x="457050" y="1268100"/>
            <a:ext cx="81951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000"/>
          </a:p>
          <a:p>
            <a:pPr marL="0" lvl="0" indent="0" algn="just" rtl="0">
              <a:spcBef>
                <a:spcPts val="1000"/>
              </a:spcBef>
              <a:spcAft>
                <a:spcPts val="0"/>
              </a:spcAft>
              <a:buNone/>
            </a:pPr>
            <a:r>
              <a:rPr lang="en" sz="2000" b="1" i="1" u="sng">
                <a:solidFill>
                  <a:schemeClr val="accent2"/>
                </a:solidFill>
              </a:rPr>
              <a:t>HOLD:</a:t>
            </a:r>
            <a:r>
              <a:rPr lang="en" sz="2000"/>
              <a:t> This signal indicates that another master (DMA) is requesting the use of the address and data buses.</a:t>
            </a:r>
            <a:endParaRPr sz="2000"/>
          </a:p>
          <a:p>
            <a:pPr marL="0" lvl="0" indent="0" algn="just" rtl="0">
              <a:spcBef>
                <a:spcPts val="1000"/>
              </a:spcBef>
              <a:spcAft>
                <a:spcPts val="0"/>
              </a:spcAft>
              <a:buNone/>
            </a:pPr>
            <a:r>
              <a:rPr lang="en" sz="2000" b="1" i="1" u="sng">
                <a:solidFill>
                  <a:schemeClr val="accent2"/>
                </a:solidFill>
              </a:rPr>
              <a:t>HLDA(HOLD Acknowledge):</a:t>
            </a:r>
            <a:r>
              <a:rPr lang="en" sz="2000"/>
              <a:t> It indicates that the CPU has received the HOLD request. HLDA is set to low after the HOLD signal is removed.</a:t>
            </a:r>
            <a:endParaRPr sz="2000"/>
          </a:p>
          <a:p>
            <a:pPr marL="0" lvl="0" indent="0" algn="just" rtl="0">
              <a:spcBef>
                <a:spcPts val="1000"/>
              </a:spcBef>
              <a:spcAft>
                <a:spcPts val="0"/>
              </a:spcAft>
              <a:buNone/>
            </a:pPr>
            <a:endParaRPr sz="2000"/>
          </a:p>
          <a:p>
            <a:pPr marL="457200" lvl="0" indent="-355600" algn="just" rtl="0">
              <a:spcBef>
                <a:spcPts val="1000"/>
              </a:spcBef>
              <a:spcAft>
                <a:spcPts val="0"/>
              </a:spcAft>
              <a:buClr>
                <a:schemeClr val="accent2"/>
              </a:buClr>
              <a:buSzPts val="2000"/>
              <a:buChar char="❖"/>
            </a:pPr>
            <a:r>
              <a:rPr lang="en" sz="2000" b="1" i="1" u="sng">
                <a:solidFill>
                  <a:schemeClr val="accent2"/>
                </a:solidFill>
              </a:rPr>
              <a:t>HOLD has higher priority than TRAP.</a:t>
            </a:r>
            <a:endParaRPr sz="2000" b="1" i="1" u="sng">
              <a:solidFill>
                <a:schemeClr val="accent2"/>
              </a:solidFill>
            </a:endParaRPr>
          </a:p>
        </p:txBody>
      </p:sp>
      <p:sp>
        <p:nvSpPr>
          <p:cNvPr id="401" name="Google Shape;401;p5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40</a:t>
            </a:r>
            <a:endParaRPr sz="1700" b="1">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3"/>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Input Output</a:t>
            </a:r>
            <a:endParaRPr/>
          </a:p>
        </p:txBody>
      </p:sp>
      <p:sp>
        <p:nvSpPr>
          <p:cNvPr id="408" name="Google Shape;408;p53"/>
          <p:cNvSpPr txBox="1">
            <a:spLocks noGrp="1"/>
          </p:cNvSpPr>
          <p:nvPr>
            <p:ph type="body" idx="1"/>
          </p:nvPr>
        </p:nvSpPr>
        <p:spPr>
          <a:xfrm>
            <a:off x="275700" y="1268100"/>
            <a:ext cx="8592600" cy="3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t>There are 2 serial signals, i.e. SID and SOD and these signals are used for serial communication.</a:t>
            </a:r>
            <a:endParaRPr sz="2000"/>
          </a:p>
          <a:p>
            <a:pPr marL="457200" lvl="0" indent="-355600" algn="just" rtl="0">
              <a:spcBef>
                <a:spcPts val="1000"/>
              </a:spcBef>
              <a:spcAft>
                <a:spcPts val="0"/>
              </a:spcAft>
              <a:buSzPts val="2000"/>
              <a:buChar char="●"/>
            </a:pPr>
            <a:r>
              <a:rPr lang="en" sz="2000" b="1" i="1" u="sng">
                <a:solidFill>
                  <a:schemeClr val="accent2"/>
                </a:solidFill>
              </a:rPr>
              <a:t>SOD (Serial output data line):</a:t>
            </a:r>
            <a:r>
              <a:rPr lang="en" sz="2000"/>
              <a:t> The output SOD is set/reset as specified by the SIM instruction.</a:t>
            </a:r>
            <a:endParaRPr sz="2000"/>
          </a:p>
          <a:p>
            <a:pPr marL="457200" lvl="0" indent="-355600" algn="just" rtl="0">
              <a:spcBef>
                <a:spcPts val="1000"/>
              </a:spcBef>
              <a:spcAft>
                <a:spcPts val="0"/>
              </a:spcAft>
              <a:buSzPts val="2000"/>
              <a:buChar char="●"/>
            </a:pPr>
            <a:r>
              <a:rPr lang="en" sz="2000" b="1" i="1" u="sng">
                <a:solidFill>
                  <a:schemeClr val="accent2"/>
                </a:solidFill>
              </a:rPr>
              <a:t>SID (Serial input data line):</a:t>
            </a:r>
            <a:r>
              <a:rPr lang="en" sz="2000"/>
              <a:t> The data on this line is loaded into accumulator whenever a RIM instruction is executed.</a:t>
            </a: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1600"/>
          </a:p>
          <a:p>
            <a:pPr marL="0" lvl="0" indent="0" algn="just" rtl="0">
              <a:spcBef>
                <a:spcPts val="1000"/>
              </a:spcBef>
              <a:spcAft>
                <a:spcPts val="0"/>
              </a:spcAft>
              <a:buNone/>
            </a:pPr>
            <a:endParaRPr sz="1600"/>
          </a:p>
          <a:p>
            <a:pPr marL="0" lvl="0" indent="0" algn="just" rtl="0">
              <a:spcBef>
                <a:spcPts val="1000"/>
              </a:spcBef>
              <a:spcAft>
                <a:spcPts val="1000"/>
              </a:spcAft>
              <a:buNone/>
            </a:pPr>
            <a:endParaRPr sz="1600"/>
          </a:p>
        </p:txBody>
      </p:sp>
      <p:sp>
        <p:nvSpPr>
          <p:cNvPr id="409" name="Google Shape;409;p5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41</a:t>
            </a:r>
            <a:endParaRPr sz="1700" b="1">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4"/>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Power and Clock Pins</a:t>
            </a:r>
            <a:endParaRPr/>
          </a:p>
        </p:txBody>
      </p:sp>
      <p:sp>
        <p:nvSpPr>
          <p:cNvPr id="416" name="Google Shape;416;p54"/>
          <p:cNvSpPr txBox="1">
            <a:spLocks noGrp="1"/>
          </p:cNvSpPr>
          <p:nvPr>
            <p:ph type="body" idx="1"/>
          </p:nvPr>
        </p:nvSpPr>
        <p:spPr>
          <a:xfrm>
            <a:off x="275700" y="1268100"/>
            <a:ext cx="8592600" cy="3875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Char char="●"/>
            </a:pPr>
            <a:r>
              <a:rPr lang="en" sz="2000" b="1" i="1" u="sng">
                <a:solidFill>
                  <a:schemeClr val="accent2"/>
                </a:solidFill>
              </a:rPr>
              <a:t>Vcc:</a:t>
            </a:r>
            <a:r>
              <a:rPr lang="en" sz="2000" b="1"/>
              <a:t> </a:t>
            </a:r>
            <a:r>
              <a:rPr lang="en" sz="2000"/>
              <a:t>Vcc indicates +5v power supply.</a:t>
            </a:r>
            <a:endParaRPr sz="2000"/>
          </a:p>
          <a:p>
            <a:pPr marL="457200" lvl="0" indent="-355600" algn="just" rtl="0">
              <a:spcBef>
                <a:spcPts val="1000"/>
              </a:spcBef>
              <a:spcAft>
                <a:spcPts val="0"/>
              </a:spcAft>
              <a:buSzPts val="2000"/>
              <a:buChar char="●"/>
            </a:pPr>
            <a:r>
              <a:rPr lang="en" sz="2000" b="1" i="1" u="sng">
                <a:solidFill>
                  <a:schemeClr val="accent2"/>
                </a:solidFill>
              </a:rPr>
              <a:t>Vss:</a:t>
            </a:r>
            <a:r>
              <a:rPr lang="en" sz="2000" b="1"/>
              <a:t> </a:t>
            </a:r>
            <a:r>
              <a:rPr lang="en" sz="2000"/>
              <a:t>Vss indicates ground signal. </a:t>
            </a:r>
            <a:endParaRPr sz="2000"/>
          </a:p>
          <a:p>
            <a:pPr marL="457200" lvl="0" indent="-355600" algn="just" rtl="0">
              <a:spcBef>
                <a:spcPts val="1000"/>
              </a:spcBef>
              <a:spcAft>
                <a:spcPts val="0"/>
              </a:spcAft>
              <a:buSzPts val="2000"/>
              <a:buChar char="●"/>
            </a:pPr>
            <a:r>
              <a:rPr lang="en" sz="2000" b="1" i="1" u="sng">
                <a:solidFill>
                  <a:schemeClr val="accent2"/>
                </a:solidFill>
              </a:rPr>
              <a:t>X</a:t>
            </a:r>
            <a:r>
              <a:rPr lang="en" sz="2000" b="1" i="1" u="sng" baseline="-25000">
                <a:solidFill>
                  <a:schemeClr val="accent2"/>
                </a:solidFill>
              </a:rPr>
              <a:t>1</a:t>
            </a:r>
            <a:r>
              <a:rPr lang="en" sz="2000" b="1" i="1" u="sng">
                <a:solidFill>
                  <a:schemeClr val="accent2"/>
                </a:solidFill>
              </a:rPr>
              <a:t> , X</a:t>
            </a:r>
            <a:r>
              <a:rPr lang="en" sz="2000" b="1" i="1" u="sng" baseline="-25000">
                <a:solidFill>
                  <a:schemeClr val="accent2"/>
                </a:solidFill>
              </a:rPr>
              <a:t>2 </a:t>
            </a:r>
            <a:r>
              <a:rPr lang="en" sz="2000" b="1" i="1" u="sng">
                <a:solidFill>
                  <a:schemeClr val="accent2"/>
                </a:solidFill>
              </a:rPr>
              <a:t>:</a:t>
            </a:r>
            <a:r>
              <a:rPr lang="en" sz="2000" b="1"/>
              <a:t> </a:t>
            </a:r>
            <a:r>
              <a:rPr lang="en" sz="2000"/>
              <a:t>A crystal oscillator is connected at these two pins and is used to set frequency of the internal clock generator. This frequency is internally divided by 2. So the frequency of the oscillator is 6 MHz.</a:t>
            </a:r>
            <a:endParaRPr sz="2000"/>
          </a:p>
          <a:p>
            <a:pPr marL="457200" lvl="0" indent="-355600" algn="just" rtl="0">
              <a:spcBef>
                <a:spcPts val="1000"/>
              </a:spcBef>
              <a:spcAft>
                <a:spcPts val="0"/>
              </a:spcAft>
              <a:buSzPts val="2000"/>
              <a:buChar char="●"/>
            </a:pPr>
            <a:r>
              <a:rPr lang="en" sz="2000" b="1" i="1" u="sng">
                <a:solidFill>
                  <a:schemeClr val="accent2"/>
                </a:solidFill>
              </a:rPr>
              <a:t>CLK OUT:</a:t>
            </a:r>
            <a:r>
              <a:rPr lang="en" sz="2000" b="1"/>
              <a:t> </a:t>
            </a:r>
            <a:r>
              <a:rPr lang="en" sz="2000"/>
              <a:t> This signal is used as the system clock for peripherals connected with the microprocessor.</a:t>
            </a:r>
            <a:endParaRPr sz="2000"/>
          </a:p>
          <a:p>
            <a:pPr marL="0" lvl="0" indent="0" algn="just" rtl="0">
              <a:spcBef>
                <a:spcPts val="1000"/>
              </a:spcBef>
              <a:spcAft>
                <a:spcPts val="0"/>
              </a:spcAft>
              <a:buNone/>
            </a:pPr>
            <a:endParaRPr sz="1600"/>
          </a:p>
          <a:p>
            <a:pPr marL="0" lvl="0" indent="0" algn="just" rtl="0">
              <a:spcBef>
                <a:spcPts val="1000"/>
              </a:spcBef>
              <a:spcAft>
                <a:spcPts val="0"/>
              </a:spcAft>
              <a:buNone/>
            </a:pPr>
            <a:endParaRPr sz="1600"/>
          </a:p>
          <a:p>
            <a:pPr marL="0" lvl="0" indent="0" algn="just" rtl="0">
              <a:spcBef>
                <a:spcPts val="1000"/>
              </a:spcBef>
              <a:spcAft>
                <a:spcPts val="1000"/>
              </a:spcAft>
              <a:buNone/>
            </a:pPr>
            <a:endParaRPr sz="1600"/>
          </a:p>
        </p:txBody>
      </p:sp>
      <p:sp>
        <p:nvSpPr>
          <p:cNvPr id="417" name="Google Shape;417;p5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42</a:t>
            </a:r>
            <a:endParaRPr sz="1700" b="1">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5"/>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8085 Instructions</a:t>
            </a:r>
            <a:endParaRPr/>
          </a:p>
        </p:txBody>
      </p:sp>
      <p:sp>
        <p:nvSpPr>
          <p:cNvPr id="424" name="Google Shape;424;p55"/>
          <p:cNvSpPr txBox="1">
            <a:spLocks noGrp="1"/>
          </p:cNvSpPr>
          <p:nvPr>
            <p:ph type="body" idx="1"/>
          </p:nvPr>
        </p:nvSpPr>
        <p:spPr>
          <a:xfrm>
            <a:off x="275700" y="1268100"/>
            <a:ext cx="8592600" cy="3875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accent2"/>
              </a:buClr>
              <a:buSzPts val="2000"/>
              <a:buChar char="●"/>
            </a:pPr>
            <a:r>
              <a:rPr lang="en" sz="2000" b="1" i="1" u="sng">
                <a:solidFill>
                  <a:schemeClr val="accent2"/>
                </a:solidFill>
              </a:rPr>
              <a:t>Data Moving Instructions:</a:t>
            </a:r>
            <a:endParaRPr sz="2000" b="1" i="1" u="sng">
              <a:solidFill>
                <a:schemeClr val="accent2"/>
              </a:solidFill>
            </a:endParaRPr>
          </a:p>
          <a:p>
            <a:pPr marL="914400" lvl="1" indent="-355600" algn="just" rtl="0">
              <a:spcBef>
                <a:spcPts val="1000"/>
              </a:spcBef>
              <a:spcAft>
                <a:spcPts val="0"/>
              </a:spcAft>
              <a:buSzPts val="2000"/>
              <a:buChar char="○"/>
            </a:pPr>
            <a:r>
              <a:rPr lang="en" sz="2000" b="1"/>
              <a:t>Control Instructions:</a:t>
            </a:r>
            <a:r>
              <a:rPr lang="en" sz="2000"/>
              <a:t> Conditional, Unconditional, Call subroutine, Return from subroutine and Restarts.</a:t>
            </a:r>
            <a:endParaRPr sz="2000"/>
          </a:p>
          <a:p>
            <a:pPr marL="914400" lvl="1" indent="-355600" algn="just" rtl="0">
              <a:spcBef>
                <a:spcPts val="1000"/>
              </a:spcBef>
              <a:spcAft>
                <a:spcPts val="0"/>
              </a:spcAft>
              <a:buSzPts val="2000"/>
              <a:buChar char="○"/>
            </a:pPr>
            <a:r>
              <a:rPr lang="en" sz="2000" b="1"/>
              <a:t>Logical Instructions: </a:t>
            </a:r>
            <a:r>
              <a:rPr lang="en" sz="2000"/>
              <a:t>AND, OR, XOR and Rotate.</a:t>
            </a:r>
            <a:endParaRPr sz="2000"/>
          </a:p>
          <a:p>
            <a:pPr marL="914400" lvl="1" indent="-355600" algn="just" rtl="0">
              <a:spcBef>
                <a:spcPts val="1000"/>
              </a:spcBef>
              <a:spcAft>
                <a:spcPts val="0"/>
              </a:spcAft>
              <a:buSzPts val="2000"/>
              <a:buChar char="○"/>
            </a:pPr>
            <a:r>
              <a:rPr lang="en" sz="2000" b="1"/>
              <a:t>Arithmetic Instructions</a:t>
            </a:r>
            <a:r>
              <a:rPr lang="en" sz="2000"/>
              <a:t> :Add, Subtract, Increment and Decrement.</a:t>
            </a:r>
            <a:endParaRPr sz="2000"/>
          </a:p>
          <a:p>
            <a:pPr marL="457200" lvl="0" indent="-355600" algn="just" rtl="0">
              <a:spcBef>
                <a:spcPts val="1000"/>
              </a:spcBef>
              <a:spcAft>
                <a:spcPts val="0"/>
              </a:spcAft>
              <a:buClr>
                <a:schemeClr val="accent2"/>
              </a:buClr>
              <a:buSzPts val="2000"/>
              <a:buChar char="●"/>
            </a:pPr>
            <a:r>
              <a:rPr lang="en" sz="2000" b="1" i="1" u="sng">
                <a:solidFill>
                  <a:schemeClr val="accent2"/>
                </a:solidFill>
              </a:rPr>
              <a:t>Input/Output Instructions:</a:t>
            </a:r>
            <a:endParaRPr sz="2000" b="1" i="1" u="sng">
              <a:solidFill>
                <a:schemeClr val="accent2"/>
              </a:solidFill>
            </a:endParaRPr>
          </a:p>
          <a:p>
            <a:pPr marL="914400" lvl="1" indent="-355600" algn="just" rtl="0">
              <a:spcBef>
                <a:spcPts val="1000"/>
              </a:spcBef>
              <a:spcAft>
                <a:spcPts val="0"/>
              </a:spcAft>
              <a:buSzPts val="2000"/>
              <a:buChar char="○"/>
            </a:pPr>
            <a:r>
              <a:rPr lang="en" sz="2000" b="1"/>
              <a:t>Others:</a:t>
            </a:r>
            <a:r>
              <a:rPr lang="en" sz="2000"/>
              <a:t> Setting/Clearing flag bits, enabling/Disabling interrupts, Stack operations etc.</a:t>
            </a:r>
            <a:endParaRPr sz="2000" b="1"/>
          </a:p>
          <a:p>
            <a:pPr marL="0" lvl="0" indent="0" algn="just" rtl="0">
              <a:spcBef>
                <a:spcPts val="1000"/>
              </a:spcBef>
              <a:spcAft>
                <a:spcPts val="1000"/>
              </a:spcAft>
              <a:buNone/>
            </a:pPr>
            <a:endParaRPr sz="1600"/>
          </a:p>
        </p:txBody>
      </p:sp>
      <p:sp>
        <p:nvSpPr>
          <p:cNvPr id="425" name="Google Shape;425;p5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43</a:t>
            </a:r>
            <a:endParaRPr sz="1700" b="1">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6"/>
          <p:cNvSpPr txBox="1">
            <a:spLocks noGrp="1"/>
          </p:cNvSpPr>
          <p:nvPr>
            <p:ph type="ctrTitle"/>
          </p:nvPr>
        </p:nvSpPr>
        <p:spPr>
          <a:xfrm>
            <a:off x="1680300" y="1237850"/>
            <a:ext cx="5783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Thank You</a:t>
            </a:r>
            <a:endParaRPr>
              <a:solidFill>
                <a:srgbClr val="FFFFFF"/>
              </a:solidFill>
            </a:endParaRPr>
          </a:p>
          <a:p>
            <a:pPr marL="0" lvl="0" indent="0" algn="l" rtl="0">
              <a:spcBef>
                <a:spcPts val="0"/>
              </a:spcBef>
              <a:spcAft>
                <a:spcPts val="0"/>
              </a:spcAft>
              <a:buNone/>
            </a:pPr>
            <a:endParaRPr>
              <a:solidFill>
                <a:srgbClr val="FFFFFF"/>
              </a:solidFill>
            </a:endParaRPr>
          </a:p>
        </p:txBody>
      </p:sp>
      <p:sp>
        <p:nvSpPr>
          <p:cNvPr id="432" name="Google Shape;432;p5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44</a:t>
            </a:r>
            <a:endParaRPr sz="1700" b="1">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Characteristics which differentiate μP</a:t>
            </a:r>
            <a:endParaRPr/>
          </a:p>
        </p:txBody>
      </p:sp>
      <p:sp>
        <p:nvSpPr>
          <p:cNvPr id="93" name="Google Shape;93;p17"/>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b="1" i="1" u="sng">
                <a:solidFill>
                  <a:schemeClr val="accent2"/>
                </a:solidFill>
              </a:rPr>
              <a:t>Instruction Set:</a:t>
            </a:r>
            <a:r>
              <a:rPr lang="en"/>
              <a:t> The set of instructions that the microprocessor can execute.</a:t>
            </a:r>
            <a:endParaRPr/>
          </a:p>
          <a:p>
            <a:pPr marL="457200" lvl="0" indent="-342900" algn="just" rtl="0">
              <a:spcBef>
                <a:spcPts val="1000"/>
              </a:spcBef>
              <a:spcAft>
                <a:spcPts val="0"/>
              </a:spcAft>
              <a:buSzPts val="1800"/>
              <a:buChar char="❖"/>
            </a:pPr>
            <a:r>
              <a:rPr lang="en" b="1" i="1" u="sng">
                <a:solidFill>
                  <a:schemeClr val="accent2"/>
                </a:solidFill>
              </a:rPr>
              <a:t>Bandwidth:</a:t>
            </a:r>
            <a:r>
              <a:rPr lang="en"/>
              <a:t> The number of bits processed in a single instruction.</a:t>
            </a:r>
            <a:endParaRPr/>
          </a:p>
          <a:p>
            <a:pPr marL="457200" lvl="0" indent="-342900" algn="just" rtl="0">
              <a:spcBef>
                <a:spcPts val="1000"/>
              </a:spcBef>
              <a:spcAft>
                <a:spcPts val="0"/>
              </a:spcAft>
              <a:buSzPts val="1800"/>
              <a:buChar char="❖"/>
            </a:pPr>
            <a:r>
              <a:rPr lang="en" b="1" i="1" u="sng">
                <a:solidFill>
                  <a:schemeClr val="accent2"/>
                </a:solidFill>
              </a:rPr>
              <a:t>Clock Speed:</a:t>
            </a:r>
            <a:r>
              <a:rPr lang="en"/>
              <a:t> Given in (MHz), the clock speed determines how many instructions per second the processor can execute.</a:t>
            </a:r>
            <a:endParaRPr/>
          </a:p>
          <a:p>
            <a:pPr marL="0" lvl="0" indent="0" algn="just" rtl="0">
              <a:spcBef>
                <a:spcPts val="1000"/>
              </a:spcBef>
              <a:spcAft>
                <a:spcPts val="1000"/>
              </a:spcAft>
              <a:buNone/>
            </a:pPr>
            <a:endParaRPr/>
          </a:p>
        </p:txBody>
      </p:sp>
      <p:sp>
        <p:nvSpPr>
          <p:cNvPr id="94" name="Google Shape;94;p1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05</a:t>
            </a:r>
            <a:endParaRPr sz="1700" b="1">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What is the difference between μP, μC and μ-computer?</a:t>
            </a:r>
            <a:endParaRPr sz="2300"/>
          </a:p>
        </p:txBody>
      </p:sp>
      <p:sp>
        <p:nvSpPr>
          <p:cNvPr id="101" name="Google Shape;101;p18"/>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A Microcontroller is a Microcomputer with memory and I/O integrated into one chip.</a:t>
            </a:r>
            <a:endParaRPr/>
          </a:p>
          <a:p>
            <a:pPr marL="457200" lvl="0" indent="-342900" algn="just" rtl="0">
              <a:spcBef>
                <a:spcPts val="1000"/>
              </a:spcBef>
              <a:spcAft>
                <a:spcPts val="0"/>
              </a:spcAft>
              <a:buSzPts val="1800"/>
              <a:buChar char="❖"/>
            </a:pPr>
            <a:r>
              <a:rPr lang="en"/>
              <a:t>The Microcomputer is a Microprocessor with added memory and input/output</a:t>
            </a:r>
            <a:endParaRPr/>
          </a:p>
          <a:p>
            <a:pPr marL="457200" lvl="0" indent="-342900" algn="just" rtl="0">
              <a:spcBef>
                <a:spcPts val="1000"/>
              </a:spcBef>
              <a:spcAft>
                <a:spcPts val="0"/>
              </a:spcAft>
              <a:buSzPts val="1800"/>
              <a:buChar char="❖"/>
            </a:pPr>
            <a:r>
              <a:rPr lang="en"/>
              <a:t>The Microprocessor contains the CPU, the ALU and the control units, with partial memory and I/O configuration.</a:t>
            </a:r>
            <a:endParaRPr/>
          </a:p>
          <a:p>
            <a:pPr marL="0" lvl="0" indent="0" algn="just" rtl="0">
              <a:spcBef>
                <a:spcPts val="1000"/>
              </a:spcBef>
              <a:spcAft>
                <a:spcPts val="1000"/>
              </a:spcAft>
              <a:buNone/>
            </a:pPr>
            <a:endParaRPr/>
          </a:p>
        </p:txBody>
      </p:sp>
      <p:sp>
        <p:nvSpPr>
          <p:cNvPr id="102" name="Google Shape;102;p1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06</a:t>
            </a:r>
            <a:endParaRPr sz="1700" b="1">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a bit, byte, nibble and a word?</a:t>
            </a:r>
            <a:endParaRPr/>
          </a:p>
        </p:txBody>
      </p:sp>
      <p:sp>
        <p:nvSpPr>
          <p:cNvPr id="109" name="Google Shape;109;p19"/>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Eight bits represent a character and is called a </a:t>
            </a:r>
            <a:r>
              <a:rPr lang="en" b="1" i="1" u="sng">
                <a:solidFill>
                  <a:schemeClr val="accent2"/>
                </a:solidFill>
              </a:rPr>
              <a:t>byte</a:t>
            </a:r>
            <a:r>
              <a:rPr lang="en"/>
              <a:t>. </a:t>
            </a:r>
            <a:endParaRPr/>
          </a:p>
          <a:p>
            <a:pPr marL="457200" lvl="0" indent="-342900" algn="just" rtl="0">
              <a:spcBef>
                <a:spcPts val="1000"/>
              </a:spcBef>
              <a:spcAft>
                <a:spcPts val="0"/>
              </a:spcAft>
              <a:buSzPts val="1800"/>
              <a:buChar char="❖"/>
            </a:pPr>
            <a:r>
              <a:rPr lang="en" b="1" i="1" u="sng">
                <a:solidFill>
                  <a:schemeClr val="accent2"/>
                </a:solidFill>
              </a:rPr>
              <a:t>Nibble:</a:t>
            </a:r>
            <a:r>
              <a:rPr lang="en"/>
              <a:t> A nibble is a combination of four bits, in other words a nibble is half a byte. </a:t>
            </a:r>
            <a:endParaRPr/>
          </a:p>
          <a:p>
            <a:pPr marL="457200" lvl="0" indent="-342900" algn="just" rtl="0">
              <a:spcBef>
                <a:spcPts val="1000"/>
              </a:spcBef>
              <a:spcAft>
                <a:spcPts val="0"/>
              </a:spcAft>
              <a:buSzPts val="1800"/>
              <a:buChar char="❖"/>
            </a:pPr>
            <a:r>
              <a:rPr lang="en" b="1" i="1" u="sng">
                <a:solidFill>
                  <a:schemeClr val="accent2"/>
                </a:solidFill>
              </a:rPr>
              <a:t>Word:</a:t>
            </a:r>
            <a:r>
              <a:rPr lang="en"/>
              <a:t> a word is a combination of 16 bits, 32 bits or 64 bits depending on the computer.</a:t>
            </a:r>
            <a:endParaRPr/>
          </a:p>
          <a:p>
            <a:pPr marL="0" lvl="0" indent="0" algn="just" rtl="0">
              <a:spcBef>
                <a:spcPts val="1000"/>
              </a:spcBef>
              <a:spcAft>
                <a:spcPts val="1000"/>
              </a:spcAft>
              <a:buNone/>
            </a:pPr>
            <a:endParaRPr/>
          </a:p>
        </p:txBody>
      </p:sp>
      <p:sp>
        <p:nvSpPr>
          <p:cNvPr id="110" name="Google Shape;110;p1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07</a:t>
            </a:r>
            <a:endParaRPr sz="1700"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Mnemonics?</a:t>
            </a:r>
            <a:endParaRPr/>
          </a:p>
        </p:txBody>
      </p:sp>
      <p:sp>
        <p:nvSpPr>
          <p:cNvPr id="117" name="Google Shape;117;p20"/>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Assembly language is the symbolic form of machine language. Assembly programs are written with short abbreviations called </a:t>
            </a:r>
            <a:r>
              <a:rPr lang="en" b="1" i="1" u="sng">
                <a:solidFill>
                  <a:schemeClr val="accent2"/>
                </a:solidFill>
              </a:rPr>
              <a:t>mnemonics</a:t>
            </a:r>
            <a:r>
              <a:rPr lang="en" u="sng"/>
              <a:t>.</a:t>
            </a:r>
            <a:endParaRPr u="sng"/>
          </a:p>
          <a:p>
            <a:pPr marL="457200" lvl="0" indent="-342900" algn="just" rtl="0">
              <a:spcBef>
                <a:spcPts val="1000"/>
              </a:spcBef>
              <a:spcAft>
                <a:spcPts val="0"/>
              </a:spcAft>
              <a:buSzPts val="1800"/>
              <a:buChar char="❖"/>
            </a:pPr>
            <a:r>
              <a:rPr lang="en" b="1" i="1" u="sng">
                <a:solidFill>
                  <a:schemeClr val="accent2"/>
                </a:solidFill>
              </a:rPr>
              <a:t>Assembly language</a:t>
            </a:r>
            <a:r>
              <a:rPr lang="en"/>
              <a:t> uses a mnemonic to represent each low-level machine instruction or opcode.</a:t>
            </a:r>
            <a:endParaRPr/>
          </a:p>
          <a:p>
            <a:pPr marL="457200" lvl="0" indent="-342900" algn="just" rtl="0">
              <a:spcBef>
                <a:spcPts val="1000"/>
              </a:spcBef>
              <a:spcAft>
                <a:spcPts val="0"/>
              </a:spcAft>
              <a:buSzPts val="1800"/>
              <a:buChar char="❖"/>
            </a:pPr>
            <a:r>
              <a:rPr lang="en"/>
              <a:t>Mnemonic is anything (especially something in verbal form) used to help remember something while </a:t>
            </a:r>
            <a:r>
              <a:rPr lang="en" b="1" i="1" u="sng">
                <a:solidFill>
                  <a:schemeClr val="accent2"/>
                </a:solidFill>
              </a:rPr>
              <a:t>opcode</a:t>
            </a:r>
            <a:r>
              <a:rPr lang="en"/>
              <a:t> is (computing) a mnemonic used to refer to a microprocessor instruction in assembly language.</a:t>
            </a:r>
            <a:endParaRPr/>
          </a:p>
          <a:p>
            <a:pPr marL="0" lvl="0" indent="0" algn="just" rtl="0">
              <a:spcBef>
                <a:spcPts val="1000"/>
              </a:spcBef>
              <a:spcAft>
                <a:spcPts val="1000"/>
              </a:spcAft>
              <a:buNone/>
            </a:pPr>
            <a:endParaRPr/>
          </a:p>
        </p:txBody>
      </p:sp>
      <p:sp>
        <p:nvSpPr>
          <p:cNvPr id="118" name="Google Shape;118;p2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08</a:t>
            </a:r>
            <a:endParaRPr sz="1700"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87900" y="458025"/>
            <a:ext cx="8055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of a Microprocessor</a:t>
            </a:r>
            <a:endParaRPr/>
          </a:p>
        </p:txBody>
      </p:sp>
      <p:sp>
        <p:nvSpPr>
          <p:cNvPr id="125" name="Google Shape;125;p21"/>
          <p:cNvSpPr txBox="1">
            <a:spLocks noGrp="1"/>
          </p:cNvSpPr>
          <p:nvPr>
            <p:ph type="body" idx="1"/>
          </p:nvPr>
        </p:nvSpPr>
        <p:spPr>
          <a:xfrm>
            <a:off x="387900" y="1489825"/>
            <a:ext cx="80559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The microprocessor is a </a:t>
            </a:r>
            <a:r>
              <a:rPr lang="en" sz="2400" u="sng"/>
              <a:t>programmable device</a:t>
            </a:r>
            <a:r>
              <a:rPr lang="en" sz="2400"/>
              <a:t> that takes in </a:t>
            </a:r>
            <a:r>
              <a:rPr lang="en" sz="2400" u="sng"/>
              <a:t>numbers</a:t>
            </a:r>
            <a:r>
              <a:rPr lang="en" sz="2400"/>
              <a:t>, performs on them </a:t>
            </a:r>
            <a:r>
              <a:rPr lang="en" sz="2400" u="sng"/>
              <a:t>arithmetic or logical operations</a:t>
            </a:r>
            <a:r>
              <a:rPr lang="en" sz="2400"/>
              <a:t> according to the program stored in memory and then produces other numbers as a result.</a:t>
            </a:r>
            <a:endParaRPr sz="2400"/>
          </a:p>
          <a:p>
            <a:pPr marL="0" lvl="0" indent="0" algn="just" rtl="0">
              <a:spcBef>
                <a:spcPts val="1000"/>
              </a:spcBef>
              <a:spcAft>
                <a:spcPts val="0"/>
              </a:spcAft>
              <a:buNone/>
            </a:pPr>
            <a:endParaRPr/>
          </a:p>
          <a:p>
            <a:pPr marL="0" lvl="0" indent="0" algn="just" rtl="0">
              <a:spcBef>
                <a:spcPts val="1000"/>
              </a:spcBef>
              <a:spcAft>
                <a:spcPts val="1600"/>
              </a:spcAft>
              <a:buNone/>
            </a:pPr>
            <a:endParaRPr/>
          </a:p>
        </p:txBody>
      </p:sp>
      <p:sp>
        <p:nvSpPr>
          <p:cNvPr id="126" name="Google Shape;126;p2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09</a:t>
            </a:r>
            <a:endParaRPr sz="1700" b="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A6D247-D9AC-457C-ACBC-37B8755B469E}"/>
</file>

<file path=customXml/itemProps2.xml><?xml version="1.0" encoding="utf-8"?>
<ds:datastoreItem xmlns:ds="http://schemas.openxmlformats.org/officeDocument/2006/customXml" ds:itemID="{CC227415-0645-47BC-82DE-1F14186EB493}"/>
</file>

<file path=customXml/itemProps3.xml><?xml version="1.0" encoding="utf-8"?>
<ds:datastoreItem xmlns:ds="http://schemas.openxmlformats.org/officeDocument/2006/customXml" ds:itemID="{06F859CA-79D1-4D30-80FB-FD2917C73E82}"/>
</file>

<file path=docProps/app.xml><?xml version="1.0" encoding="utf-8"?>
<Properties xmlns="http://schemas.openxmlformats.org/officeDocument/2006/extended-properties" xmlns:vt="http://schemas.openxmlformats.org/officeDocument/2006/docPropsVTypes">
  <TotalTime>4</TotalTime>
  <Words>2232</Words>
  <Application>Microsoft Office PowerPoint</Application>
  <PresentationFormat>On-screen Show (16:9)</PresentationFormat>
  <Paragraphs>321</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Roboto</vt:lpstr>
      <vt:lpstr>Bodoni</vt:lpstr>
      <vt:lpstr>Roboto Slab</vt:lpstr>
      <vt:lpstr>Marina</vt:lpstr>
      <vt:lpstr>8085 Microprocessor</vt:lpstr>
      <vt:lpstr>Outline</vt:lpstr>
      <vt:lpstr>Overview</vt:lpstr>
      <vt:lpstr>Microprocessor</vt:lpstr>
      <vt:lpstr>Characteristics which differentiate μP</vt:lpstr>
      <vt:lpstr>What is the difference between μP, μC and μ-computer?</vt:lpstr>
      <vt:lpstr>What is a bit, byte, nibble and a word?</vt:lpstr>
      <vt:lpstr>What is Mnemonics?</vt:lpstr>
      <vt:lpstr>Definition of a Microprocessor</vt:lpstr>
      <vt:lpstr>Microprocessor</vt:lpstr>
      <vt:lpstr>Inside the Microprocessor(1/2)</vt:lpstr>
      <vt:lpstr>Inside the Microprocessor(2/2)</vt:lpstr>
      <vt:lpstr>8085 Microprocessor</vt:lpstr>
      <vt:lpstr>8085 Microprocessor</vt:lpstr>
      <vt:lpstr>8085 Microprocessor chip</vt:lpstr>
      <vt:lpstr>8-Bit 8085 Intel Processor Architecture</vt:lpstr>
      <vt:lpstr>8085 Microprocessor Configuration</vt:lpstr>
      <vt:lpstr>8085 Registers</vt:lpstr>
      <vt:lpstr>8085 Register Categories</vt:lpstr>
      <vt:lpstr>8085 Microprocessor Flag Register</vt:lpstr>
      <vt:lpstr>8085 Flag Register</vt:lpstr>
      <vt:lpstr>8085 Flag Register</vt:lpstr>
      <vt:lpstr>8085 Flag Register</vt:lpstr>
      <vt:lpstr>8085 Flag Register</vt:lpstr>
      <vt:lpstr>8085 Flag Register</vt:lpstr>
      <vt:lpstr>8085 Flag Register</vt:lpstr>
      <vt:lpstr>Example 01</vt:lpstr>
      <vt:lpstr>Example 02</vt:lpstr>
      <vt:lpstr>Exercise: 01</vt:lpstr>
      <vt:lpstr>Exercise: 02</vt:lpstr>
      <vt:lpstr>8085 Microprocessor Architecture</vt:lpstr>
      <vt:lpstr>8085 μP</vt:lpstr>
      <vt:lpstr>8085 Pin Diagram</vt:lpstr>
      <vt:lpstr>5 Categories</vt:lpstr>
      <vt:lpstr>Address and Data Bus</vt:lpstr>
      <vt:lpstr>Control and Status Signal (1/2)</vt:lpstr>
      <vt:lpstr>Control and Status Signal (2/2)</vt:lpstr>
      <vt:lpstr>Interrupts &amp; externally initiated signals (1/3)</vt:lpstr>
      <vt:lpstr>Interrupts &amp; externally initiated signals (2/3)</vt:lpstr>
      <vt:lpstr>Interrupts &amp; externally initiated signals (2/3)</vt:lpstr>
      <vt:lpstr>Serial Input Output</vt:lpstr>
      <vt:lpstr>Power and Clock Pins</vt:lpstr>
      <vt:lpstr>8085 Instructions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Microprocessor</dc:title>
  <cp:lastModifiedBy>Mahbubur Rahman</cp:lastModifiedBy>
  <cp:revision>2</cp:revision>
  <dcterms:modified xsi:type="dcterms:W3CDTF">2023-09-30T02:33:28Z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