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entation.xml" ContentType="application/vnd.openxmlformats-officedocument.presentationml.presentation.mai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Roboto" panose="02000000000000000000" pitchFamily="2" charset="0"/>
      <p:regular r:id="rId43"/>
      <p:bold r:id="rId44"/>
      <p:italic r:id="rId45"/>
      <p:boldItalic r:id="rId46"/>
    </p:embeddedFont>
    <p:embeddedFont>
      <p:font typeface="Roboto Slab" pitchFamily="2"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E193CA-219D-49EE-BEB1-184644BA854D}">
  <a:tblStyle styleId="{41E193CA-219D-49EE-BEB1-184644BA85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E54E1C-2929-435A-A237-23E703E1C9F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1bd3c7a84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1bd3c7a8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39816a1b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39816a1b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39816a1b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39816a1b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39816a1b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39816a1b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39816a1b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39816a1b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39816a1b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39816a1b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39816a1b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39816a1b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39816a1bc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39816a1b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39816a1b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39816a1b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39816a1bc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39816a1b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1bd3c7a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1bd3c7a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39816a1bc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39816a1b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39816a1bc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39816a1b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39816a1bc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39816a1b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39816a1bc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39816a1bc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39816a1bc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39816a1bc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39816a1b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39816a1b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39816a1b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39816a1b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39816a1b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39816a1b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39816a1b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39816a1b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39816a1b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39816a1b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af43a9b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af43a9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39816a1b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39816a1b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39816a1b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39816a1b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39816a1b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39816a1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e39816a1b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39816a1b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39816a1bc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39816a1bc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39816a1bc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39816a1bc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39816a1bc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39816a1bc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39816a1bc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39816a1bc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39816a1b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39816a1b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39816a1b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e39816a1b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af43a9b2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af43a9b2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daa535099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daa53509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28f9dd5a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8f9dd5a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28f9dd5a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28f9dd5a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8f9dd5a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8f9dd5a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28f9dd5a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28f9dd5a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28f9dd5a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28f9dd5a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81300" y="482550"/>
            <a:ext cx="5882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solidFill>
                  <a:srgbClr val="FFFFFF"/>
                </a:solidFill>
              </a:rPr>
              <a:t>Addressing Modes &amp; Instruction Set in 8085</a:t>
            </a:r>
            <a:endParaRPr dirty="0">
              <a:solidFill>
                <a:srgbClr val="FFFFFF"/>
              </a:solidFill>
            </a:endParaRPr>
          </a:p>
        </p:txBody>
      </p:sp>
      <p:sp>
        <p:nvSpPr>
          <p:cNvPr id="5" name="Google Shape;64;p13">
            <a:extLst>
              <a:ext uri="{FF2B5EF4-FFF2-40B4-BE49-F238E27FC236}">
                <a16:creationId xmlns:a16="http://schemas.microsoft.com/office/drawing/2014/main" id="{89FD8882-53E7-3781-1B74-9D08FB336861}"/>
              </a:ext>
            </a:extLst>
          </p:cNvPr>
          <p:cNvSpPr txBox="1">
            <a:spLocks noGrp="1"/>
          </p:cNvSpPr>
          <p:nvPr>
            <p:ph type="subTitle" idx="1"/>
          </p:nvPr>
        </p:nvSpPr>
        <p:spPr>
          <a:xfrm>
            <a:off x="1680300" y="2754150"/>
            <a:ext cx="5783400" cy="16154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rPr>
              <a:t>Presented by</a:t>
            </a:r>
            <a:endParaRPr sz="1800" dirty="0">
              <a:solidFill>
                <a:schemeClr val="dk1"/>
              </a:solidFill>
            </a:endParaRPr>
          </a:p>
          <a:p>
            <a:pPr marL="0" lvl="0" indent="0" algn="ctr" rtl="0">
              <a:spcBef>
                <a:spcPts val="0"/>
              </a:spcBef>
              <a:spcAft>
                <a:spcPts val="0"/>
              </a:spcAft>
              <a:buNone/>
            </a:pPr>
            <a:r>
              <a:rPr lang="en" sz="2200" dirty="0"/>
              <a:t>Mahbubur Rahman</a:t>
            </a:r>
            <a:endParaRPr sz="2200" dirty="0"/>
          </a:p>
          <a:p>
            <a:pPr marL="0" lvl="0" indent="0" algn="ctr" rtl="0">
              <a:spcBef>
                <a:spcPts val="0"/>
              </a:spcBef>
              <a:spcAft>
                <a:spcPts val="0"/>
              </a:spcAft>
              <a:buNone/>
            </a:pPr>
            <a:r>
              <a:rPr lang="en" sz="1300" dirty="0"/>
              <a:t>Lecturer</a:t>
            </a:r>
            <a:endParaRPr sz="1300" dirty="0"/>
          </a:p>
          <a:p>
            <a:pPr marL="0" lvl="0" indent="0" algn="ctr" rtl="0">
              <a:spcBef>
                <a:spcPts val="0"/>
              </a:spcBef>
              <a:spcAft>
                <a:spcPts val="0"/>
              </a:spcAft>
              <a:buNone/>
            </a:pPr>
            <a:r>
              <a:rPr lang="en" sz="1300" dirty="0"/>
              <a:t>Department of Computer Science and Engineering(CSE)</a:t>
            </a:r>
            <a:endParaRPr sz="1300" dirty="0"/>
          </a:p>
          <a:p>
            <a:pPr marL="0" lvl="0" indent="0" algn="ctr" rtl="0">
              <a:spcBef>
                <a:spcPts val="0"/>
              </a:spcBef>
              <a:spcAft>
                <a:spcPts val="0"/>
              </a:spcAft>
              <a:buNone/>
            </a:pPr>
            <a:r>
              <a:rPr lang="en" sz="1300" dirty="0"/>
              <a:t>Green University of Bangladesh(GUB)</a:t>
            </a:r>
            <a:endParaRPr sz="1300" dirty="0"/>
          </a:p>
        </p:txBody>
      </p:sp>
      <p:pic>
        <p:nvPicPr>
          <p:cNvPr id="6" name="Picture 5">
            <a:extLst>
              <a:ext uri="{FF2B5EF4-FFF2-40B4-BE49-F238E27FC236}">
                <a16:creationId xmlns:a16="http://schemas.microsoft.com/office/drawing/2014/main" id="{46B17419-7381-3A12-41BB-F5A836E4EA9D}"/>
              </a:ext>
            </a:extLst>
          </p:cNvPr>
          <p:cNvPicPr>
            <a:picLocks noChangeAspect="1"/>
          </p:cNvPicPr>
          <p:nvPr/>
        </p:nvPicPr>
        <p:blipFill>
          <a:blip r:embed="rId3"/>
          <a:stretch>
            <a:fillRect/>
          </a:stretch>
        </p:blipFill>
        <p:spPr>
          <a:xfrm>
            <a:off x="6043" y="6031"/>
            <a:ext cx="1284300" cy="1239290"/>
          </a:xfrm>
          <a:prstGeom prst="rect">
            <a:avLst/>
          </a:prstGeom>
        </p:spPr>
      </p:pic>
      <p:pic>
        <p:nvPicPr>
          <p:cNvPr id="7" name="Picture 6">
            <a:extLst>
              <a:ext uri="{FF2B5EF4-FFF2-40B4-BE49-F238E27FC236}">
                <a16:creationId xmlns:a16="http://schemas.microsoft.com/office/drawing/2014/main" id="{85931B43-8D23-797C-0607-13F28819ACB1}"/>
              </a:ext>
            </a:extLst>
          </p:cNvPr>
          <p:cNvPicPr>
            <a:picLocks noChangeAspect="1"/>
          </p:cNvPicPr>
          <p:nvPr/>
        </p:nvPicPr>
        <p:blipFill>
          <a:blip r:embed="rId4"/>
          <a:stretch>
            <a:fillRect/>
          </a:stretch>
        </p:blipFill>
        <p:spPr>
          <a:xfrm>
            <a:off x="8113388" y="4112901"/>
            <a:ext cx="1024569" cy="102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Instruction Set of 8085 μP</a:t>
            </a:r>
            <a:endParaRPr sz="4900"/>
          </a:p>
        </p:txBody>
      </p:sp>
      <p:sp>
        <p:nvSpPr>
          <p:cNvPr id="133" name="Google Shape;133;p2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10</a:t>
            </a:r>
            <a:endParaRPr sz="1700" b="1">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Instruction Set of 8085 Microprocessor</a:t>
            </a:r>
            <a:endParaRPr/>
          </a:p>
        </p:txBody>
      </p:sp>
      <p:sp>
        <p:nvSpPr>
          <p:cNvPr id="140" name="Google Shape;140;p23"/>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An instruction is a binary pattern designed inside a microprocessor to perform a specific function. An instruction is a command given to the microprocessor to perform a specific operation on data.</a:t>
            </a:r>
            <a:endParaRPr/>
          </a:p>
          <a:p>
            <a:pPr marL="457200" lvl="0" indent="-342900" algn="just" rtl="0">
              <a:spcBef>
                <a:spcPts val="1000"/>
              </a:spcBef>
              <a:spcAft>
                <a:spcPts val="0"/>
              </a:spcAft>
              <a:buSzPts val="1800"/>
              <a:buChar char="●"/>
            </a:pPr>
            <a:r>
              <a:rPr lang="en"/>
              <a:t>The entire group of instructions that a microprocessor supports is called </a:t>
            </a:r>
            <a:r>
              <a:rPr lang="en" b="1" i="1">
                <a:solidFill>
                  <a:schemeClr val="accent2"/>
                </a:solidFill>
              </a:rPr>
              <a:t>Instruction Set</a:t>
            </a:r>
            <a:r>
              <a:rPr lang="en"/>
              <a:t>.</a:t>
            </a:r>
            <a:endParaRPr/>
          </a:p>
          <a:p>
            <a:pPr marL="457200" lvl="0" indent="-342900" algn="just" rtl="0">
              <a:spcBef>
                <a:spcPts val="1000"/>
              </a:spcBef>
              <a:spcAft>
                <a:spcPts val="0"/>
              </a:spcAft>
              <a:buSzPts val="1800"/>
              <a:buChar char="●"/>
            </a:pPr>
            <a:r>
              <a:rPr lang="en"/>
              <a:t>8085 has </a:t>
            </a:r>
            <a:r>
              <a:rPr lang="en" b="1" i="1">
                <a:solidFill>
                  <a:schemeClr val="accent2"/>
                </a:solidFill>
              </a:rPr>
              <a:t>246</a:t>
            </a:r>
            <a:r>
              <a:rPr lang="en"/>
              <a:t> instructions.</a:t>
            </a:r>
            <a:endParaRPr/>
          </a:p>
          <a:p>
            <a:pPr marL="457200" lvl="0" indent="-342900" algn="just" rtl="0">
              <a:spcBef>
                <a:spcPts val="1000"/>
              </a:spcBef>
              <a:spcAft>
                <a:spcPts val="0"/>
              </a:spcAft>
              <a:buSzPts val="1800"/>
              <a:buChar char="●"/>
            </a:pPr>
            <a:r>
              <a:rPr lang="en"/>
              <a:t>Each instruction is represented by an </a:t>
            </a:r>
            <a:r>
              <a:rPr lang="en" b="1" i="1">
                <a:solidFill>
                  <a:schemeClr val="accent2"/>
                </a:solidFill>
              </a:rPr>
              <a:t>8-bit</a:t>
            </a:r>
            <a:r>
              <a:rPr lang="en"/>
              <a:t> binary value.</a:t>
            </a:r>
            <a:endParaRPr/>
          </a:p>
          <a:p>
            <a:pPr marL="457200" lvl="0" indent="-342900" algn="just" rtl="0">
              <a:spcBef>
                <a:spcPts val="1000"/>
              </a:spcBef>
              <a:spcAft>
                <a:spcPts val="1000"/>
              </a:spcAft>
              <a:buSzPts val="1800"/>
              <a:buChar char="●"/>
            </a:pPr>
            <a:r>
              <a:rPr lang="en"/>
              <a:t>These 8-bits of binary value is called </a:t>
            </a:r>
            <a:r>
              <a:rPr lang="en" b="1" i="1">
                <a:solidFill>
                  <a:schemeClr val="accent2"/>
                </a:solidFill>
              </a:rPr>
              <a:t>Op-Code</a:t>
            </a:r>
            <a:r>
              <a:rPr lang="en"/>
              <a:t> or </a:t>
            </a:r>
            <a:r>
              <a:rPr lang="en" b="1" i="1">
                <a:solidFill>
                  <a:schemeClr val="accent2"/>
                </a:solidFill>
              </a:rPr>
              <a:t>Instruction Byte</a:t>
            </a:r>
            <a:r>
              <a:rPr lang="en"/>
              <a:t>.</a:t>
            </a:r>
            <a:endParaRPr/>
          </a:p>
        </p:txBody>
      </p:sp>
      <p:sp>
        <p:nvSpPr>
          <p:cNvPr id="141" name="Google Shape;141;p2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11</a:t>
            </a:r>
            <a:endParaRPr sz="1700" b="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Instruction Set of 8085 Microprocessor</a:t>
            </a:r>
            <a:endParaRPr/>
          </a:p>
        </p:txBody>
      </p:sp>
      <p:sp>
        <p:nvSpPr>
          <p:cNvPr id="148" name="Google Shape;148;p24"/>
          <p:cNvSpPr txBox="1">
            <a:spLocks noGrp="1"/>
          </p:cNvSpPr>
          <p:nvPr>
            <p:ph type="body" idx="1"/>
          </p:nvPr>
        </p:nvSpPr>
        <p:spPr>
          <a:xfrm>
            <a:off x="387900" y="1341800"/>
            <a:ext cx="8404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Basically there are five groups of instructions:</a:t>
            </a:r>
            <a:endParaRPr/>
          </a:p>
          <a:p>
            <a:pPr marL="457200" lvl="0" indent="-323850" algn="just" rtl="0">
              <a:spcBef>
                <a:spcPts val="1000"/>
              </a:spcBef>
              <a:spcAft>
                <a:spcPts val="0"/>
              </a:spcAft>
              <a:buSzPts val="1500"/>
              <a:buChar char="●"/>
            </a:pPr>
            <a:r>
              <a:rPr lang="en" sz="1500" b="1" i="1" u="sng">
                <a:solidFill>
                  <a:schemeClr val="accent2"/>
                </a:solidFill>
              </a:rPr>
              <a:t>Data transfer instructions:</a:t>
            </a:r>
            <a:r>
              <a:rPr lang="en" sz="1500"/>
              <a:t> These instructions are used to transfer the data from one register to another register, or memory to register etc.</a:t>
            </a:r>
            <a:endParaRPr sz="1500"/>
          </a:p>
          <a:p>
            <a:pPr marL="457200" lvl="0" indent="-323850" algn="just" rtl="0">
              <a:spcBef>
                <a:spcPts val="0"/>
              </a:spcBef>
              <a:spcAft>
                <a:spcPts val="0"/>
              </a:spcAft>
              <a:buSzPts val="1500"/>
              <a:buChar char="●"/>
            </a:pPr>
            <a:r>
              <a:rPr lang="en" sz="1500" b="1" i="1" u="sng">
                <a:solidFill>
                  <a:schemeClr val="accent2"/>
                </a:solidFill>
              </a:rPr>
              <a:t>Arithmetic instructions:</a:t>
            </a:r>
            <a:r>
              <a:rPr lang="en" sz="1500"/>
              <a:t> These instructions are going to perform arithmetic operations like addition, subtraction etc.</a:t>
            </a:r>
            <a:endParaRPr sz="1500"/>
          </a:p>
          <a:p>
            <a:pPr marL="457200" lvl="0" indent="-323850" algn="just" rtl="0">
              <a:spcBef>
                <a:spcPts val="0"/>
              </a:spcBef>
              <a:spcAft>
                <a:spcPts val="0"/>
              </a:spcAft>
              <a:buSzPts val="1500"/>
              <a:buChar char="●"/>
            </a:pPr>
            <a:r>
              <a:rPr lang="en" sz="1500" b="1" i="1" u="sng">
                <a:solidFill>
                  <a:schemeClr val="accent2"/>
                </a:solidFill>
              </a:rPr>
              <a:t>Logical instructions:</a:t>
            </a:r>
            <a:r>
              <a:rPr lang="en" sz="1500"/>
              <a:t> These instructions are going to perform logical operations like AND, OR, XOR etc.</a:t>
            </a:r>
            <a:endParaRPr sz="1500"/>
          </a:p>
          <a:p>
            <a:pPr marL="457200" lvl="0" indent="-323850" algn="just" rtl="0">
              <a:spcBef>
                <a:spcPts val="0"/>
              </a:spcBef>
              <a:spcAft>
                <a:spcPts val="0"/>
              </a:spcAft>
              <a:buSzPts val="1500"/>
              <a:buChar char="●"/>
            </a:pPr>
            <a:r>
              <a:rPr lang="en" sz="1500" b="1" i="1" u="sng">
                <a:solidFill>
                  <a:schemeClr val="accent2"/>
                </a:solidFill>
              </a:rPr>
              <a:t>Branching instructions:</a:t>
            </a:r>
            <a:r>
              <a:rPr lang="en" sz="1500"/>
              <a:t> These instructions are going to design inside the program controller where we need to jump the program control. Example: JUMP, CALL, RETURN etc.</a:t>
            </a:r>
            <a:endParaRPr sz="1500"/>
          </a:p>
          <a:p>
            <a:pPr marL="457200" lvl="0" indent="-323850" algn="just" rtl="0">
              <a:spcBef>
                <a:spcPts val="0"/>
              </a:spcBef>
              <a:spcAft>
                <a:spcPts val="0"/>
              </a:spcAft>
              <a:buSzPts val="1500"/>
              <a:buChar char="●"/>
            </a:pPr>
            <a:r>
              <a:rPr lang="en" sz="1500" b="1" i="1" u="sng">
                <a:solidFill>
                  <a:schemeClr val="accent2"/>
                </a:solidFill>
              </a:rPr>
              <a:t>I/O and Machine control instructions:</a:t>
            </a:r>
            <a:r>
              <a:rPr lang="en" sz="1500"/>
              <a:t> These instruction contains I/O and machine related contents.</a:t>
            </a:r>
            <a:endParaRPr sz="1500"/>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149" name="Google Shape;149;p2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12</a:t>
            </a:r>
            <a:endParaRPr sz="1700" b="1">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transfer instructions</a:t>
            </a:r>
            <a:endParaRPr/>
          </a:p>
        </p:txBody>
      </p:sp>
      <p:sp>
        <p:nvSpPr>
          <p:cNvPr id="156" name="Google Shape;156;p25"/>
          <p:cNvSpPr txBox="1">
            <a:spLocks noGrp="1"/>
          </p:cNvSpPr>
          <p:nvPr>
            <p:ph type="body" idx="1"/>
          </p:nvPr>
        </p:nvSpPr>
        <p:spPr>
          <a:xfrm>
            <a:off x="387900" y="1341800"/>
            <a:ext cx="8011800" cy="58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These are used for data transfer from one place to another place.</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157" name="Google Shape;157;p2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13</a:t>
            </a:r>
            <a:endParaRPr sz="1700" b="1">
              <a:solidFill>
                <a:schemeClr val="dk1"/>
              </a:solidFill>
              <a:latin typeface="Roboto"/>
              <a:ea typeface="Roboto"/>
              <a:cs typeface="Roboto"/>
              <a:sym typeface="Roboto"/>
            </a:endParaRPr>
          </a:p>
        </p:txBody>
      </p:sp>
      <p:graphicFrame>
        <p:nvGraphicFramePr>
          <p:cNvPr id="159" name="Google Shape;159;p25"/>
          <p:cNvGraphicFramePr/>
          <p:nvPr>
            <p:extLst>
              <p:ext uri="{D42A27DB-BD31-4B8C-83A1-F6EECF244321}">
                <p14:modId xmlns:p14="http://schemas.microsoft.com/office/powerpoint/2010/main" val="2282614432"/>
              </p:ext>
            </p:extLst>
          </p:nvPr>
        </p:nvGraphicFramePr>
        <p:xfrm>
          <a:off x="387900" y="1830300"/>
          <a:ext cx="7238975" cy="3111755"/>
        </p:xfrm>
        <a:graphic>
          <a:graphicData uri="http://schemas.openxmlformats.org/drawingml/2006/table">
            <a:tbl>
              <a:tblPr>
                <a:noFill/>
                <a:tableStyleId>{41E193CA-219D-49EE-BEB1-184644BA854D}</a:tableStyleId>
              </a:tblPr>
              <a:tblGrid>
                <a:gridCol w="2155275">
                  <a:extLst>
                    <a:ext uri="{9D8B030D-6E8A-4147-A177-3AD203B41FA5}">
                      <a16:colId xmlns:a16="http://schemas.microsoft.com/office/drawing/2014/main" val="20000"/>
                    </a:ext>
                  </a:extLst>
                </a:gridCol>
                <a:gridCol w="1672250">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100" b="1">
                          <a:solidFill>
                            <a:schemeClr val="dk1"/>
                          </a:solidFill>
                        </a:rPr>
                        <a:t>Instruction</a:t>
                      </a:r>
                      <a:endParaRPr sz="1100" b="1">
                        <a:solidFill>
                          <a:schemeClr val="dk1"/>
                        </a:solidFill>
                      </a:endParaRPr>
                    </a:p>
                  </a:txBody>
                  <a:tcPr marL="91425" marR="91425" marT="91425" marB="91425"/>
                </a:tc>
                <a:tc>
                  <a:txBody>
                    <a:bodyPr/>
                    <a:lstStyle/>
                    <a:p>
                      <a:pPr marL="0" lvl="0" indent="0" algn="ctr" rtl="0">
                        <a:spcBef>
                          <a:spcPts val="0"/>
                        </a:spcBef>
                        <a:spcAft>
                          <a:spcPts val="0"/>
                        </a:spcAft>
                        <a:buNone/>
                      </a:pPr>
                      <a:r>
                        <a:rPr lang="en" sz="1100" b="1">
                          <a:solidFill>
                            <a:schemeClr val="dk1"/>
                          </a:solidFill>
                        </a:rPr>
                        <a:t>Operation</a:t>
                      </a:r>
                      <a:endParaRPr sz="1100" b="1">
                        <a:solidFill>
                          <a:schemeClr val="dk1"/>
                        </a:solidFill>
                      </a:endParaRPr>
                    </a:p>
                  </a:txBody>
                  <a:tcPr marL="91425" marR="91425" marT="91425" marB="91425"/>
                </a:tc>
                <a:tc>
                  <a:txBody>
                    <a:bodyPr/>
                    <a:lstStyle/>
                    <a:p>
                      <a:pPr marL="0" lvl="0" indent="0" algn="ctr" rtl="0">
                        <a:spcBef>
                          <a:spcPts val="0"/>
                        </a:spcBef>
                        <a:spcAft>
                          <a:spcPts val="0"/>
                        </a:spcAft>
                        <a:buNone/>
                      </a:pPr>
                      <a:r>
                        <a:rPr lang="en" sz="1100" b="1">
                          <a:solidFill>
                            <a:schemeClr val="dk1"/>
                          </a:solidFill>
                        </a:rPr>
                        <a:t>Explanation</a:t>
                      </a:r>
                      <a:endParaRPr sz="1100" b="1">
                        <a:solidFill>
                          <a:schemeClr val="dk1"/>
                        </a:solidFill>
                      </a:endParaRPr>
                    </a:p>
                  </a:txBody>
                  <a:tcPr marL="91425" marR="91425" marT="91425" marB="91425"/>
                </a:tc>
                <a:extLst>
                  <a:ext uri="{0D108BD9-81ED-4DB2-BD59-A6C34878D82A}">
                    <a16:rowId xmlns:a16="http://schemas.microsoft.com/office/drawing/2014/main" val="10000"/>
                  </a:ext>
                </a:extLst>
              </a:tr>
              <a:tr h="331925">
                <a:tc>
                  <a:txBody>
                    <a:bodyPr/>
                    <a:lstStyle/>
                    <a:p>
                      <a:pPr marL="0" lvl="0" indent="0" algn="ctr" rtl="0">
                        <a:spcBef>
                          <a:spcPts val="0"/>
                        </a:spcBef>
                        <a:spcAft>
                          <a:spcPts val="0"/>
                        </a:spcAft>
                        <a:buNone/>
                      </a:pPr>
                      <a:r>
                        <a:rPr lang="en" sz="1100">
                          <a:solidFill>
                            <a:schemeClr val="dk1"/>
                          </a:solidFill>
                        </a:rPr>
                        <a:t>MOV  R1, R2</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R1 ← R2</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Data moves from R2 to R1</a:t>
                      </a:r>
                      <a:endParaRPr sz="1100">
                        <a:solidFill>
                          <a:schemeClr val="dk1"/>
                        </a:solidFill>
                      </a:endParaRPr>
                    </a:p>
                  </a:txBody>
                  <a:tcPr marL="91425" marR="91425" marT="91425" marB="91425"/>
                </a:tc>
                <a:extLst>
                  <a:ext uri="{0D108BD9-81ED-4DB2-BD59-A6C34878D82A}">
                    <a16:rowId xmlns:a16="http://schemas.microsoft.com/office/drawing/2014/main" val="10001"/>
                  </a:ext>
                </a:extLst>
              </a:tr>
              <a:tr h="497900">
                <a:tc>
                  <a:txBody>
                    <a:bodyPr/>
                    <a:lstStyle/>
                    <a:p>
                      <a:pPr marL="0" lvl="0" indent="0" algn="ctr" rtl="0">
                        <a:spcBef>
                          <a:spcPts val="0"/>
                        </a:spcBef>
                        <a:spcAft>
                          <a:spcPts val="0"/>
                        </a:spcAft>
                        <a:buNone/>
                      </a:pPr>
                      <a:r>
                        <a:rPr lang="en" sz="1100">
                          <a:solidFill>
                            <a:schemeClr val="dk1"/>
                          </a:solidFill>
                        </a:rPr>
                        <a:t>MOV  M, R</a:t>
                      </a:r>
                      <a:endParaRPr sz="1100">
                        <a:solidFill>
                          <a:schemeClr val="dk1"/>
                        </a:solidFill>
                      </a:endParaRPr>
                    </a:p>
                    <a:p>
                      <a:pPr marL="0" lvl="0" indent="0" algn="ctr" rtl="0">
                        <a:spcBef>
                          <a:spcPts val="0"/>
                        </a:spcBef>
                        <a:spcAft>
                          <a:spcPts val="0"/>
                        </a:spcAft>
                        <a:buNone/>
                      </a:pPr>
                      <a:r>
                        <a:rPr lang="en" sz="1100">
                          <a:solidFill>
                            <a:schemeClr val="dk1"/>
                          </a:solidFill>
                        </a:rPr>
                        <a:t>(M points to HL register pair)</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M ← R</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Data moves from R to M. Address of Memory data is loaded in HL register pair.</a:t>
                      </a:r>
                      <a:endParaRPr sz="11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100">
                          <a:solidFill>
                            <a:schemeClr val="dk1"/>
                          </a:solidFill>
                        </a:rPr>
                        <a:t>MOV  R, M</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dirty="0">
                          <a:solidFill>
                            <a:schemeClr val="dk1"/>
                          </a:solidFill>
                        </a:rPr>
                        <a:t>R ← M</a:t>
                      </a:r>
                      <a:endParaRPr sz="1100" dirty="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Data moves from M to R</a:t>
                      </a:r>
                      <a:endParaRPr sz="1100">
                        <a:solidFill>
                          <a:schemeClr val="dk1"/>
                        </a:solidFill>
                      </a:endParaRPr>
                    </a:p>
                  </a:txBody>
                  <a:tcPr marL="91425" marR="91425" marT="91425" marB="91425"/>
                </a:tc>
                <a:extLst>
                  <a:ext uri="{0D108BD9-81ED-4DB2-BD59-A6C34878D82A}">
                    <a16:rowId xmlns:a16="http://schemas.microsoft.com/office/drawing/2014/main" val="10003"/>
                  </a:ext>
                </a:extLst>
              </a:tr>
              <a:tr h="497900">
                <a:tc>
                  <a:txBody>
                    <a:bodyPr/>
                    <a:lstStyle/>
                    <a:p>
                      <a:pPr marL="0" lvl="0" indent="0" algn="ctr" rtl="0">
                        <a:spcBef>
                          <a:spcPts val="0"/>
                        </a:spcBef>
                        <a:spcAft>
                          <a:spcPts val="0"/>
                        </a:spcAft>
                        <a:buNone/>
                      </a:pPr>
                      <a:r>
                        <a:rPr lang="en" sz="1100">
                          <a:solidFill>
                            <a:schemeClr val="dk1"/>
                          </a:solidFill>
                        </a:rPr>
                        <a:t>MVI  R, FFH</a:t>
                      </a:r>
                      <a:endParaRPr sz="1100">
                        <a:solidFill>
                          <a:schemeClr val="dk1"/>
                        </a:solidFill>
                      </a:endParaRPr>
                    </a:p>
                    <a:p>
                      <a:pPr marL="0" lvl="0" indent="0" algn="ctr" rtl="0">
                        <a:spcBef>
                          <a:spcPts val="0"/>
                        </a:spcBef>
                        <a:spcAft>
                          <a:spcPts val="0"/>
                        </a:spcAft>
                        <a:buNone/>
                      </a:pPr>
                      <a:r>
                        <a:rPr lang="en" sz="1100">
                          <a:solidFill>
                            <a:schemeClr val="dk1"/>
                          </a:solidFill>
                        </a:rPr>
                        <a:t>(Move Immediate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dirty="0">
                          <a:solidFill>
                            <a:schemeClr val="dk1"/>
                          </a:solidFill>
                        </a:rPr>
                        <a:t>R ← FFH</a:t>
                      </a:r>
                      <a:endParaRPr sz="1100" dirty="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FFH moves to R</a:t>
                      </a:r>
                      <a:endParaRPr sz="1100">
                        <a:solidFill>
                          <a:schemeClr val="dk1"/>
                        </a:solidFill>
                      </a:endParaRPr>
                    </a:p>
                  </a:txBody>
                  <a:tcPr marL="91425" marR="91425" marT="91425" marB="91425"/>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100">
                          <a:solidFill>
                            <a:schemeClr val="dk1"/>
                          </a:solidFill>
                        </a:rPr>
                        <a:t>MVI  M, 8-bit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M ← 8-bit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8-bit data moves to M</a:t>
                      </a:r>
                      <a:endParaRPr sz="1100">
                        <a:solidFill>
                          <a:schemeClr val="dk1"/>
                        </a:solidFill>
                      </a:endParaRPr>
                    </a:p>
                  </a:txBody>
                  <a:tcPr marL="91425" marR="91425" marT="91425" marB="91425"/>
                </a:tc>
                <a:extLst>
                  <a:ext uri="{0D108BD9-81ED-4DB2-BD59-A6C34878D82A}">
                    <a16:rowId xmlns:a16="http://schemas.microsoft.com/office/drawing/2014/main" val="10005"/>
                  </a:ext>
                </a:extLst>
              </a:tr>
              <a:tr h="636775">
                <a:tc>
                  <a:txBody>
                    <a:bodyPr/>
                    <a:lstStyle/>
                    <a:p>
                      <a:pPr marL="0" lvl="0" indent="0" algn="ctr" rtl="0">
                        <a:spcBef>
                          <a:spcPts val="0"/>
                        </a:spcBef>
                        <a:spcAft>
                          <a:spcPts val="0"/>
                        </a:spcAft>
                        <a:buNone/>
                      </a:pPr>
                      <a:r>
                        <a:rPr lang="en" sz="1100">
                          <a:solidFill>
                            <a:schemeClr val="dk1"/>
                          </a:solidFill>
                        </a:rPr>
                        <a:t>LXI  SP, 8-bit data</a:t>
                      </a:r>
                      <a:endParaRPr sz="1100">
                        <a:solidFill>
                          <a:schemeClr val="dk1"/>
                        </a:solidFill>
                      </a:endParaRPr>
                    </a:p>
                    <a:p>
                      <a:pPr marL="0" lvl="0" indent="0" algn="ctr" rtl="0">
                        <a:spcBef>
                          <a:spcPts val="0"/>
                        </a:spcBef>
                        <a:spcAft>
                          <a:spcPts val="0"/>
                        </a:spcAft>
                        <a:buNone/>
                      </a:pPr>
                      <a:r>
                        <a:rPr lang="en" sz="1100">
                          <a:solidFill>
                            <a:schemeClr val="dk1"/>
                          </a:solidFill>
                        </a:rPr>
                        <a:t>(stack initialization)</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SP ← 8-bit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dirty="0">
                          <a:solidFill>
                            <a:schemeClr val="dk1"/>
                          </a:solidFill>
                        </a:rPr>
                        <a:t>8-bit data moves to SP</a:t>
                      </a:r>
                      <a:endParaRPr sz="1100" dirty="0">
                        <a:solidFill>
                          <a:schemeClr val="dk1"/>
                        </a:solidFill>
                      </a:endParaRPr>
                    </a:p>
                  </a:txBody>
                  <a:tcPr marL="91425" marR="91425" marT="91425" marB="91425"/>
                </a:tc>
                <a:extLst>
                  <a:ext uri="{0D108BD9-81ED-4DB2-BD59-A6C34878D82A}">
                    <a16:rowId xmlns:a16="http://schemas.microsoft.com/office/drawing/2014/main" val="10006"/>
                  </a:ext>
                </a:extLst>
              </a:tr>
            </a:tbl>
          </a:graphicData>
        </a:graphic>
      </p:graphicFrame>
      <p:sp>
        <p:nvSpPr>
          <p:cNvPr id="160" name="Google Shape;160;p25"/>
          <p:cNvSpPr txBox="1"/>
          <p:nvPr/>
        </p:nvSpPr>
        <p:spPr>
          <a:xfrm>
            <a:off x="7751950" y="1455725"/>
            <a:ext cx="1299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M = memory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R = Register</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SP = Stack </a:t>
            </a:r>
            <a:endParaRPr>
              <a:solidFill>
                <a:schemeClr val="dk1"/>
              </a:solidFill>
              <a:latin typeface="Roboto"/>
              <a:ea typeface="Roboto"/>
              <a:cs typeface="Roboto"/>
              <a:sym typeface="Roboto"/>
            </a:endParaRPr>
          </a:p>
          <a:p>
            <a:pPr marL="0" lvl="0" indent="457200" algn="l" rtl="0">
              <a:spcBef>
                <a:spcPts val="0"/>
              </a:spcBef>
              <a:spcAft>
                <a:spcPts val="0"/>
              </a:spcAft>
              <a:buNone/>
            </a:pPr>
            <a:r>
              <a:rPr lang="en">
                <a:solidFill>
                  <a:schemeClr val="dk1"/>
                </a:solidFill>
                <a:latin typeface="Roboto"/>
                <a:ea typeface="Roboto"/>
                <a:cs typeface="Roboto"/>
                <a:sym typeface="Roboto"/>
              </a:rPr>
              <a:t>Pointer</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Arithmetic Instructions: Addition</a:t>
            </a:r>
            <a:endParaRPr/>
          </a:p>
        </p:txBody>
      </p:sp>
      <p:sp>
        <p:nvSpPr>
          <p:cNvPr id="166" name="Google Shape;166;p2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14</a:t>
            </a:r>
            <a:endParaRPr sz="1700" b="1">
              <a:solidFill>
                <a:schemeClr val="dk1"/>
              </a:solidFill>
              <a:latin typeface="Roboto"/>
              <a:ea typeface="Roboto"/>
              <a:cs typeface="Roboto"/>
              <a:sym typeface="Roboto"/>
            </a:endParaRPr>
          </a:p>
        </p:txBody>
      </p:sp>
      <p:graphicFrame>
        <p:nvGraphicFramePr>
          <p:cNvPr id="168" name="Google Shape;168;p26"/>
          <p:cNvGraphicFramePr/>
          <p:nvPr>
            <p:extLst>
              <p:ext uri="{D42A27DB-BD31-4B8C-83A1-F6EECF244321}">
                <p14:modId xmlns:p14="http://schemas.microsoft.com/office/powerpoint/2010/main" val="3838864338"/>
              </p:ext>
            </p:extLst>
          </p:nvPr>
        </p:nvGraphicFramePr>
        <p:xfrm>
          <a:off x="387900" y="1354600"/>
          <a:ext cx="7238975" cy="3447035"/>
        </p:xfrm>
        <a:graphic>
          <a:graphicData uri="http://schemas.openxmlformats.org/drawingml/2006/table">
            <a:tbl>
              <a:tblPr>
                <a:noFill/>
                <a:tableStyleId>{41E193CA-219D-49EE-BEB1-184644BA854D}</a:tableStyleId>
              </a:tblPr>
              <a:tblGrid>
                <a:gridCol w="1996700">
                  <a:extLst>
                    <a:ext uri="{9D8B030D-6E8A-4147-A177-3AD203B41FA5}">
                      <a16:colId xmlns:a16="http://schemas.microsoft.com/office/drawing/2014/main" val="20000"/>
                    </a:ext>
                  </a:extLst>
                </a:gridCol>
                <a:gridCol w="1830825">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100" b="1">
                          <a:solidFill>
                            <a:schemeClr val="dk1"/>
                          </a:solidFill>
                        </a:rPr>
                        <a:t>Instruction</a:t>
                      </a:r>
                      <a:endParaRPr sz="1100" b="1">
                        <a:solidFill>
                          <a:schemeClr val="dk1"/>
                        </a:solidFill>
                      </a:endParaRPr>
                    </a:p>
                  </a:txBody>
                  <a:tcPr marL="91425" marR="91425" marT="91425" marB="91425"/>
                </a:tc>
                <a:tc>
                  <a:txBody>
                    <a:bodyPr/>
                    <a:lstStyle/>
                    <a:p>
                      <a:pPr marL="0" lvl="0" indent="0" algn="ctr" rtl="0">
                        <a:spcBef>
                          <a:spcPts val="0"/>
                        </a:spcBef>
                        <a:spcAft>
                          <a:spcPts val="0"/>
                        </a:spcAft>
                        <a:buNone/>
                      </a:pPr>
                      <a:r>
                        <a:rPr lang="en" sz="1100" b="1">
                          <a:solidFill>
                            <a:schemeClr val="dk1"/>
                          </a:solidFill>
                        </a:rPr>
                        <a:t>Operation</a:t>
                      </a:r>
                      <a:endParaRPr sz="1100" b="1">
                        <a:solidFill>
                          <a:schemeClr val="dk1"/>
                        </a:solidFill>
                      </a:endParaRPr>
                    </a:p>
                  </a:txBody>
                  <a:tcPr marL="91425" marR="91425" marT="91425" marB="91425"/>
                </a:tc>
                <a:tc>
                  <a:txBody>
                    <a:bodyPr/>
                    <a:lstStyle/>
                    <a:p>
                      <a:pPr marL="0" lvl="0" indent="0" algn="ctr" rtl="0">
                        <a:spcBef>
                          <a:spcPts val="0"/>
                        </a:spcBef>
                        <a:spcAft>
                          <a:spcPts val="0"/>
                        </a:spcAft>
                        <a:buNone/>
                      </a:pPr>
                      <a:r>
                        <a:rPr lang="en" sz="1100" b="1">
                          <a:solidFill>
                            <a:schemeClr val="dk1"/>
                          </a:solidFill>
                        </a:rPr>
                        <a:t>Explanation</a:t>
                      </a:r>
                      <a:endParaRPr sz="1100" b="1">
                        <a:solidFill>
                          <a:schemeClr val="dk1"/>
                        </a:solidFill>
                      </a:endParaRPr>
                    </a:p>
                  </a:txBody>
                  <a:tcPr marL="91425" marR="91425" marT="91425" marB="91425"/>
                </a:tc>
                <a:extLst>
                  <a:ext uri="{0D108BD9-81ED-4DB2-BD59-A6C34878D82A}">
                    <a16:rowId xmlns:a16="http://schemas.microsoft.com/office/drawing/2014/main" val="10000"/>
                  </a:ext>
                </a:extLst>
              </a:tr>
              <a:tr h="331925">
                <a:tc>
                  <a:txBody>
                    <a:bodyPr/>
                    <a:lstStyle/>
                    <a:p>
                      <a:pPr marL="0" lvl="0" indent="0" algn="ctr" rtl="0">
                        <a:spcBef>
                          <a:spcPts val="0"/>
                        </a:spcBef>
                        <a:spcAft>
                          <a:spcPts val="0"/>
                        </a:spcAft>
                        <a:buNone/>
                      </a:pPr>
                      <a:r>
                        <a:rPr lang="en" sz="1100">
                          <a:solidFill>
                            <a:schemeClr val="dk1"/>
                          </a:solidFill>
                        </a:rPr>
                        <a:t>ADD  R</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 ← A + R</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Add data from R with Accumulator data</a:t>
                      </a:r>
                      <a:endParaRPr sz="11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chemeClr val="dk1"/>
                          </a:solidFill>
                        </a:rPr>
                        <a:t>ADD  M</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 ← A + M</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Add data from M with Accumulator data</a:t>
                      </a:r>
                      <a:endParaRPr sz="11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100">
                          <a:solidFill>
                            <a:schemeClr val="dk1"/>
                          </a:solidFill>
                        </a:rPr>
                        <a:t>ADI 8-bit data</a:t>
                      </a:r>
                      <a:endParaRPr sz="1100">
                        <a:solidFill>
                          <a:schemeClr val="dk1"/>
                        </a:solidFill>
                      </a:endParaRPr>
                    </a:p>
                    <a:p>
                      <a:pPr marL="0" lvl="0" indent="0" algn="ctr" rtl="0">
                        <a:spcBef>
                          <a:spcPts val="0"/>
                        </a:spcBef>
                        <a:spcAft>
                          <a:spcPts val="0"/>
                        </a:spcAft>
                        <a:buNone/>
                      </a:pPr>
                      <a:r>
                        <a:rPr lang="en" sz="1100">
                          <a:solidFill>
                            <a:schemeClr val="dk1"/>
                          </a:solidFill>
                        </a:rPr>
                        <a:t>(Add immediate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 ← A + 8 bit data</a:t>
                      </a:r>
                      <a:endParaRPr sz="1100">
                        <a:solidFill>
                          <a:schemeClr val="dk1"/>
                        </a:solidFill>
                      </a:endParaRPr>
                    </a:p>
                    <a:p>
                      <a:pPr marL="0" lvl="0" indent="0" algn="ctr" rtl="0">
                        <a:spcBef>
                          <a:spcPts val="0"/>
                        </a:spcBef>
                        <a:spcAft>
                          <a:spcPts val="0"/>
                        </a:spcAft>
                        <a:buNone/>
                      </a:pPr>
                      <a:endParaRPr sz="1100">
                        <a:solidFill>
                          <a:schemeClr val="dk1"/>
                        </a:solidFill>
                      </a:endParaRPr>
                    </a:p>
                    <a:p>
                      <a:pPr marL="0" lvl="0" indent="0" algn="ctr" rtl="0">
                        <a:spcBef>
                          <a:spcPts val="0"/>
                        </a:spcBef>
                        <a:spcAft>
                          <a:spcPts val="0"/>
                        </a:spcAft>
                        <a:buNone/>
                      </a:pP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Add 8-bit data with Accumulator data</a:t>
                      </a:r>
                      <a:endParaRPr sz="1100">
                        <a:solidFill>
                          <a:schemeClr val="dk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7900">
                <a:tc>
                  <a:txBody>
                    <a:bodyPr/>
                    <a:lstStyle/>
                    <a:p>
                      <a:pPr marL="0" lvl="0" indent="0" algn="ctr" rtl="0">
                        <a:spcBef>
                          <a:spcPts val="0"/>
                        </a:spcBef>
                        <a:spcAft>
                          <a:spcPts val="0"/>
                        </a:spcAft>
                        <a:buNone/>
                      </a:pPr>
                      <a:r>
                        <a:rPr lang="en" sz="1100">
                          <a:solidFill>
                            <a:schemeClr val="dk1"/>
                          </a:solidFill>
                        </a:rPr>
                        <a:t>ADC  R</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dirty="0">
                          <a:solidFill>
                            <a:schemeClr val="dk1"/>
                          </a:solidFill>
                        </a:rPr>
                        <a:t>A ← A + R + CY</a:t>
                      </a:r>
                      <a:endParaRPr sz="1100" dirty="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solidFill>
                            <a:schemeClr val="dk1"/>
                          </a:solidFill>
                        </a:rPr>
                        <a:t>Add data from R with Accumulator data, then add Carry flag</a:t>
                      </a:r>
                      <a:endParaRPr sz="11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100">
                          <a:solidFill>
                            <a:schemeClr val="dk1"/>
                          </a:solidFill>
                        </a:rPr>
                        <a:t>ADC  M</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 ← A + M + CY</a:t>
                      </a:r>
                      <a:endParaRPr sz="11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dirty="0">
                          <a:solidFill>
                            <a:schemeClr val="dk1"/>
                          </a:solidFill>
                        </a:rPr>
                        <a:t>Add data from M with Accumulator data, then add Carry flag</a:t>
                      </a:r>
                      <a:endParaRPr sz="11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36775">
                <a:tc>
                  <a:txBody>
                    <a:bodyPr/>
                    <a:lstStyle/>
                    <a:p>
                      <a:pPr marL="0" lvl="0" indent="0" algn="ctr" rtl="0">
                        <a:spcBef>
                          <a:spcPts val="0"/>
                        </a:spcBef>
                        <a:spcAft>
                          <a:spcPts val="0"/>
                        </a:spcAft>
                        <a:buNone/>
                      </a:pPr>
                      <a:r>
                        <a:rPr lang="en" sz="1100">
                          <a:solidFill>
                            <a:schemeClr val="dk1"/>
                          </a:solidFill>
                        </a:rPr>
                        <a:t>ADC 8-bit data</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sz="1100">
                          <a:solidFill>
                            <a:schemeClr val="dk1"/>
                          </a:solidFill>
                        </a:rPr>
                        <a:t>A ← A + 8 bit data + CY</a:t>
                      </a:r>
                      <a:endParaRPr sz="11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dirty="0">
                          <a:solidFill>
                            <a:schemeClr val="dk1"/>
                          </a:solidFill>
                        </a:rPr>
                        <a:t>Add 8-bit data with Accumulator data, then add Carry flag</a:t>
                      </a:r>
                      <a:endParaRPr sz="11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69" name="Google Shape;169;p26"/>
          <p:cNvSpPr txBox="1"/>
          <p:nvPr/>
        </p:nvSpPr>
        <p:spPr>
          <a:xfrm>
            <a:off x="7751950" y="1455725"/>
            <a:ext cx="12990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Roboto"/>
                <a:ea typeface="Roboto"/>
                <a:cs typeface="Roboto"/>
                <a:sym typeface="Roboto"/>
              </a:rPr>
              <a:t>M = memory</a:t>
            </a:r>
            <a:endParaRPr sz="1100" dirty="0">
              <a:solidFill>
                <a:schemeClr val="dk1"/>
              </a:solidFill>
              <a:latin typeface="Roboto"/>
              <a:ea typeface="Roboto"/>
              <a:cs typeface="Roboto"/>
              <a:sym typeface="Roboto"/>
            </a:endParaRPr>
          </a:p>
          <a:p>
            <a:pPr marL="0" lvl="0" indent="0" algn="l" rtl="0">
              <a:spcBef>
                <a:spcPts val="0"/>
              </a:spcBef>
              <a:spcAft>
                <a:spcPts val="0"/>
              </a:spcAft>
              <a:buNone/>
            </a:pPr>
            <a:r>
              <a:rPr lang="en" sz="1100" dirty="0">
                <a:solidFill>
                  <a:schemeClr val="dk1"/>
                </a:solidFill>
                <a:latin typeface="Roboto"/>
                <a:ea typeface="Roboto"/>
                <a:cs typeface="Roboto"/>
                <a:sym typeface="Roboto"/>
              </a:rPr>
              <a:t>R = Register</a:t>
            </a:r>
            <a:endParaRPr sz="1100" dirty="0">
              <a:solidFill>
                <a:schemeClr val="dk1"/>
              </a:solidFill>
              <a:latin typeface="Roboto"/>
              <a:ea typeface="Roboto"/>
              <a:cs typeface="Roboto"/>
              <a:sym typeface="Roboto"/>
            </a:endParaRPr>
          </a:p>
          <a:p>
            <a:pPr marL="0" lvl="0" indent="0" algn="l" rtl="0">
              <a:spcBef>
                <a:spcPts val="0"/>
              </a:spcBef>
              <a:spcAft>
                <a:spcPts val="0"/>
              </a:spcAft>
              <a:buNone/>
            </a:pPr>
            <a:r>
              <a:rPr lang="en" sz="1100" dirty="0">
                <a:solidFill>
                  <a:schemeClr val="dk1"/>
                </a:solidFill>
                <a:latin typeface="Roboto"/>
                <a:ea typeface="Roboto"/>
                <a:cs typeface="Roboto"/>
                <a:sym typeface="Roboto"/>
              </a:rPr>
              <a:t>CY = Carry Flag</a:t>
            </a:r>
            <a:endParaRPr sz="1100" dirty="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Arithmetic Instructions: Subtraction </a:t>
            </a:r>
            <a:endParaRPr/>
          </a:p>
        </p:txBody>
      </p:sp>
      <p:sp>
        <p:nvSpPr>
          <p:cNvPr id="175" name="Google Shape;175;p2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15</a:t>
            </a:r>
            <a:endParaRPr sz="1700" b="1">
              <a:solidFill>
                <a:schemeClr val="dk1"/>
              </a:solidFill>
              <a:latin typeface="Roboto"/>
              <a:ea typeface="Roboto"/>
              <a:cs typeface="Roboto"/>
              <a:sym typeface="Roboto"/>
            </a:endParaRPr>
          </a:p>
        </p:txBody>
      </p:sp>
      <p:graphicFrame>
        <p:nvGraphicFramePr>
          <p:cNvPr id="177" name="Google Shape;177;p27"/>
          <p:cNvGraphicFramePr/>
          <p:nvPr/>
        </p:nvGraphicFramePr>
        <p:xfrm>
          <a:off x="387900" y="1354600"/>
          <a:ext cx="7238975" cy="3440755"/>
        </p:xfrm>
        <a:graphic>
          <a:graphicData uri="http://schemas.openxmlformats.org/drawingml/2006/table">
            <a:tbl>
              <a:tblPr>
                <a:noFill/>
                <a:tableStyleId>{41E193CA-219D-49EE-BEB1-184644BA854D}</a:tableStyleId>
              </a:tblPr>
              <a:tblGrid>
                <a:gridCol w="2155275">
                  <a:extLst>
                    <a:ext uri="{9D8B030D-6E8A-4147-A177-3AD203B41FA5}">
                      <a16:colId xmlns:a16="http://schemas.microsoft.com/office/drawing/2014/main" val="20000"/>
                    </a:ext>
                  </a:extLst>
                </a:gridCol>
                <a:gridCol w="1791175">
                  <a:extLst>
                    <a:ext uri="{9D8B030D-6E8A-4147-A177-3AD203B41FA5}">
                      <a16:colId xmlns:a16="http://schemas.microsoft.com/office/drawing/2014/main" val="20001"/>
                    </a:ext>
                  </a:extLst>
                </a:gridCol>
                <a:gridCol w="3292525">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600" b="1">
                          <a:solidFill>
                            <a:schemeClr val="dk1"/>
                          </a:solidFill>
                        </a:rPr>
                        <a:t>Instruction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Operation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Explanation</a:t>
                      </a:r>
                      <a:endParaRPr sz="1600" b="1">
                        <a:solidFill>
                          <a:schemeClr val="dk1"/>
                        </a:solidFill>
                      </a:endParaRPr>
                    </a:p>
                  </a:txBody>
                  <a:tcPr marL="91425" marR="91425" marT="91425" marB="91425"/>
                </a:tc>
                <a:extLst>
                  <a:ext uri="{0D108BD9-81ED-4DB2-BD59-A6C34878D82A}">
                    <a16:rowId xmlns:a16="http://schemas.microsoft.com/office/drawing/2014/main" val="10000"/>
                  </a:ext>
                </a:extLst>
              </a:tr>
              <a:tr h="331925">
                <a:tc>
                  <a:txBody>
                    <a:bodyPr/>
                    <a:lstStyle/>
                    <a:p>
                      <a:pPr marL="0" lvl="0" indent="0" algn="ctr" rtl="0">
                        <a:spcBef>
                          <a:spcPts val="0"/>
                        </a:spcBef>
                        <a:spcAft>
                          <a:spcPts val="0"/>
                        </a:spcAft>
                        <a:buNone/>
                      </a:pPr>
                      <a:r>
                        <a:rPr lang="en" sz="1200">
                          <a:solidFill>
                            <a:schemeClr val="dk1"/>
                          </a:solidFill>
                        </a:rPr>
                        <a:t>SUB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Subtract R value from Accumulator</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solidFill>
                            <a:schemeClr val="dk1"/>
                          </a:solidFill>
                        </a:rPr>
                        <a:t>SUB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Subtract M value from Accumulator</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200">
                          <a:solidFill>
                            <a:schemeClr val="dk1"/>
                          </a:solidFill>
                        </a:rPr>
                        <a:t>SUI 8-bit data</a:t>
                      </a:r>
                      <a:endParaRPr sz="1200">
                        <a:solidFill>
                          <a:schemeClr val="dk1"/>
                        </a:solidFill>
                      </a:endParaRPr>
                    </a:p>
                    <a:p>
                      <a:pPr marL="0" lvl="0" indent="0" algn="ctr" rtl="0">
                        <a:spcBef>
                          <a:spcPts val="0"/>
                        </a:spcBef>
                        <a:spcAft>
                          <a:spcPts val="0"/>
                        </a:spcAft>
                        <a:buNone/>
                      </a:pPr>
                      <a:r>
                        <a:rPr lang="en" sz="1200">
                          <a:solidFill>
                            <a:schemeClr val="dk1"/>
                          </a:solidFill>
                        </a:rPr>
                        <a:t>(Subtract immediate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- 8 bit data</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Subtract 8 bit data from Accumulator</a:t>
                      </a:r>
                      <a:endParaRPr sz="1200">
                        <a:solidFill>
                          <a:schemeClr val="dk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7900">
                <a:tc>
                  <a:txBody>
                    <a:bodyPr/>
                    <a:lstStyle/>
                    <a:p>
                      <a:pPr marL="0" lvl="0" indent="0" algn="ctr" rtl="0">
                        <a:spcBef>
                          <a:spcPts val="0"/>
                        </a:spcBef>
                        <a:spcAft>
                          <a:spcPts val="0"/>
                        </a:spcAft>
                        <a:buNone/>
                      </a:pPr>
                      <a:r>
                        <a:rPr lang="en" sz="1200">
                          <a:solidFill>
                            <a:schemeClr val="dk1"/>
                          </a:solidFill>
                        </a:rPr>
                        <a:t>SBB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R - CY</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R value from Accumulator, then subtract Carry flag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200">
                          <a:solidFill>
                            <a:schemeClr val="dk1"/>
                          </a:solidFill>
                        </a:rPr>
                        <a:t>SBB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M - CY</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M value from Accumulator, then subtract Carry flag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36775">
                <a:tc>
                  <a:txBody>
                    <a:bodyPr/>
                    <a:lstStyle/>
                    <a:p>
                      <a:pPr marL="0" lvl="0" indent="0" algn="ctr" rtl="0">
                        <a:spcBef>
                          <a:spcPts val="0"/>
                        </a:spcBef>
                        <a:spcAft>
                          <a:spcPts val="0"/>
                        </a:spcAft>
                        <a:buNone/>
                      </a:pPr>
                      <a:r>
                        <a:rPr lang="en" sz="1200">
                          <a:solidFill>
                            <a:schemeClr val="dk1"/>
                          </a:solidFill>
                        </a:rPr>
                        <a:t>SBI 8-bit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- 8 bit data - CY</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8 bit data from Accumulator, then subtract Carry flag</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78" name="Google Shape;178;p27"/>
          <p:cNvSpPr txBox="1"/>
          <p:nvPr/>
        </p:nvSpPr>
        <p:spPr>
          <a:xfrm>
            <a:off x="7751950" y="1455725"/>
            <a:ext cx="1299000" cy="9925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solidFill>
                  <a:schemeClr val="dk1"/>
                </a:solidFill>
                <a:latin typeface="Roboto"/>
                <a:ea typeface="Roboto"/>
                <a:cs typeface="Roboto"/>
                <a:sym typeface="Roboto"/>
              </a:rPr>
              <a:t>M = memory</a:t>
            </a:r>
            <a:endParaRPr sz="1050" dirty="0">
              <a:solidFill>
                <a:schemeClr val="dk1"/>
              </a:solidFill>
              <a:latin typeface="Roboto"/>
              <a:ea typeface="Roboto"/>
              <a:cs typeface="Roboto"/>
              <a:sym typeface="Roboto"/>
            </a:endParaRPr>
          </a:p>
          <a:p>
            <a:pPr marL="0" lvl="0" indent="0" algn="l" rtl="0">
              <a:spcBef>
                <a:spcPts val="0"/>
              </a:spcBef>
              <a:spcAft>
                <a:spcPts val="0"/>
              </a:spcAft>
              <a:buNone/>
            </a:pPr>
            <a:r>
              <a:rPr lang="en" sz="1050" dirty="0">
                <a:solidFill>
                  <a:schemeClr val="dk1"/>
                </a:solidFill>
                <a:latin typeface="Roboto"/>
                <a:ea typeface="Roboto"/>
                <a:cs typeface="Roboto"/>
                <a:sym typeface="Roboto"/>
              </a:rPr>
              <a:t>R = Register</a:t>
            </a:r>
            <a:endParaRPr sz="1050" dirty="0">
              <a:solidFill>
                <a:schemeClr val="dk1"/>
              </a:solidFill>
              <a:latin typeface="Roboto"/>
              <a:ea typeface="Roboto"/>
              <a:cs typeface="Roboto"/>
              <a:sym typeface="Roboto"/>
            </a:endParaRPr>
          </a:p>
          <a:p>
            <a:pPr marL="0" lvl="0" indent="0" algn="l" rtl="0">
              <a:spcBef>
                <a:spcPts val="0"/>
              </a:spcBef>
              <a:spcAft>
                <a:spcPts val="0"/>
              </a:spcAft>
              <a:buNone/>
            </a:pPr>
            <a:r>
              <a:rPr lang="en" sz="1050" dirty="0">
                <a:solidFill>
                  <a:schemeClr val="dk1"/>
                </a:solidFill>
                <a:latin typeface="Roboto"/>
                <a:ea typeface="Roboto"/>
                <a:cs typeface="Roboto"/>
                <a:sym typeface="Roboto"/>
              </a:rPr>
              <a:t>CY = Carry Flag</a:t>
            </a:r>
            <a:endParaRPr sz="1050" dirty="0">
              <a:solidFill>
                <a:schemeClr val="dk1"/>
              </a:solidFill>
              <a:latin typeface="Roboto"/>
              <a:ea typeface="Roboto"/>
              <a:cs typeface="Roboto"/>
              <a:sym typeface="Roboto"/>
            </a:endParaRPr>
          </a:p>
          <a:p>
            <a:pPr marL="0" lvl="0" indent="0" algn="l" rtl="0">
              <a:spcBef>
                <a:spcPts val="0"/>
              </a:spcBef>
              <a:spcAft>
                <a:spcPts val="0"/>
              </a:spcAft>
              <a:buNone/>
            </a:pPr>
            <a:r>
              <a:rPr lang="en" sz="1050" dirty="0">
                <a:solidFill>
                  <a:schemeClr val="dk1"/>
                </a:solidFill>
                <a:latin typeface="Roboto"/>
                <a:ea typeface="Roboto"/>
                <a:cs typeface="Roboto"/>
                <a:sym typeface="Roboto"/>
              </a:rPr>
              <a:t>SBB = Subtract with borrow</a:t>
            </a:r>
            <a:endParaRPr sz="1050" dirty="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Arithmetic Instructions: Increment Decrement</a:t>
            </a:r>
            <a:endParaRPr/>
          </a:p>
        </p:txBody>
      </p:sp>
      <p:sp>
        <p:nvSpPr>
          <p:cNvPr id="184" name="Google Shape;184;p2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16</a:t>
            </a:r>
            <a:endParaRPr sz="1700" b="1">
              <a:solidFill>
                <a:schemeClr val="dk1"/>
              </a:solidFill>
              <a:latin typeface="Roboto"/>
              <a:ea typeface="Roboto"/>
              <a:cs typeface="Roboto"/>
              <a:sym typeface="Roboto"/>
            </a:endParaRPr>
          </a:p>
        </p:txBody>
      </p:sp>
      <p:graphicFrame>
        <p:nvGraphicFramePr>
          <p:cNvPr id="186" name="Google Shape;186;p28"/>
          <p:cNvGraphicFramePr/>
          <p:nvPr/>
        </p:nvGraphicFramePr>
        <p:xfrm>
          <a:off x="387900" y="1354600"/>
          <a:ext cx="7238975" cy="2621070"/>
        </p:xfrm>
        <a:graphic>
          <a:graphicData uri="http://schemas.openxmlformats.org/drawingml/2006/table">
            <a:tbl>
              <a:tblPr>
                <a:noFill/>
                <a:tableStyleId>{41E193CA-219D-49EE-BEB1-184644BA854D}</a:tableStyleId>
              </a:tblPr>
              <a:tblGrid>
                <a:gridCol w="2155275">
                  <a:extLst>
                    <a:ext uri="{9D8B030D-6E8A-4147-A177-3AD203B41FA5}">
                      <a16:colId xmlns:a16="http://schemas.microsoft.com/office/drawing/2014/main" val="20000"/>
                    </a:ext>
                  </a:extLst>
                </a:gridCol>
                <a:gridCol w="1672250">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600" b="1">
                          <a:solidFill>
                            <a:schemeClr val="dk1"/>
                          </a:solidFill>
                        </a:rPr>
                        <a:t>Instruction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Operation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Explanation</a:t>
                      </a:r>
                      <a:endParaRPr sz="1600" b="1">
                        <a:solidFill>
                          <a:schemeClr val="dk1"/>
                        </a:solidFill>
                      </a:endParaRPr>
                    </a:p>
                  </a:txBody>
                  <a:tcPr marL="91425" marR="91425" marT="91425" marB="91425"/>
                </a:tc>
                <a:extLst>
                  <a:ext uri="{0D108BD9-81ED-4DB2-BD59-A6C34878D82A}">
                    <a16:rowId xmlns:a16="http://schemas.microsoft.com/office/drawing/2014/main" val="10000"/>
                  </a:ext>
                </a:extLst>
              </a:tr>
              <a:tr h="331925">
                <a:tc>
                  <a:txBody>
                    <a:bodyPr/>
                    <a:lstStyle/>
                    <a:p>
                      <a:pPr marL="0" lvl="0" indent="0" algn="ctr" rtl="0">
                        <a:spcBef>
                          <a:spcPts val="0"/>
                        </a:spcBef>
                        <a:spcAft>
                          <a:spcPts val="0"/>
                        </a:spcAft>
                        <a:buNone/>
                      </a:pPr>
                      <a:r>
                        <a:rPr lang="en" sz="1200">
                          <a:solidFill>
                            <a:schemeClr val="dk1"/>
                          </a:solidFill>
                        </a:rPr>
                        <a:t>INR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 ← R + 1</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Add 1 with the R value</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solidFill>
                            <a:schemeClr val="dk1"/>
                          </a:solidFill>
                        </a:rPr>
                        <a:t>INR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M ← M + 1</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Add 1 with the M value</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200">
                          <a:solidFill>
                            <a:schemeClr val="dk1"/>
                          </a:solidFill>
                        </a:rPr>
                        <a:t>DCR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 ← R - 1</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Subtract 1 from R</a:t>
                      </a:r>
                      <a:endParaRPr sz="1200">
                        <a:solidFill>
                          <a:schemeClr val="dk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solidFill>
                            <a:schemeClr val="dk1"/>
                          </a:solidFill>
                        </a:rPr>
                        <a:t>DCR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M ← M - 1</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1 from M</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200">
                          <a:solidFill>
                            <a:schemeClr val="dk1"/>
                          </a:solidFill>
                        </a:rPr>
                        <a:t>INX   rp</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rp ← rp + 1</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INX B = increment value of BC register pair.</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9625">
                <a:tc>
                  <a:txBody>
                    <a:bodyPr/>
                    <a:lstStyle/>
                    <a:p>
                      <a:pPr marL="0" lvl="0" indent="0" algn="ctr" rtl="0">
                        <a:spcBef>
                          <a:spcPts val="0"/>
                        </a:spcBef>
                        <a:spcAft>
                          <a:spcPts val="0"/>
                        </a:spcAft>
                        <a:buNone/>
                      </a:pPr>
                      <a:r>
                        <a:rPr lang="en" sz="1200">
                          <a:solidFill>
                            <a:schemeClr val="dk1"/>
                          </a:solidFill>
                        </a:rPr>
                        <a:t>DCX   rp</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rp ← rp - 1</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DCX B = Decrement value of BC register pair.</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7" name="Google Shape;187;p28"/>
          <p:cNvSpPr txBox="1"/>
          <p:nvPr/>
        </p:nvSpPr>
        <p:spPr>
          <a:xfrm>
            <a:off x="7751950" y="1455725"/>
            <a:ext cx="12990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Roboto"/>
                <a:ea typeface="Roboto"/>
                <a:cs typeface="Roboto"/>
                <a:sym typeface="Roboto"/>
              </a:rPr>
              <a:t>M = memory</a:t>
            </a:r>
            <a:endParaRPr sz="1100" dirty="0">
              <a:solidFill>
                <a:schemeClr val="dk1"/>
              </a:solidFill>
              <a:latin typeface="Roboto"/>
              <a:ea typeface="Roboto"/>
              <a:cs typeface="Roboto"/>
              <a:sym typeface="Roboto"/>
            </a:endParaRPr>
          </a:p>
          <a:p>
            <a:pPr marL="0" lvl="0" indent="0" algn="l" rtl="0">
              <a:spcBef>
                <a:spcPts val="0"/>
              </a:spcBef>
              <a:spcAft>
                <a:spcPts val="0"/>
              </a:spcAft>
              <a:buNone/>
            </a:pPr>
            <a:r>
              <a:rPr lang="en" sz="1100" dirty="0">
                <a:solidFill>
                  <a:schemeClr val="dk1"/>
                </a:solidFill>
                <a:latin typeface="Roboto"/>
                <a:ea typeface="Roboto"/>
                <a:cs typeface="Roboto"/>
                <a:sym typeface="Roboto"/>
              </a:rPr>
              <a:t>R = Register</a:t>
            </a:r>
            <a:endParaRPr sz="1100" dirty="0">
              <a:solidFill>
                <a:schemeClr val="dk1"/>
              </a:solidFill>
              <a:latin typeface="Roboto"/>
              <a:ea typeface="Roboto"/>
              <a:cs typeface="Roboto"/>
              <a:sym typeface="Roboto"/>
            </a:endParaRPr>
          </a:p>
          <a:p>
            <a:pPr marL="0" lvl="0" indent="0" algn="l" rtl="0">
              <a:spcBef>
                <a:spcPts val="0"/>
              </a:spcBef>
              <a:spcAft>
                <a:spcPts val="0"/>
              </a:spcAft>
              <a:buNone/>
            </a:pPr>
            <a:r>
              <a:rPr lang="en" sz="1100" dirty="0">
                <a:solidFill>
                  <a:schemeClr val="dk1"/>
                </a:solidFill>
                <a:latin typeface="Roboto"/>
                <a:ea typeface="Roboto"/>
                <a:cs typeface="Roboto"/>
                <a:sym typeface="Roboto"/>
              </a:rPr>
              <a:t>rp = register pair</a:t>
            </a:r>
            <a:endParaRPr sz="1100" dirty="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Logical Instructions( AND, OR)</a:t>
            </a:r>
            <a:endParaRPr/>
          </a:p>
        </p:txBody>
      </p:sp>
      <p:sp>
        <p:nvSpPr>
          <p:cNvPr id="193" name="Google Shape;193;p2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17</a:t>
            </a:r>
            <a:endParaRPr sz="1700" b="1">
              <a:solidFill>
                <a:schemeClr val="dk1"/>
              </a:solidFill>
              <a:latin typeface="Roboto"/>
              <a:ea typeface="Roboto"/>
              <a:cs typeface="Roboto"/>
              <a:sym typeface="Roboto"/>
            </a:endParaRPr>
          </a:p>
        </p:txBody>
      </p:sp>
      <p:graphicFrame>
        <p:nvGraphicFramePr>
          <p:cNvPr id="195" name="Google Shape;195;p29"/>
          <p:cNvGraphicFramePr/>
          <p:nvPr/>
        </p:nvGraphicFramePr>
        <p:xfrm>
          <a:off x="387900" y="1354600"/>
          <a:ext cx="7238975" cy="2621070"/>
        </p:xfrm>
        <a:graphic>
          <a:graphicData uri="http://schemas.openxmlformats.org/drawingml/2006/table">
            <a:tbl>
              <a:tblPr>
                <a:noFill/>
                <a:tableStyleId>{41E193CA-219D-49EE-BEB1-184644BA854D}</a:tableStyleId>
              </a:tblPr>
              <a:tblGrid>
                <a:gridCol w="2155275">
                  <a:extLst>
                    <a:ext uri="{9D8B030D-6E8A-4147-A177-3AD203B41FA5}">
                      <a16:colId xmlns:a16="http://schemas.microsoft.com/office/drawing/2014/main" val="20000"/>
                    </a:ext>
                  </a:extLst>
                </a:gridCol>
                <a:gridCol w="1672250">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600" b="1">
                          <a:solidFill>
                            <a:schemeClr val="dk1"/>
                          </a:solidFill>
                        </a:rPr>
                        <a:t>Instruction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Operation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Explanation</a:t>
                      </a:r>
                      <a:endParaRPr sz="1600" b="1">
                        <a:solidFill>
                          <a:schemeClr val="dk1"/>
                        </a:solidFill>
                      </a:endParaRPr>
                    </a:p>
                  </a:txBody>
                  <a:tcPr marL="91425" marR="91425" marT="91425" marB="91425"/>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solidFill>
                            <a:schemeClr val="dk1"/>
                          </a:solidFill>
                        </a:rPr>
                        <a:t>ANA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AND operation between A and R</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solidFill>
                            <a:schemeClr val="dk1"/>
                          </a:solidFill>
                        </a:rPr>
                        <a:t>ANA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AND operation between A and M</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200">
                          <a:solidFill>
                            <a:schemeClr val="dk1"/>
                          </a:solidFill>
                        </a:rPr>
                        <a:t>ANI 8-bit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8 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AND operation between A and 8 bit data</a:t>
                      </a:r>
                      <a:endParaRPr sz="1200">
                        <a:solidFill>
                          <a:schemeClr val="dk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solidFill>
                            <a:schemeClr val="dk1"/>
                          </a:solidFill>
                        </a:rPr>
                        <a:t>ORA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R</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OR operation between A and R</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200">
                          <a:solidFill>
                            <a:schemeClr val="dk1"/>
                          </a:solidFill>
                        </a:rPr>
                        <a:t>ORA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M</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OR operation between A and M</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2850">
                <a:tc>
                  <a:txBody>
                    <a:bodyPr/>
                    <a:lstStyle/>
                    <a:p>
                      <a:pPr marL="0" lvl="0" indent="0" algn="ctr" rtl="0">
                        <a:spcBef>
                          <a:spcPts val="0"/>
                        </a:spcBef>
                        <a:spcAft>
                          <a:spcPts val="0"/>
                        </a:spcAft>
                        <a:buNone/>
                      </a:pPr>
                      <a:r>
                        <a:rPr lang="en" sz="1200">
                          <a:solidFill>
                            <a:schemeClr val="dk1"/>
                          </a:solidFill>
                        </a:rPr>
                        <a:t>ORI 8-bit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8 bit data</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OR operation between A and 8 bit data</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6" name="Google Shape;196;p29"/>
          <p:cNvSpPr txBox="1"/>
          <p:nvPr/>
        </p:nvSpPr>
        <p:spPr>
          <a:xfrm>
            <a:off x="7751950" y="1455725"/>
            <a:ext cx="1392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 = Memory</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R = Register</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A = Accumulator</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OR, XOR Examples</a:t>
            </a:r>
            <a:endParaRPr/>
          </a:p>
        </p:txBody>
      </p:sp>
      <p:sp>
        <p:nvSpPr>
          <p:cNvPr id="202" name="Google Shape;202;p3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18</a:t>
            </a:r>
            <a:endParaRPr sz="1700" b="1">
              <a:solidFill>
                <a:schemeClr val="dk1"/>
              </a:solidFill>
              <a:latin typeface="Roboto"/>
              <a:ea typeface="Roboto"/>
              <a:cs typeface="Roboto"/>
              <a:sym typeface="Roboto"/>
            </a:endParaRPr>
          </a:p>
        </p:txBody>
      </p:sp>
      <p:graphicFrame>
        <p:nvGraphicFramePr>
          <p:cNvPr id="204" name="Google Shape;204;p30"/>
          <p:cNvGraphicFramePr/>
          <p:nvPr/>
        </p:nvGraphicFramePr>
        <p:xfrm>
          <a:off x="1143000" y="2343150"/>
          <a:ext cx="6846400" cy="1310520"/>
        </p:xfrm>
        <a:graphic>
          <a:graphicData uri="http://schemas.openxmlformats.org/drawingml/2006/table">
            <a:tbl>
              <a:tblPr>
                <a:noFill/>
                <a:tableStyleId>{06E54E1C-2929-435A-A237-23E703E1C9F1}</a:tableStyleId>
              </a:tblPr>
              <a:tblGrid>
                <a:gridCol w="208250">
                  <a:extLst>
                    <a:ext uri="{9D8B030D-6E8A-4147-A177-3AD203B41FA5}">
                      <a16:colId xmlns:a16="http://schemas.microsoft.com/office/drawing/2014/main" val="20000"/>
                    </a:ext>
                  </a:extLst>
                </a:gridCol>
                <a:gridCol w="20825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208250">
                  <a:extLst>
                    <a:ext uri="{9D8B030D-6E8A-4147-A177-3AD203B41FA5}">
                      <a16:colId xmlns:a16="http://schemas.microsoft.com/office/drawing/2014/main" val="20003"/>
                    </a:ext>
                  </a:extLst>
                </a:gridCol>
                <a:gridCol w="208250">
                  <a:extLst>
                    <a:ext uri="{9D8B030D-6E8A-4147-A177-3AD203B41FA5}">
                      <a16:colId xmlns:a16="http://schemas.microsoft.com/office/drawing/2014/main" val="20004"/>
                    </a:ext>
                  </a:extLst>
                </a:gridCol>
                <a:gridCol w="208250">
                  <a:extLst>
                    <a:ext uri="{9D8B030D-6E8A-4147-A177-3AD203B41FA5}">
                      <a16:colId xmlns:a16="http://schemas.microsoft.com/office/drawing/2014/main" val="20005"/>
                    </a:ext>
                  </a:extLst>
                </a:gridCol>
                <a:gridCol w="208250">
                  <a:extLst>
                    <a:ext uri="{9D8B030D-6E8A-4147-A177-3AD203B41FA5}">
                      <a16:colId xmlns:a16="http://schemas.microsoft.com/office/drawing/2014/main" val="20006"/>
                    </a:ext>
                  </a:extLst>
                </a:gridCol>
                <a:gridCol w="208250">
                  <a:extLst>
                    <a:ext uri="{9D8B030D-6E8A-4147-A177-3AD203B41FA5}">
                      <a16:colId xmlns:a16="http://schemas.microsoft.com/office/drawing/2014/main" val="20007"/>
                    </a:ext>
                  </a:extLst>
                </a:gridCol>
                <a:gridCol w="209550">
                  <a:extLst>
                    <a:ext uri="{9D8B030D-6E8A-4147-A177-3AD203B41FA5}">
                      <a16:colId xmlns:a16="http://schemas.microsoft.com/office/drawing/2014/main" val="20008"/>
                    </a:ext>
                  </a:extLst>
                </a:gridCol>
                <a:gridCol w="208250">
                  <a:extLst>
                    <a:ext uri="{9D8B030D-6E8A-4147-A177-3AD203B41FA5}">
                      <a16:colId xmlns:a16="http://schemas.microsoft.com/office/drawing/2014/main" val="20009"/>
                    </a:ext>
                  </a:extLst>
                </a:gridCol>
                <a:gridCol w="208250">
                  <a:extLst>
                    <a:ext uri="{9D8B030D-6E8A-4147-A177-3AD203B41FA5}">
                      <a16:colId xmlns:a16="http://schemas.microsoft.com/office/drawing/2014/main" val="20010"/>
                    </a:ext>
                  </a:extLst>
                </a:gridCol>
                <a:gridCol w="208250">
                  <a:extLst>
                    <a:ext uri="{9D8B030D-6E8A-4147-A177-3AD203B41FA5}">
                      <a16:colId xmlns:a16="http://schemas.microsoft.com/office/drawing/2014/main" val="20011"/>
                    </a:ext>
                  </a:extLst>
                </a:gridCol>
                <a:gridCol w="208250">
                  <a:extLst>
                    <a:ext uri="{9D8B030D-6E8A-4147-A177-3AD203B41FA5}">
                      <a16:colId xmlns:a16="http://schemas.microsoft.com/office/drawing/2014/main" val="20012"/>
                    </a:ext>
                  </a:extLst>
                </a:gridCol>
                <a:gridCol w="209550">
                  <a:extLst>
                    <a:ext uri="{9D8B030D-6E8A-4147-A177-3AD203B41FA5}">
                      <a16:colId xmlns:a16="http://schemas.microsoft.com/office/drawing/2014/main" val="20013"/>
                    </a:ext>
                  </a:extLst>
                </a:gridCol>
                <a:gridCol w="208250">
                  <a:extLst>
                    <a:ext uri="{9D8B030D-6E8A-4147-A177-3AD203B41FA5}">
                      <a16:colId xmlns:a16="http://schemas.microsoft.com/office/drawing/2014/main" val="20014"/>
                    </a:ext>
                  </a:extLst>
                </a:gridCol>
                <a:gridCol w="208250">
                  <a:extLst>
                    <a:ext uri="{9D8B030D-6E8A-4147-A177-3AD203B41FA5}">
                      <a16:colId xmlns:a16="http://schemas.microsoft.com/office/drawing/2014/main" val="20015"/>
                    </a:ext>
                  </a:extLst>
                </a:gridCol>
                <a:gridCol w="208250">
                  <a:extLst>
                    <a:ext uri="{9D8B030D-6E8A-4147-A177-3AD203B41FA5}">
                      <a16:colId xmlns:a16="http://schemas.microsoft.com/office/drawing/2014/main" val="20016"/>
                    </a:ext>
                  </a:extLst>
                </a:gridCol>
                <a:gridCol w="208250">
                  <a:extLst>
                    <a:ext uri="{9D8B030D-6E8A-4147-A177-3AD203B41FA5}">
                      <a16:colId xmlns:a16="http://schemas.microsoft.com/office/drawing/2014/main" val="20017"/>
                    </a:ext>
                  </a:extLst>
                </a:gridCol>
                <a:gridCol w="209550">
                  <a:extLst>
                    <a:ext uri="{9D8B030D-6E8A-4147-A177-3AD203B41FA5}">
                      <a16:colId xmlns:a16="http://schemas.microsoft.com/office/drawing/2014/main" val="20018"/>
                    </a:ext>
                  </a:extLst>
                </a:gridCol>
                <a:gridCol w="208250">
                  <a:extLst>
                    <a:ext uri="{9D8B030D-6E8A-4147-A177-3AD203B41FA5}">
                      <a16:colId xmlns:a16="http://schemas.microsoft.com/office/drawing/2014/main" val="20019"/>
                    </a:ext>
                  </a:extLst>
                </a:gridCol>
                <a:gridCol w="208250">
                  <a:extLst>
                    <a:ext uri="{9D8B030D-6E8A-4147-A177-3AD203B41FA5}">
                      <a16:colId xmlns:a16="http://schemas.microsoft.com/office/drawing/2014/main" val="20020"/>
                    </a:ext>
                  </a:extLst>
                </a:gridCol>
                <a:gridCol w="208250">
                  <a:extLst>
                    <a:ext uri="{9D8B030D-6E8A-4147-A177-3AD203B41FA5}">
                      <a16:colId xmlns:a16="http://schemas.microsoft.com/office/drawing/2014/main" val="20021"/>
                    </a:ext>
                  </a:extLst>
                </a:gridCol>
                <a:gridCol w="382850">
                  <a:extLst>
                    <a:ext uri="{9D8B030D-6E8A-4147-A177-3AD203B41FA5}">
                      <a16:colId xmlns:a16="http://schemas.microsoft.com/office/drawing/2014/main" val="20022"/>
                    </a:ext>
                  </a:extLst>
                </a:gridCol>
                <a:gridCol w="208250">
                  <a:extLst>
                    <a:ext uri="{9D8B030D-6E8A-4147-A177-3AD203B41FA5}">
                      <a16:colId xmlns:a16="http://schemas.microsoft.com/office/drawing/2014/main" val="20023"/>
                    </a:ext>
                  </a:extLst>
                </a:gridCol>
                <a:gridCol w="209550">
                  <a:extLst>
                    <a:ext uri="{9D8B030D-6E8A-4147-A177-3AD203B41FA5}">
                      <a16:colId xmlns:a16="http://schemas.microsoft.com/office/drawing/2014/main" val="20024"/>
                    </a:ext>
                  </a:extLst>
                </a:gridCol>
                <a:gridCol w="208250">
                  <a:extLst>
                    <a:ext uri="{9D8B030D-6E8A-4147-A177-3AD203B41FA5}">
                      <a16:colId xmlns:a16="http://schemas.microsoft.com/office/drawing/2014/main" val="20025"/>
                    </a:ext>
                  </a:extLst>
                </a:gridCol>
                <a:gridCol w="208250">
                  <a:extLst>
                    <a:ext uri="{9D8B030D-6E8A-4147-A177-3AD203B41FA5}">
                      <a16:colId xmlns:a16="http://schemas.microsoft.com/office/drawing/2014/main" val="20026"/>
                    </a:ext>
                  </a:extLst>
                </a:gridCol>
                <a:gridCol w="208250">
                  <a:extLst>
                    <a:ext uri="{9D8B030D-6E8A-4147-A177-3AD203B41FA5}">
                      <a16:colId xmlns:a16="http://schemas.microsoft.com/office/drawing/2014/main" val="20027"/>
                    </a:ext>
                  </a:extLst>
                </a:gridCol>
                <a:gridCol w="208250">
                  <a:extLst>
                    <a:ext uri="{9D8B030D-6E8A-4147-A177-3AD203B41FA5}">
                      <a16:colId xmlns:a16="http://schemas.microsoft.com/office/drawing/2014/main" val="20028"/>
                    </a:ext>
                  </a:extLst>
                </a:gridCol>
                <a:gridCol w="209550">
                  <a:extLst>
                    <a:ext uri="{9D8B030D-6E8A-4147-A177-3AD203B41FA5}">
                      <a16:colId xmlns:a16="http://schemas.microsoft.com/office/drawing/2014/main" val="20029"/>
                    </a:ext>
                  </a:extLst>
                </a:gridCol>
                <a:gridCol w="208250">
                  <a:extLst>
                    <a:ext uri="{9D8B030D-6E8A-4147-A177-3AD203B41FA5}">
                      <a16:colId xmlns:a16="http://schemas.microsoft.com/office/drawing/2014/main" val="20030"/>
                    </a:ext>
                  </a:extLst>
                </a:gridCol>
                <a:gridCol w="208250">
                  <a:extLst>
                    <a:ext uri="{9D8B030D-6E8A-4147-A177-3AD203B41FA5}">
                      <a16:colId xmlns:a16="http://schemas.microsoft.com/office/drawing/2014/main" val="20031"/>
                    </a:ext>
                  </a:extLst>
                </a:gridCol>
              </a:tblGrid>
              <a:tr h="2774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dirty="0">
                          <a:solidFill>
                            <a:schemeClr val="dk1"/>
                          </a:solidFill>
                          <a:latin typeface="Times New Roman"/>
                          <a:ea typeface="Times New Roman"/>
                          <a:cs typeface="Times New Roman"/>
                          <a:sym typeface="Times New Roman"/>
                        </a:rPr>
                        <a:t>1</a:t>
                      </a:r>
                      <a:endParaRPr sz="1500" dirty="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extLst>
                  <a:ext uri="{0D108BD9-81ED-4DB2-BD59-A6C34878D82A}">
                    <a16:rowId xmlns:a16="http://schemas.microsoft.com/office/drawing/2014/main" val="10000"/>
                  </a:ext>
                </a:extLst>
              </a:tr>
              <a:tr h="278600">
                <a:tc>
                  <a:txBody>
                    <a:bodyPr/>
                    <a:lstStyle/>
                    <a:p>
                      <a:pPr marL="0" marR="0" lvl="0" indent="0" algn="l" rtl="0">
                        <a:lnSpc>
                          <a:spcPct val="100000"/>
                        </a:lnSpc>
                        <a:spcBef>
                          <a:spcPts val="0"/>
                        </a:spcBef>
                        <a:spcAft>
                          <a:spcPts val="0"/>
                        </a:spcAft>
                        <a:buClr>
                          <a:srgbClr val="FF0000"/>
                        </a:buClr>
                        <a:buSzPts val="1400"/>
                        <a:buFont typeface="Times New Roman"/>
                        <a:buNone/>
                      </a:pPr>
                      <a:r>
                        <a:rPr lang="en" sz="1800" b="0" i="0" u="none">
                          <a:solidFill>
                            <a:schemeClr val="dk1"/>
                          </a:solidFill>
                          <a:latin typeface="Times New Roman"/>
                          <a:ea typeface="Times New Roman"/>
                          <a:cs typeface="Times New Roman"/>
                          <a:sym typeface="Times New Roman"/>
                        </a:rPr>
                        <a:t>˅</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lnSpc>
                          <a:spcPct val="100000"/>
                        </a:lnSpc>
                        <a:spcBef>
                          <a:spcPts val="0"/>
                        </a:spcBef>
                        <a:spcAft>
                          <a:spcPts val="0"/>
                        </a:spcAft>
                        <a:buClr>
                          <a:srgbClr val="FF0000"/>
                        </a:buClr>
                        <a:buSzPts val="1400"/>
                        <a:buFont typeface="Times New Roman"/>
                        <a:buNone/>
                      </a:pPr>
                      <a:r>
                        <a:rPr lang="en" sz="1800" b="0" i="0" u="none">
                          <a:solidFill>
                            <a:schemeClr val="dk1"/>
                          </a:solidFill>
                          <a:latin typeface="Times New Roman"/>
                          <a:ea typeface="Times New Roman"/>
                          <a:cs typeface="Times New Roman"/>
                          <a:sym typeface="Times New Roman"/>
                        </a:rPr>
                        <a:t>˄</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extLst>
                  <a:ext uri="{0D108BD9-81ED-4DB2-BD59-A6C34878D82A}">
                    <a16:rowId xmlns:a16="http://schemas.microsoft.com/office/drawing/2014/main" val="10001"/>
                  </a:ext>
                </a:extLst>
              </a:tr>
              <a:tr h="2774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nchor="b">
                    <a:solidFill>
                      <a:srgbClr val="92D050"/>
                    </a:solidFill>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nchor="b">
                    <a:solidFill>
                      <a:srgbClr val="92D050"/>
                    </a:solidFill>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solidFill>
                      <a:srgbClr val="92D050"/>
                    </a:solidFill>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1</a:t>
                      </a:r>
                      <a:endParaRPr sz="1500">
                        <a:solidFill>
                          <a:schemeClr val="dk1"/>
                        </a:solidFill>
                      </a:endParaRPr>
                    </a:p>
                  </a:txBody>
                  <a:tcPr marL="91425" marR="91425" marT="34275" marB="34275">
                    <a:solidFill>
                      <a:srgbClr val="92D050"/>
                    </a:solidFill>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 sz="1800" b="0" i="0" u="none">
                          <a:solidFill>
                            <a:schemeClr val="dk1"/>
                          </a:solidFill>
                          <a:latin typeface="Times New Roman"/>
                          <a:ea typeface="Times New Roman"/>
                          <a:cs typeface="Times New Roman"/>
                          <a:sym typeface="Times New Roman"/>
                        </a:rPr>
                        <a:t>0</a:t>
                      </a:r>
                      <a:endParaRPr sz="1500">
                        <a:solidFill>
                          <a:schemeClr val="dk1"/>
                        </a:solidFill>
                      </a:endParaRPr>
                    </a:p>
                  </a:txBody>
                  <a:tcPr marL="91425" marR="91425" marT="34275" marB="34275">
                    <a:solidFill>
                      <a:srgbClr val="92D050"/>
                    </a:solidFill>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34275" marB="34275">
                    <a:solidFill>
                      <a:srgbClr val="92D050"/>
                    </a:solidFill>
                  </a:tcPr>
                </a:tc>
                <a:extLst>
                  <a:ext uri="{0D108BD9-81ED-4DB2-BD59-A6C34878D82A}">
                    <a16:rowId xmlns:a16="http://schemas.microsoft.com/office/drawing/2014/main" val="10002"/>
                  </a:ext>
                </a:extLst>
              </a:tr>
              <a:tr h="278600">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txBody>
                  <a:tcPr marL="91425" marR="91425" marT="34275" marB="34275"/>
                </a:tc>
                <a:tc>
                  <a:txBody>
                    <a:bodyPr/>
                    <a:lstStyle/>
                    <a:p>
                      <a:pPr marL="0" marR="0" lvl="0" indent="0" algn="l" rtl="0">
                        <a:spcBef>
                          <a:spcPts val="0"/>
                        </a:spcBef>
                        <a:spcAft>
                          <a:spcPts val="0"/>
                        </a:spcAft>
                        <a:buNone/>
                      </a:pPr>
                      <a:endParaRPr sz="1400" dirty="0">
                        <a:solidFill>
                          <a:srgbClr val="000000"/>
                        </a:solidFill>
                        <a:latin typeface="Times New Roman"/>
                        <a:ea typeface="Times New Roman"/>
                        <a:cs typeface="Times New Roman"/>
                        <a:sym typeface="Times New Roman"/>
                      </a:endParaRPr>
                    </a:p>
                  </a:txBody>
                  <a:tcPr marL="91425" marR="91425" marT="34275" marB="3427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Logical Instructions( XOR, COMPARE)</a:t>
            </a:r>
            <a:endParaRPr/>
          </a:p>
        </p:txBody>
      </p:sp>
      <p:sp>
        <p:nvSpPr>
          <p:cNvPr id="210" name="Google Shape;210;p3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19</a:t>
            </a:r>
            <a:endParaRPr sz="1700" b="1">
              <a:solidFill>
                <a:schemeClr val="dk1"/>
              </a:solidFill>
              <a:latin typeface="Roboto"/>
              <a:ea typeface="Roboto"/>
              <a:cs typeface="Roboto"/>
              <a:sym typeface="Roboto"/>
            </a:endParaRPr>
          </a:p>
        </p:txBody>
      </p:sp>
      <p:graphicFrame>
        <p:nvGraphicFramePr>
          <p:cNvPr id="212" name="Google Shape;212;p31"/>
          <p:cNvGraphicFramePr/>
          <p:nvPr/>
        </p:nvGraphicFramePr>
        <p:xfrm>
          <a:off x="387900" y="1354600"/>
          <a:ext cx="7238975" cy="3169710"/>
        </p:xfrm>
        <a:graphic>
          <a:graphicData uri="http://schemas.openxmlformats.org/drawingml/2006/table">
            <a:tbl>
              <a:tblPr>
                <a:noFill/>
                <a:tableStyleId>{41E193CA-219D-49EE-BEB1-184644BA854D}</a:tableStyleId>
              </a:tblPr>
              <a:tblGrid>
                <a:gridCol w="2155275">
                  <a:extLst>
                    <a:ext uri="{9D8B030D-6E8A-4147-A177-3AD203B41FA5}">
                      <a16:colId xmlns:a16="http://schemas.microsoft.com/office/drawing/2014/main" val="20000"/>
                    </a:ext>
                  </a:extLst>
                </a:gridCol>
                <a:gridCol w="1672250">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600" b="1">
                          <a:solidFill>
                            <a:schemeClr val="dk1"/>
                          </a:solidFill>
                        </a:rPr>
                        <a:t>Instruction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Operation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Explanation</a:t>
                      </a:r>
                      <a:endParaRPr sz="1600" b="1">
                        <a:solidFill>
                          <a:schemeClr val="dk1"/>
                        </a:solidFill>
                      </a:endParaRPr>
                    </a:p>
                  </a:txBody>
                  <a:tcPr marL="91425" marR="91425" marT="91425" marB="91425"/>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solidFill>
                            <a:schemeClr val="dk1"/>
                          </a:solidFill>
                        </a:rPr>
                        <a:t>XRA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XOR operation between A and R</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solidFill>
                            <a:schemeClr val="dk1"/>
                          </a:solidFill>
                        </a:rPr>
                        <a:t>XRA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XOR operation between A and M</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200">
                          <a:solidFill>
                            <a:schemeClr val="dk1"/>
                          </a:solidFill>
                        </a:rPr>
                        <a:t>XRA 8-bit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A ⊕ 8 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XOR operation between A and 8 bit data</a:t>
                      </a:r>
                      <a:endParaRPr sz="1200">
                        <a:solidFill>
                          <a:schemeClr val="dk1"/>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solidFill>
                            <a:schemeClr val="dk1"/>
                          </a:solidFill>
                        </a:rPr>
                        <a:t>CMP  R</a:t>
                      </a:r>
                      <a:endParaRPr sz="1200">
                        <a:solidFill>
                          <a:schemeClr val="dk1"/>
                        </a:solidFill>
                      </a:endParaRPr>
                    </a:p>
                    <a:p>
                      <a:pPr marL="0" lvl="0" indent="0" algn="ctr" rtl="0">
                        <a:spcBef>
                          <a:spcPts val="0"/>
                        </a:spcBef>
                        <a:spcAft>
                          <a:spcPts val="0"/>
                        </a:spcAft>
                        <a:buNone/>
                      </a:pPr>
                      <a:r>
                        <a:rPr lang="en" sz="1200">
                          <a:solidFill>
                            <a:schemeClr val="dk1"/>
                          </a:solidFill>
                        </a:rPr>
                        <a:t>(Z, CY)</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R</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R value from Accumulator. Do not save. Only flag values are changed.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200">
                          <a:solidFill>
                            <a:schemeClr val="dk1"/>
                          </a:solidFill>
                        </a:rPr>
                        <a:t>CMP  M</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M</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M value from Accumulator. Do not save. Only flag values are changed.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2850">
                <a:tc>
                  <a:txBody>
                    <a:bodyPr/>
                    <a:lstStyle/>
                    <a:p>
                      <a:pPr marL="0" lvl="0" indent="0" algn="ctr" rtl="0">
                        <a:spcBef>
                          <a:spcPts val="0"/>
                        </a:spcBef>
                        <a:spcAft>
                          <a:spcPts val="0"/>
                        </a:spcAft>
                        <a:buNone/>
                      </a:pPr>
                      <a:r>
                        <a:rPr lang="en" sz="1200">
                          <a:solidFill>
                            <a:schemeClr val="dk1"/>
                          </a:solidFill>
                        </a:rPr>
                        <a:t>CPI 8-bit data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A - 8 bit data</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Subtract 8 bit data from Accumulator. Do not save. Only flag values are changed.</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3" name="Google Shape;213;p31"/>
          <p:cNvSpPr txBox="1"/>
          <p:nvPr/>
        </p:nvSpPr>
        <p:spPr>
          <a:xfrm>
            <a:off x="7751950" y="1455725"/>
            <a:ext cx="1392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 = Memory</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R = Register</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A = Accumulator</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569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Outline</a:t>
            </a:r>
            <a:endParaRPr/>
          </a:p>
        </p:txBody>
      </p:sp>
      <p:sp>
        <p:nvSpPr>
          <p:cNvPr id="70" name="Google Shape;70;p14"/>
          <p:cNvSpPr txBox="1">
            <a:spLocks noGrp="1"/>
          </p:cNvSpPr>
          <p:nvPr>
            <p:ph type="body" idx="1"/>
          </p:nvPr>
        </p:nvSpPr>
        <p:spPr>
          <a:xfrm>
            <a:off x="506300" y="1371400"/>
            <a:ext cx="8055900" cy="307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8085 μP – Functional Units</a:t>
            </a:r>
            <a:endParaRPr sz="2400"/>
          </a:p>
          <a:p>
            <a:pPr marL="457200" lvl="0" indent="-381000" algn="l" rtl="0">
              <a:spcBef>
                <a:spcPts val="1000"/>
              </a:spcBef>
              <a:spcAft>
                <a:spcPts val="0"/>
              </a:spcAft>
              <a:buSzPts val="2400"/>
              <a:buChar char="❖"/>
            </a:pPr>
            <a:r>
              <a:rPr lang="en" sz="2400"/>
              <a:t>Instruction Set of 8085 μP</a:t>
            </a:r>
            <a:endParaRPr sz="2400"/>
          </a:p>
          <a:p>
            <a:pPr marL="457200" lvl="0" indent="-381000" algn="l" rtl="0">
              <a:spcBef>
                <a:spcPts val="1000"/>
              </a:spcBef>
              <a:spcAft>
                <a:spcPts val="0"/>
              </a:spcAft>
              <a:buSzPts val="2400"/>
              <a:buChar char="❖"/>
            </a:pPr>
            <a:r>
              <a:rPr lang="en" sz="2400"/>
              <a:t>8085 Addressing Modes</a:t>
            </a:r>
            <a:endParaRPr sz="2400"/>
          </a:p>
          <a:p>
            <a:pPr marL="457200" lvl="0" indent="-381000" algn="l" rtl="0">
              <a:spcBef>
                <a:spcPts val="1000"/>
              </a:spcBef>
              <a:spcAft>
                <a:spcPts val="0"/>
              </a:spcAft>
              <a:buSzPts val="2400"/>
              <a:buChar char="❖"/>
            </a:pPr>
            <a:r>
              <a:rPr lang="en" sz="2400"/>
              <a:t>Peripherals</a:t>
            </a:r>
            <a:endParaRPr sz="2400"/>
          </a:p>
          <a:p>
            <a:pPr marL="457200" lvl="0" indent="-381000" algn="l" rtl="0">
              <a:spcBef>
                <a:spcPts val="1000"/>
              </a:spcBef>
              <a:spcAft>
                <a:spcPts val="0"/>
              </a:spcAft>
              <a:buSzPts val="2400"/>
              <a:buChar char="❖"/>
            </a:pPr>
            <a:r>
              <a:rPr lang="en" sz="2400"/>
              <a:t>Interrupts in 8085</a:t>
            </a:r>
            <a:endParaRPr sz="2400"/>
          </a:p>
          <a:p>
            <a:pPr marL="457200" lvl="0" indent="0" algn="l" rtl="0">
              <a:spcBef>
                <a:spcPts val="1000"/>
              </a:spcBef>
              <a:spcAft>
                <a:spcPts val="1600"/>
              </a:spcAft>
              <a:buNone/>
            </a:pPr>
            <a:endParaRPr/>
          </a:p>
        </p:txBody>
      </p:sp>
      <p:sp>
        <p:nvSpPr>
          <p:cNvPr id="71" name="Google Shape;71;p1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02</a:t>
            </a:r>
            <a:endParaRPr sz="1700" b="1">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Logical Instructions(ROTATE, COMPLEMENT)</a:t>
            </a:r>
            <a:endParaRPr/>
          </a:p>
        </p:txBody>
      </p:sp>
      <p:sp>
        <p:nvSpPr>
          <p:cNvPr id="219" name="Google Shape;219;p3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20</a:t>
            </a:r>
            <a:endParaRPr sz="1700" b="1">
              <a:solidFill>
                <a:schemeClr val="dk1"/>
              </a:solidFill>
              <a:latin typeface="Roboto"/>
              <a:ea typeface="Roboto"/>
              <a:cs typeface="Roboto"/>
              <a:sym typeface="Roboto"/>
            </a:endParaRPr>
          </a:p>
        </p:txBody>
      </p:sp>
      <p:graphicFrame>
        <p:nvGraphicFramePr>
          <p:cNvPr id="221" name="Google Shape;221;p32"/>
          <p:cNvGraphicFramePr/>
          <p:nvPr/>
        </p:nvGraphicFramePr>
        <p:xfrm>
          <a:off x="387900" y="1354600"/>
          <a:ext cx="7238975" cy="2621070"/>
        </p:xfrm>
        <a:graphic>
          <a:graphicData uri="http://schemas.openxmlformats.org/drawingml/2006/table">
            <a:tbl>
              <a:tblPr>
                <a:noFill/>
                <a:tableStyleId>{41E193CA-219D-49EE-BEB1-184644BA854D}</a:tableStyleId>
              </a:tblPr>
              <a:tblGrid>
                <a:gridCol w="1772050">
                  <a:extLst>
                    <a:ext uri="{9D8B030D-6E8A-4147-A177-3AD203B41FA5}">
                      <a16:colId xmlns:a16="http://schemas.microsoft.com/office/drawing/2014/main" val="20000"/>
                    </a:ext>
                  </a:extLst>
                </a:gridCol>
                <a:gridCol w="2055475">
                  <a:extLst>
                    <a:ext uri="{9D8B030D-6E8A-4147-A177-3AD203B41FA5}">
                      <a16:colId xmlns:a16="http://schemas.microsoft.com/office/drawing/2014/main" val="20001"/>
                    </a:ext>
                  </a:extLst>
                </a:gridCol>
                <a:gridCol w="3411450">
                  <a:extLst>
                    <a:ext uri="{9D8B030D-6E8A-4147-A177-3AD203B41FA5}">
                      <a16:colId xmlns:a16="http://schemas.microsoft.com/office/drawing/2014/main" val="20002"/>
                    </a:ext>
                  </a:extLst>
                </a:gridCol>
              </a:tblGrid>
              <a:tr h="387250">
                <a:tc>
                  <a:txBody>
                    <a:bodyPr/>
                    <a:lstStyle/>
                    <a:p>
                      <a:pPr marL="0" lvl="0" indent="0" algn="ctr" rtl="0">
                        <a:spcBef>
                          <a:spcPts val="0"/>
                        </a:spcBef>
                        <a:spcAft>
                          <a:spcPts val="0"/>
                        </a:spcAft>
                        <a:buNone/>
                      </a:pPr>
                      <a:r>
                        <a:rPr lang="en" sz="1600" b="1">
                          <a:solidFill>
                            <a:schemeClr val="dk1"/>
                          </a:solidFill>
                        </a:rPr>
                        <a:t>Instruction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Operation</a:t>
                      </a:r>
                      <a:endParaRPr sz="1600" b="1">
                        <a:solidFill>
                          <a:schemeClr val="dk1"/>
                        </a:solidFill>
                      </a:endParaRPr>
                    </a:p>
                  </a:txBody>
                  <a:tcPr marL="91425" marR="91425" marT="91425" marB="91425"/>
                </a:tc>
                <a:tc>
                  <a:txBody>
                    <a:bodyPr/>
                    <a:lstStyle/>
                    <a:p>
                      <a:pPr marL="0" lvl="0" indent="0" algn="ctr" rtl="0">
                        <a:spcBef>
                          <a:spcPts val="0"/>
                        </a:spcBef>
                        <a:spcAft>
                          <a:spcPts val="0"/>
                        </a:spcAft>
                        <a:buNone/>
                      </a:pPr>
                      <a:r>
                        <a:rPr lang="en" sz="1600" b="1">
                          <a:solidFill>
                            <a:schemeClr val="dk1"/>
                          </a:solidFill>
                        </a:rPr>
                        <a:t>Explanation</a:t>
                      </a:r>
                      <a:endParaRPr sz="1600" b="1">
                        <a:solidFill>
                          <a:schemeClr val="dk1"/>
                        </a:solidFill>
                      </a:endParaRPr>
                    </a:p>
                  </a:txBody>
                  <a:tcPr marL="91425" marR="91425" marT="91425" marB="91425"/>
                </a:tc>
                <a:extLst>
                  <a:ext uri="{0D108BD9-81ED-4DB2-BD59-A6C34878D82A}">
                    <a16:rowId xmlns:a16="http://schemas.microsoft.com/office/drawing/2014/main" val="10000"/>
                  </a:ext>
                </a:extLst>
              </a:tr>
              <a:tr h="331925">
                <a:tc>
                  <a:txBody>
                    <a:bodyPr/>
                    <a:lstStyle/>
                    <a:p>
                      <a:pPr marL="0" lvl="0" indent="0" algn="ctr" rtl="0">
                        <a:spcBef>
                          <a:spcPts val="0"/>
                        </a:spcBef>
                        <a:spcAft>
                          <a:spcPts val="0"/>
                        </a:spcAft>
                        <a:buNone/>
                      </a:pPr>
                      <a:r>
                        <a:rPr lang="en" sz="1200">
                          <a:solidFill>
                            <a:schemeClr val="dk1"/>
                          </a:solidFill>
                        </a:rPr>
                        <a:t>RLC</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 Left without carry</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Rotates the Accumulator value</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solidFill>
                            <a:schemeClr val="dk1"/>
                          </a:solidFill>
                        </a:rPr>
                        <a:t>RRC</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 Right without carry</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Rotates the Accumulator value</a:t>
                      </a:r>
                      <a:endParaRPr/>
                    </a:p>
                  </a:txBody>
                  <a:tcPr marL="91425" marR="91425" marT="91425" marB="91425"/>
                </a:tc>
                <a:extLst>
                  <a:ext uri="{0D108BD9-81ED-4DB2-BD59-A6C34878D82A}">
                    <a16:rowId xmlns:a16="http://schemas.microsoft.com/office/drawing/2014/main" val="10002"/>
                  </a:ext>
                </a:extLst>
              </a:tr>
              <a:tr h="331925">
                <a:tc>
                  <a:txBody>
                    <a:bodyPr/>
                    <a:lstStyle/>
                    <a:p>
                      <a:pPr marL="0" lvl="0" indent="0" algn="ctr" rtl="0">
                        <a:spcBef>
                          <a:spcPts val="0"/>
                        </a:spcBef>
                        <a:spcAft>
                          <a:spcPts val="0"/>
                        </a:spcAft>
                        <a:buNone/>
                      </a:pPr>
                      <a:r>
                        <a:rPr lang="en" sz="1200">
                          <a:solidFill>
                            <a:schemeClr val="dk1"/>
                          </a:solidFill>
                        </a:rPr>
                        <a:t>RAL</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 Left with carry</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Rotates the Accumulator value</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solidFill>
                            <a:schemeClr val="dk1"/>
                          </a:solidFill>
                        </a:rPr>
                        <a:t>RAR</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Rotate Right with carry</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Rotates the Accumulator value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31925">
                <a:tc>
                  <a:txBody>
                    <a:bodyPr/>
                    <a:lstStyle/>
                    <a:p>
                      <a:pPr marL="0" lvl="0" indent="0" algn="ctr" rtl="0">
                        <a:spcBef>
                          <a:spcPts val="0"/>
                        </a:spcBef>
                        <a:spcAft>
                          <a:spcPts val="0"/>
                        </a:spcAft>
                        <a:buNone/>
                      </a:pPr>
                      <a:r>
                        <a:rPr lang="en" sz="1200">
                          <a:solidFill>
                            <a:schemeClr val="dk1"/>
                          </a:solidFill>
                        </a:rPr>
                        <a:t>CMA</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Complement Accumulator</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Accumulator value will change</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45075">
                <a:tc>
                  <a:txBody>
                    <a:bodyPr/>
                    <a:lstStyle/>
                    <a:p>
                      <a:pPr marL="0" lvl="0" indent="0" algn="ctr" rtl="0">
                        <a:spcBef>
                          <a:spcPts val="0"/>
                        </a:spcBef>
                        <a:spcAft>
                          <a:spcPts val="0"/>
                        </a:spcAft>
                        <a:buNone/>
                      </a:pPr>
                      <a:r>
                        <a:rPr lang="en" sz="1200">
                          <a:solidFill>
                            <a:schemeClr val="dk1"/>
                          </a:solidFill>
                        </a:rPr>
                        <a:t>CMC</a:t>
                      </a:r>
                      <a:endParaRPr sz="12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Complement Carry</a:t>
                      </a:r>
                      <a:endParaRPr sz="1200">
                        <a:solidFill>
                          <a:schemeClr val="dk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1"/>
                          </a:solidFill>
                        </a:rPr>
                        <a:t>Carry flag will change</a:t>
                      </a:r>
                      <a:endParaRPr sz="12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22" name="Google Shape;222;p32"/>
          <p:cNvSpPr txBox="1"/>
          <p:nvPr/>
        </p:nvSpPr>
        <p:spPr>
          <a:xfrm>
            <a:off x="7751950" y="1455725"/>
            <a:ext cx="1299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M = memory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R = Register</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ROTATE (RLC, RAL)</a:t>
            </a:r>
            <a:endParaRPr/>
          </a:p>
        </p:txBody>
      </p:sp>
      <p:sp>
        <p:nvSpPr>
          <p:cNvPr id="228" name="Google Shape;228;p3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21</a:t>
            </a:r>
            <a:endParaRPr sz="1700" b="1">
              <a:solidFill>
                <a:schemeClr val="dk1"/>
              </a:solidFill>
              <a:latin typeface="Roboto"/>
              <a:ea typeface="Roboto"/>
              <a:cs typeface="Roboto"/>
              <a:sym typeface="Roboto"/>
            </a:endParaRPr>
          </a:p>
        </p:txBody>
      </p:sp>
      <p:pic>
        <p:nvPicPr>
          <p:cNvPr id="230" name="Google Shape;230;p33"/>
          <p:cNvPicPr preferRelativeResize="0"/>
          <p:nvPr/>
        </p:nvPicPr>
        <p:blipFill>
          <a:blip r:embed="rId3">
            <a:alphaModFix/>
          </a:blip>
          <a:stretch>
            <a:fillRect/>
          </a:stretch>
        </p:blipFill>
        <p:spPr>
          <a:xfrm>
            <a:off x="474518" y="1301600"/>
            <a:ext cx="3890739" cy="3378800"/>
          </a:xfrm>
          <a:prstGeom prst="rect">
            <a:avLst/>
          </a:prstGeom>
          <a:noFill/>
          <a:ln>
            <a:noFill/>
          </a:ln>
        </p:spPr>
      </p:pic>
      <p:pic>
        <p:nvPicPr>
          <p:cNvPr id="231" name="Google Shape;231;p33"/>
          <p:cNvPicPr preferRelativeResize="0"/>
          <p:nvPr/>
        </p:nvPicPr>
        <p:blipFill>
          <a:blip r:embed="rId4">
            <a:alphaModFix/>
          </a:blip>
          <a:stretch>
            <a:fillRect/>
          </a:stretch>
        </p:blipFill>
        <p:spPr>
          <a:xfrm>
            <a:off x="4553315" y="1301600"/>
            <a:ext cx="3890739" cy="337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387900" y="463100"/>
            <a:ext cx="85710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ROTATE (RRC, RAR)</a:t>
            </a:r>
            <a:endParaRPr/>
          </a:p>
        </p:txBody>
      </p:sp>
      <p:sp>
        <p:nvSpPr>
          <p:cNvPr id="237" name="Google Shape;237;p3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22</a:t>
            </a:r>
            <a:endParaRPr sz="1700" b="1">
              <a:solidFill>
                <a:schemeClr val="dk1"/>
              </a:solidFill>
              <a:latin typeface="Roboto"/>
              <a:ea typeface="Roboto"/>
              <a:cs typeface="Roboto"/>
              <a:sym typeface="Roboto"/>
            </a:endParaRPr>
          </a:p>
        </p:txBody>
      </p:sp>
      <p:pic>
        <p:nvPicPr>
          <p:cNvPr id="239" name="Google Shape;239;p34"/>
          <p:cNvPicPr preferRelativeResize="0"/>
          <p:nvPr/>
        </p:nvPicPr>
        <p:blipFill>
          <a:blip r:embed="rId3">
            <a:alphaModFix/>
          </a:blip>
          <a:stretch>
            <a:fillRect/>
          </a:stretch>
        </p:blipFill>
        <p:spPr>
          <a:xfrm>
            <a:off x="495923" y="1301599"/>
            <a:ext cx="3665483" cy="3194206"/>
          </a:xfrm>
          <a:prstGeom prst="rect">
            <a:avLst/>
          </a:prstGeom>
          <a:noFill/>
          <a:ln>
            <a:noFill/>
          </a:ln>
        </p:spPr>
      </p:pic>
      <p:pic>
        <p:nvPicPr>
          <p:cNvPr id="240" name="Google Shape;240;p34"/>
          <p:cNvPicPr preferRelativeResize="0"/>
          <p:nvPr/>
        </p:nvPicPr>
        <p:blipFill>
          <a:blip r:embed="rId4">
            <a:alphaModFix/>
          </a:blip>
          <a:stretch>
            <a:fillRect/>
          </a:stretch>
        </p:blipFill>
        <p:spPr>
          <a:xfrm>
            <a:off x="4629767" y="1301600"/>
            <a:ext cx="3665483" cy="31942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Branching Instructions</a:t>
            </a:r>
            <a:endParaRPr/>
          </a:p>
        </p:txBody>
      </p:sp>
      <p:sp>
        <p:nvSpPr>
          <p:cNvPr id="246" name="Google Shape;246;p35"/>
          <p:cNvSpPr txBox="1">
            <a:spLocks noGrp="1"/>
          </p:cNvSpPr>
          <p:nvPr>
            <p:ph type="body" idx="1"/>
          </p:nvPr>
        </p:nvSpPr>
        <p:spPr>
          <a:xfrm>
            <a:off x="256499" y="1190814"/>
            <a:ext cx="7260601" cy="3711784"/>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400" b="1" i="1" dirty="0">
                <a:solidFill>
                  <a:schemeClr val="accent2"/>
                </a:solidFill>
              </a:rPr>
              <a:t>Jump (Unconditional and Conditional):</a:t>
            </a:r>
            <a:r>
              <a:rPr lang="en" sz="1400" dirty="0"/>
              <a:t> 	Example:	JUMP 16 bit address</a:t>
            </a:r>
            <a:endParaRPr sz="1400" dirty="0"/>
          </a:p>
          <a:p>
            <a:pPr marL="457200" lvl="0" indent="-330200" algn="just" rtl="0">
              <a:spcBef>
                <a:spcPts val="0"/>
              </a:spcBef>
              <a:spcAft>
                <a:spcPts val="0"/>
              </a:spcAft>
              <a:buSzPts val="1600"/>
              <a:buChar char="●"/>
            </a:pPr>
            <a:r>
              <a:rPr lang="en" sz="1400" b="1" i="1" dirty="0">
                <a:solidFill>
                  <a:schemeClr val="accent2"/>
                </a:solidFill>
              </a:rPr>
              <a:t>Call (Unconditional and Conditional):</a:t>
            </a:r>
            <a:r>
              <a:rPr lang="en" sz="1400" dirty="0"/>
              <a:t> 	Example:	CALL 16 bit address	(PUSH)</a:t>
            </a:r>
            <a:endParaRPr sz="1400" dirty="0"/>
          </a:p>
          <a:p>
            <a:pPr marL="457200" lvl="0" indent="-330200" algn="just" rtl="0">
              <a:spcBef>
                <a:spcPts val="0"/>
              </a:spcBef>
              <a:spcAft>
                <a:spcPts val="0"/>
              </a:spcAft>
              <a:buSzPts val="1600"/>
              <a:buChar char="●"/>
            </a:pPr>
            <a:r>
              <a:rPr lang="en" sz="1400" b="1" i="1" dirty="0">
                <a:solidFill>
                  <a:schemeClr val="accent2"/>
                </a:solidFill>
              </a:rPr>
              <a:t>Return (Unconditional and Conditional):</a:t>
            </a:r>
            <a:r>
              <a:rPr lang="en" sz="1400" dirty="0"/>
              <a:t>	Example:	RET 		(POP)</a:t>
            </a:r>
            <a:endParaRPr sz="1400" dirty="0"/>
          </a:p>
          <a:p>
            <a:pPr marL="0" lvl="0" indent="0" algn="just" rtl="0">
              <a:spcBef>
                <a:spcPts val="1000"/>
              </a:spcBef>
              <a:spcAft>
                <a:spcPts val="0"/>
              </a:spcAft>
              <a:buNone/>
            </a:pPr>
            <a:r>
              <a:rPr lang="en" sz="1400" dirty="0"/>
              <a:t>Condition depends on flag registers.</a:t>
            </a:r>
            <a:endParaRPr sz="1100" dirty="0"/>
          </a:p>
          <a:p>
            <a:pPr marL="457200" lvl="0" indent="-323850" algn="just" rtl="0">
              <a:spcBef>
                <a:spcPts val="1000"/>
              </a:spcBef>
              <a:spcAft>
                <a:spcPts val="0"/>
              </a:spcAft>
              <a:buSzPts val="1500"/>
              <a:buChar char="❏"/>
            </a:pPr>
            <a:r>
              <a:rPr lang="en" sz="1400" dirty="0"/>
              <a:t>In every JUMP instruction Program counter (PC) is going to catch the 16 bit address</a:t>
            </a:r>
            <a:endParaRPr sz="1400" dirty="0"/>
          </a:p>
          <a:p>
            <a:pPr marL="914400" lvl="1" indent="-323850" algn="just" rtl="0">
              <a:spcBef>
                <a:spcPts val="0"/>
              </a:spcBef>
              <a:spcAft>
                <a:spcPts val="0"/>
              </a:spcAft>
              <a:buSzPts val="1500"/>
              <a:buChar char="❏"/>
            </a:pPr>
            <a:r>
              <a:rPr lang="en" dirty="0"/>
              <a:t>Ex: JNZ, JZ, JC, JNC, JPE, JPO, JP, JM</a:t>
            </a:r>
            <a:endParaRPr dirty="0"/>
          </a:p>
          <a:p>
            <a:pPr marL="457200" lvl="0" indent="-323850" algn="just" rtl="0">
              <a:spcBef>
                <a:spcPts val="0"/>
              </a:spcBef>
              <a:spcAft>
                <a:spcPts val="0"/>
              </a:spcAft>
              <a:buSzPts val="1500"/>
              <a:buChar char="❏"/>
            </a:pPr>
            <a:r>
              <a:rPr lang="en" sz="1400" dirty="0"/>
              <a:t>In every CALL instruction Stack Pointer (SP) is decremented by 2</a:t>
            </a:r>
            <a:endParaRPr sz="1400" dirty="0"/>
          </a:p>
          <a:p>
            <a:pPr marL="914400" lvl="1" indent="-323850" algn="just" rtl="0">
              <a:spcBef>
                <a:spcPts val="0"/>
              </a:spcBef>
              <a:spcAft>
                <a:spcPts val="0"/>
              </a:spcAft>
              <a:buSzPts val="1500"/>
              <a:buChar char="❏"/>
            </a:pPr>
            <a:r>
              <a:rPr lang="en" dirty="0"/>
              <a:t>Ex: CNZ, CZ, CC, CNC, CPE, CPO, CP, CM</a:t>
            </a:r>
            <a:endParaRPr dirty="0"/>
          </a:p>
          <a:p>
            <a:pPr marL="457200" lvl="0" indent="-323850" algn="just" rtl="0">
              <a:spcBef>
                <a:spcPts val="0"/>
              </a:spcBef>
              <a:spcAft>
                <a:spcPts val="0"/>
              </a:spcAft>
              <a:buSzPts val="1500"/>
              <a:buChar char="❏"/>
            </a:pPr>
            <a:r>
              <a:rPr lang="en" sz="1400" dirty="0"/>
              <a:t>In every RET instruction Stack Pointer (SP) is incremented by 2</a:t>
            </a:r>
            <a:endParaRPr sz="1400" dirty="0"/>
          </a:p>
          <a:p>
            <a:pPr marL="914400" lvl="1" indent="-323850" algn="just" rtl="0">
              <a:spcBef>
                <a:spcPts val="0"/>
              </a:spcBef>
              <a:spcAft>
                <a:spcPts val="0"/>
              </a:spcAft>
              <a:buSzPts val="1500"/>
              <a:buChar char="❏"/>
            </a:pPr>
            <a:r>
              <a:rPr lang="en" dirty="0"/>
              <a:t>Ex: RNZ, RZ, RC, RNC, RPE, RPO, RP, RM</a:t>
            </a:r>
            <a:endParaRPr dirty="0"/>
          </a:p>
        </p:txBody>
      </p:sp>
      <p:sp>
        <p:nvSpPr>
          <p:cNvPr id="247" name="Google Shape;247;p3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23</a:t>
            </a:r>
            <a:endParaRPr sz="1700" b="1">
              <a:solidFill>
                <a:schemeClr val="dk1"/>
              </a:solidFill>
              <a:latin typeface="Roboto"/>
              <a:ea typeface="Roboto"/>
              <a:cs typeface="Roboto"/>
              <a:sym typeface="Roboto"/>
            </a:endParaRPr>
          </a:p>
        </p:txBody>
      </p:sp>
      <p:sp>
        <p:nvSpPr>
          <p:cNvPr id="249" name="Google Shape;249;p35"/>
          <p:cNvSpPr txBox="1"/>
          <p:nvPr/>
        </p:nvSpPr>
        <p:spPr>
          <a:xfrm>
            <a:off x="6170083" y="3023512"/>
            <a:ext cx="2810938" cy="1661963"/>
          </a:xfrm>
          <a:prstGeom prst="rect">
            <a:avLst/>
          </a:prstGeom>
          <a:noFill/>
          <a:ln w="38100" cap="flat" cmpd="sng">
            <a:solidFill>
              <a:schemeClr val="accent2"/>
            </a:solidFill>
            <a:prstDash val="dash"/>
            <a:round/>
            <a:headEnd type="none" w="sm" len="sm"/>
            <a:tailEnd type="none" w="sm" len="sm"/>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NZ 		(Z=0)</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Z 		(Z=1)</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C		(C=1)</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NC		(C=0)</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PE		(P=1)</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PO		(P=0)</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P(Plus)	(S=0)</a:t>
            </a:r>
          </a:p>
          <a:p>
            <a:pPr marL="0" lvl="0" indent="0" algn="just" rtl="0">
              <a:lnSpc>
                <a:spcPct val="100000"/>
              </a:lnSpc>
              <a:spcBef>
                <a:spcPts val="0"/>
              </a:spcBef>
              <a:spcAft>
                <a:spcPts val="0"/>
              </a:spcAft>
              <a:buNone/>
            </a:pPr>
            <a:r>
              <a:rPr lang="pl-PL" sz="1200" dirty="0">
                <a:solidFill>
                  <a:schemeClr val="dk1"/>
                </a:solidFill>
                <a:latin typeface="Roboto"/>
                <a:ea typeface="Roboto"/>
                <a:cs typeface="Roboto"/>
                <a:sym typeface="Roboto"/>
              </a:rPr>
              <a:t>M(Minus)  	(S=1)</a:t>
            </a:r>
            <a:endParaRPr sz="16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Stack, I/O and Machine Control Instructions</a:t>
            </a:r>
            <a:endParaRPr/>
          </a:p>
        </p:txBody>
      </p:sp>
      <p:sp>
        <p:nvSpPr>
          <p:cNvPr id="255" name="Google Shape;255;p36"/>
          <p:cNvSpPr txBox="1">
            <a:spLocks noGrp="1"/>
          </p:cNvSpPr>
          <p:nvPr>
            <p:ph type="body" idx="1"/>
          </p:nvPr>
        </p:nvSpPr>
        <p:spPr>
          <a:xfrm>
            <a:off x="124692" y="1279455"/>
            <a:ext cx="8170558"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t>This category have total  10 instructions into 3 categories.</a:t>
            </a:r>
            <a:endParaRPr sz="1300" dirty="0"/>
          </a:p>
          <a:p>
            <a:pPr marL="0" lvl="0" indent="0" algn="just" rtl="0">
              <a:spcBef>
                <a:spcPts val="1000"/>
              </a:spcBef>
              <a:spcAft>
                <a:spcPts val="0"/>
              </a:spcAft>
              <a:buNone/>
            </a:pPr>
            <a:r>
              <a:rPr lang="en" sz="1100" dirty="0"/>
              <a:t>	</a:t>
            </a:r>
            <a:r>
              <a:rPr lang="en" sz="1400" dirty="0"/>
              <a:t>Stack:	</a:t>
            </a:r>
            <a:endParaRPr sz="1400" dirty="0"/>
          </a:p>
          <a:p>
            <a:pPr marL="0" lvl="0" indent="0" algn="just" rtl="0">
              <a:spcBef>
                <a:spcPts val="1000"/>
              </a:spcBef>
              <a:spcAft>
                <a:spcPts val="0"/>
              </a:spcAft>
              <a:buNone/>
            </a:pPr>
            <a:endParaRPr sz="1400" dirty="0"/>
          </a:p>
          <a:p>
            <a:pPr marL="0" lvl="0" indent="0" algn="just" rtl="0">
              <a:spcBef>
                <a:spcPts val="1000"/>
              </a:spcBef>
              <a:spcAft>
                <a:spcPts val="0"/>
              </a:spcAft>
              <a:buNone/>
            </a:pPr>
            <a:endParaRPr sz="1400" dirty="0"/>
          </a:p>
          <a:p>
            <a:pPr marL="0" lvl="0" indent="0" algn="just" rtl="0">
              <a:spcBef>
                <a:spcPts val="1000"/>
              </a:spcBef>
              <a:spcAft>
                <a:spcPts val="0"/>
              </a:spcAft>
              <a:buNone/>
            </a:pPr>
            <a:r>
              <a:rPr lang="en" sz="1400" dirty="0"/>
              <a:t>	I/O:	</a:t>
            </a:r>
            <a:endParaRPr sz="1400" dirty="0"/>
          </a:p>
          <a:p>
            <a:pPr marL="0" lvl="0" indent="0" algn="just" rtl="0">
              <a:spcBef>
                <a:spcPts val="1000"/>
              </a:spcBef>
              <a:spcAft>
                <a:spcPts val="0"/>
              </a:spcAft>
              <a:buNone/>
            </a:pPr>
            <a:endParaRPr sz="400" dirty="0"/>
          </a:p>
          <a:p>
            <a:pPr marL="0" lvl="0" indent="0" algn="just" rtl="0">
              <a:spcBef>
                <a:spcPts val="1000"/>
              </a:spcBef>
              <a:spcAft>
                <a:spcPts val="0"/>
              </a:spcAft>
              <a:buNone/>
            </a:pPr>
            <a:r>
              <a:rPr lang="en" sz="1400" dirty="0"/>
              <a:t>Machine Control:</a:t>
            </a:r>
            <a:r>
              <a:rPr lang="en" sz="1100" dirty="0"/>
              <a:t>	</a:t>
            </a:r>
            <a:endParaRPr sz="1100" dirty="0"/>
          </a:p>
          <a:p>
            <a:pPr marL="0" lvl="0" indent="0" algn="just" rtl="0">
              <a:spcBef>
                <a:spcPts val="1000"/>
              </a:spcBef>
              <a:spcAft>
                <a:spcPts val="0"/>
              </a:spcAft>
              <a:buNone/>
            </a:pPr>
            <a:endParaRPr sz="1100" dirty="0"/>
          </a:p>
          <a:p>
            <a:pPr marL="0" lvl="0" indent="0" algn="just" rtl="0">
              <a:spcBef>
                <a:spcPts val="1000"/>
              </a:spcBef>
              <a:spcAft>
                <a:spcPts val="1000"/>
              </a:spcAft>
              <a:buNone/>
            </a:pPr>
            <a:endParaRPr sz="1100" dirty="0"/>
          </a:p>
        </p:txBody>
      </p:sp>
      <p:sp>
        <p:nvSpPr>
          <p:cNvPr id="256" name="Google Shape;256;p3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24</a:t>
            </a:r>
            <a:endParaRPr sz="1700" b="1">
              <a:solidFill>
                <a:schemeClr val="dk1"/>
              </a:solidFill>
              <a:latin typeface="Roboto"/>
              <a:ea typeface="Roboto"/>
              <a:cs typeface="Roboto"/>
              <a:sym typeface="Roboto"/>
            </a:endParaRPr>
          </a:p>
        </p:txBody>
      </p:sp>
      <p:sp>
        <p:nvSpPr>
          <p:cNvPr id="258" name="Google Shape;258;p36"/>
          <p:cNvSpPr txBox="1"/>
          <p:nvPr/>
        </p:nvSpPr>
        <p:spPr>
          <a:xfrm>
            <a:off x="1538423" y="1700023"/>
            <a:ext cx="6905377" cy="277714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PUSH: Push two bytes of data into stack.   </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POP: 	Pop two bytes of data from stack.</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HTHL: Exchange top of stack with HL.</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SPHL: 	Move contents of HL to stack.</a:t>
            </a:r>
            <a:endParaRPr sz="1200" dirty="0">
              <a:solidFill>
                <a:schemeClr val="dk1"/>
              </a:solidFill>
              <a:latin typeface="Roboto"/>
              <a:ea typeface="Roboto"/>
              <a:cs typeface="Roboto"/>
              <a:sym typeface="Roboto"/>
            </a:endParaRPr>
          </a:p>
          <a:p>
            <a:pPr marL="457200" lvl="0" indent="-317500" algn="just" rtl="0">
              <a:lnSpc>
                <a:spcPct val="115000"/>
              </a:lnSpc>
              <a:spcBef>
                <a:spcPts val="100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IN: Initiate input operation.    Example: IN       8 bit data	A ← 8 bit data</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OUT: Initiate output operation.   Example: OUT   8 bit data	A ➡ 8 bit data</a:t>
            </a:r>
          </a:p>
          <a:p>
            <a:pPr marL="457200" lvl="0" indent="-317500" algn="just" rtl="0">
              <a:lnSpc>
                <a:spcPct val="115000"/>
              </a:lnSpc>
              <a:spcBef>
                <a:spcPts val="0"/>
              </a:spcBef>
              <a:spcAft>
                <a:spcPts val="0"/>
              </a:spcAft>
              <a:buClr>
                <a:schemeClr val="dk1"/>
              </a:buClr>
              <a:buSzPts val="1400"/>
              <a:buFont typeface="Roboto"/>
              <a:buAutoNum type="arabicParenR"/>
            </a:pPr>
            <a:endParaRPr sz="1200" dirty="0">
              <a:solidFill>
                <a:schemeClr val="dk1"/>
              </a:solidFill>
              <a:latin typeface="Roboto"/>
              <a:ea typeface="Roboto"/>
              <a:cs typeface="Roboto"/>
              <a:sym typeface="Roboto"/>
            </a:endParaRPr>
          </a:p>
          <a:p>
            <a:pPr marL="457200" lvl="0" indent="-317500" algn="just" rtl="0">
              <a:lnSpc>
                <a:spcPct val="115000"/>
              </a:lnSpc>
              <a:spcBef>
                <a:spcPts val="100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EI: 	Enable interrupt	All interrupts are enabled</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DI: 	Disable interrupt        	RST 7.5, 6.5, 5.5 and INTR will be disabled</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HLT: 	Microprocessor is halted</a:t>
            </a:r>
            <a:endParaRPr sz="1200" dirty="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AutoNum type="arabicParenR"/>
            </a:pPr>
            <a:r>
              <a:rPr lang="en" sz="1200" dirty="0">
                <a:solidFill>
                  <a:schemeClr val="dk1"/>
                </a:solidFill>
                <a:latin typeface="Roboto"/>
                <a:ea typeface="Roboto"/>
                <a:cs typeface="Roboto"/>
                <a:sym typeface="Roboto"/>
              </a:rPr>
              <a:t>NoP: 	No operation</a:t>
            </a:r>
            <a:endParaRPr sz="1200" dirty="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8085 Addressing Modes</a:t>
            </a:r>
            <a:endParaRPr sz="4900"/>
          </a:p>
        </p:txBody>
      </p:sp>
      <p:sp>
        <p:nvSpPr>
          <p:cNvPr id="264" name="Google Shape;264;p3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25</a:t>
            </a:r>
            <a:endParaRPr sz="1700" b="1">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a:t>
            </a:r>
            <a:endParaRPr/>
          </a:p>
        </p:txBody>
      </p:sp>
      <p:sp>
        <p:nvSpPr>
          <p:cNvPr id="271" name="Google Shape;271;p38"/>
          <p:cNvSpPr txBox="1">
            <a:spLocks noGrp="1"/>
          </p:cNvSpPr>
          <p:nvPr>
            <p:ph type="body" idx="1"/>
          </p:nvPr>
        </p:nvSpPr>
        <p:spPr>
          <a:xfrm>
            <a:off x="387900" y="1341800"/>
            <a:ext cx="85710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These are the instructions used to transfer the data from one register to another register, from the memory to the register, and from the register to the memory without any alteration in the content.  </a:t>
            </a:r>
            <a:r>
              <a:rPr lang="en" sz="1700" b="1" i="1">
                <a:solidFill>
                  <a:schemeClr val="accent2"/>
                </a:solidFill>
              </a:rPr>
              <a:t>The various formats for specifying operands are called addressing modes. </a:t>
            </a:r>
            <a:r>
              <a:rPr lang="en" sz="1700"/>
              <a:t>The different ways that a microprocessor can access data. The way the operands are chosen during execution of an instruction is determined by addressing modes. </a:t>
            </a:r>
            <a:r>
              <a:rPr lang="en" sz="1700" b="1">
                <a:solidFill>
                  <a:schemeClr val="accent2"/>
                </a:solidFill>
              </a:rPr>
              <a:t>Addressing modes in 8085 is classified into 5 groups −</a:t>
            </a:r>
            <a:endParaRPr sz="1700" b="1">
              <a:solidFill>
                <a:schemeClr val="accent2"/>
              </a:solidFill>
            </a:endParaRPr>
          </a:p>
          <a:p>
            <a:pPr marL="457200" lvl="0" indent="-336550" algn="just" rtl="0">
              <a:spcBef>
                <a:spcPts val="1000"/>
              </a:spcBef>
              <a:spcAft>
                <a:spcPts val="0"/>
              </a:spcAft>
              <a:buSzPts val="1700"/>
              <a:buAutoNum type="arabicParenR"/>
            </a:pPr>
            <a:r>
              <a:rPr lang="en" sz="1700"/>
              <a:t>Immediate addressing mode</a:t>
            </a:r>
            <a:endParaRPr sz="1700"/>
          </a:p>
          <a:p>
            <a:pPr marL="457200" lvl="0" indent="-336550" algn="just" rtl="0">
              <a:spcBef>
                <a:spcPts val="0"/>
              </a:spcBef>
              <a:spcAft>
                <a:spcPts val="0"/>
              </a:spcAft>
              <a:buSzPts val="1700"/>
              <a:buAutoNum type="arabicParenR"/>
            </a:pPr>
            <a:r>
              <a:rPr lang="en" sz="1700"/>
              <a:t>Register addressing mode</a:t>
            </a:r>
            <a:endParaRPr sz="1700"/>
          </a:p>
          <a:p>
            <a:pPr marL="457200" lvl="0" indent="-336550" algn="just" rtl="0">
              <a:spcBef>
                <a:spcPts val="0"/>
              </a:spcBef>
              <a:spcAft>
                <a:spcPts val="0"/>
              </a:spcAft>
              <a:buSzPts val="1700"/>
              <a:buAutoNum type="arabicParenR"/>
            </a:pPr>
            <a:r>
              <a:rPr lang="en" sz="1700"/>
              <a:t>Direct addressing mode</a:t>
            </a:r>
            <a:endParaRPr sz="1700"/>
          </a:p>
          <a:p>
            <a:pPr marL="457200" lvl="0" indent="-336550" algn="just" rtl="0">
              <a:spcBef>
                <a:spcPts val="0"/>
              </a:spcBef>
              <a:spcAft>
                <a:spcPts val="0"/>
              </a:spcAft>
              <a:buSzPts val="1700"/>
              <a:buAutoNum type="arabicParenR"/>
            </a:pPr>
            <a:r>
              <a:rPr lang="en" sz="1700"/>
              <a:t>Indirect addressing mode</a:t>
            </a:r>
            <a:endParaRPr sz="1700"/>
          </a:p>
          <a:p>
            <a:pPr marL="457200" lvl="0" indent="-336550" algn="just" rtl="0">
              <a:spcBef>
                <a:spcPts val="0"/>
              </a:spcBef>
              <a:spcAft>
                <a:spcPts val="0"/>
              </a:spcAft>
              <a:buSzPts val="1700"/>
              <a:buAutoNum type="arabicParenR"/>
            </a:pPr>
            <a:r>
              <a:rPr lang="en" sz="1700"/>
              <a:t>Implicit/Implied addressing mode</a:t>
            </a:r>
            <a:endParaRPr sz="1700"/>
          </a:p>
          <a:p>
            <a:pPr marL="0" lvl="0" indent="0" algn="just" rtl="0">
              <a:spcBef>
                <a:spcPts val="1000"/>
              </a:spcBef>
              <a:spcAft>
                <a:spcPts val="1000"/>
              </a:spcAft>
              <a:buNone/>
            </a:pPr>
            <a:endParaRPr sz="1200"/>
          </a:p>
        </p:txBody>
      </p:sp>
      <p:sp>
        <p:nvSpPr>
          <p:cNvPr id="272" name="Google Shape;272;p3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26</a:t>
            </a:r>
            <a:endParaRPr sz="1700" b="1">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 (1/5)</a:t>
            </a:r>
            <a:endParaRPr/>
          </a:p>
        </p:txBody>
      </p:sp>
      <p:sp>
        <p:nvSpPr>
          <p:cNvPr id="279" name="Google Shape;279;p39"/>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Immediate addressing mode:</a:t>
            </a:r>
            <a:r>
              <a:rPr lang="en"/>
              <a:t> 8 or 16 bit data can be specified as a part of instruction. Data is present in the instruction itself. Whenever the symbol </a:t>
            </a:r>
            <a:r>
              <a:rPr lang="en" sz="2000" b="1">
                <a:solidFill>
                  <a:schemeClr val="accent2"/>
                </a:solidFill>
              </a:rPr>
              <a:t>I</a:t>
            </a:r>
            <a:r>
              <a:rPr lang="en"/>
              <a:t> is present in the instruction then it is an immediate addressing mode. Example: </a:t>
            </a: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280" name="Google Shape;280;p3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27</a:t>
            </a:r>
            <a:endParaRPr sz="1700" b="1">
              <a:solidFill>
                <a:schemeClr val="dk1"/>
              </a:solidFill>
              <a:latin typeface="Roboto"/>
              <a:ea typeface="Roboto"/>
              <a:cs typeface="Roboto"/>
              <a:sym typeface="Roboto"/>
            </a:endParaRPr>
          </a:p>
        </p:txBody>
      </p:sp>
      <p:graphicFrame>
        <p:nvGraphicFramePr>
          <p:cNvPr id="282" name="Google Shape;282;p39"/>
          <p:cNvGraphicFramePr/>
          <p:nvPr/>
        </p:nvGraphicFramePr>
        <p:xfrm>
          <a:off x="1572313" y="2912175"/>
          <a:ext cx="5999375" cy="1622105"/>
        </p:xfrm>
        <a:graphic>
          <a:graphicData uri="http://schemas.openxmlformats.org/drawingml/2006/table">
            <a:tbl>
              <a:tblPr>
                <a:noFill/>
                <a:tableStyleId>{41E193CA-219D-49EE-BEB1-184644BA854D}</a:tableStyleId>
              </a:tblPr>
              <a:tblGrid>
                <a:gridCol w="1497000">
                  <a:extLst>
                    <a:ext uri="{9D8B030D-6E8A-4147-A177-3AD203B41FA5}">
                      <a16:colId xmlns:a16="http://schemas.microsoft.com/office/drawing/2014/main" val="20000"/>
                    </a:ext>
                  </a:extLst>
                </a:gridCol>
                <a:gridCol w="4502375">
                  <a:extLst>
                    <a:ext uri="{9D8B030D-6E8A-4147-A177-3AD203B41FA5}">
                      <a16:colId xmlns:a16="http://schemas.microsoft.com/office/drawing/2014/main" val="20001"/>
                    </a:ext>
                  </a:extLst>
                </a:gridCol>
              </a:tblGrid>
              <a:tr h="433475">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MVI  B, 33H; </a:t>
                      </a:r>
                      <a:endParaRPr b="1">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Move immediate 33H data into B register</a:t>
                      </a:r>
                      <a:endParaRPr b="1">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MVI  M, 7CH;</a:t>
                      </a:r>
                      <a:endParaRPr b="1">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7CH is copied into memory “M”</a:t>
                      </a:r>
                      <a:endParaRPr b="1">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LXI    D, 245EH;</a:t>
                      </a:r>
                      <a:endParaRPr b="1">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24H is copied to D and 5E is copied to E register</a:t>
                      </a:r>
                      <a:endParaRPr b="1">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ADI   87H;</a:t>
                      </a:r>
                      <a:endParaRPr b="1">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Roboto"/>
                          <a:ea typeface="Roboto"/>
                          <a:cs typeface="Roboto"/>
                          <a:sym typeface="Roboto"/>
                        </a:rPr>
                        <a:t>87+A → A</a:t>
                      </a:r>
                      <a:endParaRPr b="1">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 (2/5)</a:t>
            </a:r>
            <a:endParaRPr/>
          </a:p>
        </p:txBody>
      </p:sp>
      <p:sp>
        <p:nvSpPr>
          <p:cNvPr id="288" name="Google Shape;288;p40"/>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Register addressing mode:</a:t>
            </a:r>
            <a:r>
              <a:rPr lang="en"/>
              <a:t> In this mode, the data is copied from one register to another. Example:</a:t>
            </a: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289" name="Google Shape;289;p4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28</a:t>
            </a:r>
            <a:endParaRPr sz="1700" b="1">
              <a:solidFill>
                <a:schemeClr val="dk1"/>
              </a:solidFill>
              <a:latin typeface="Roboto"/>
              <a:ea typeface="Roboto"/>
              <a:cs typeface="Roboto"/>
              <a:sym typeface="Roboto"/>
            </a:endParaRPr>
          </a:p>
        </p:txBody>
      </p:sp>
      <p:graphicFrame>
        <p:nvGraphicFramePr>
          <p:cNvPr id="291" name="Google Shape;291;p40"/>
          <p:cNvGraphicFramePr/>
          <p:nvPr/>
        </p:nvGraphicFramePr>
        <p:xfrm>
          <a:off x="1110875" y="2667950"/>
          <a:ext cx="6609950" cy="1439260"/>
        </p:xfrm>
        <a:graphic>
          <a:graphicData uri="http://schemas.openxmlformats.org/drawingml/2006/table">
            <a:tbl>
              <a:tblPr>
                <a:noFill/>
                <a:tableStyleId>{41E193CA-219D-49EE-BEB1-184644BA854D}</a:tableStyleId>
              </a:tblPr>
              <a:tblGrid>
                <a:gridCol w="1466275">
                  <a:extLst>
                    <a:ext uri="{9D8B030D-6E8A-4147-A177-3AD203B41FA5}">
                      <a16:colId xmlns:a16="http://schemas.microsoft.com/office/drawing/2014/main" val="20000"/>
                    </a:ext>
                  </a:extLst>
                </a:gridCol>
                <a:gridCol w="5143675">
                  <a:extLst>
                    <a:ext uri="{9D8B030D-6E8A-4147-A177-3AD203B41FA5}">
                      <a16:colId xmlns:a16="http://schemas.microsoft.com/office/drawing/2014/main" val="20001"/>
                    </a:ext>
                  </a:extLst>
                </a:gridCol>
              </a:tblGrid>
              <a:tr h="433475">
                <a:tc>
                  <a:txBody>
                    <a:bodyPr/>
                    <a:lstStyle/>
                    <a:p>
                      <a:pPr marL="0" lvl="0" indent="0" algn="l" rtl="0">
                        <a:spcBef>
                          <a:spcPts val="0"/>
                        </a:spcBef>
                        <a:spcAft>
                          <a:spcPts val="0"/>
                        </a:spcAft>
                        <a:buNone/>
                      </a:pPr>
                      <a:r>
                        <a:rPr lang="en" b="1">
                          <a:solidFill>
                            <a:schemeClr val="dk1"/>
                          </a:solidFill>
                        </a:rPr>
                        <a:t>MOV  A,B;	</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the content of B will be move to A register</a:t>
                      </a:r>
                      <a:endParaRPr b="1">
                        <a:solidFill>
                          <a:schemeClr val="dk1"/>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solidFill>
                            <a:schemeClr val="dk1"/>
                          </a:solidFill>
                        </a:rPr>
                        <a:t>ADD   E;</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E+A →  A</a:t>
                      </a:r>
                      <a:endParaRPr b="1">
                        <a:solidFill>
                          <a:schemeClr val="dk1"/>
                        </a:solidFill>
                      </a:endParaRPr>
                    </a:p>
                  </a:txBody>
                  <a:tcPr marL="91425" marR="91425" marT="91425" marB="91425"/>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b="1">
                          <a:solidFill>
                            <a:schemeClr val="dk1"/>
                          </a:solidFill>
                        </a:rPr>
                        <a:t>SP    H, L;</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contents of H and L will be store in the top of the stack.</a:t>
                      </a:r>
                      <a:endParaRPr b="1">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 (3/5)</a:t>
            </a:r>
            <a:endParaRPr/>
          </a:p>
        </p:txBody>
      </p:sp>
      <p:sp>
        <p:nvSpPr>
          <p:cNvPr id="297" name="Google Shape;297;p41"/>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Direct addressing mode:</a:t>
            </a:r>
            <a:r>
              <a:rPr lang="en"/>
              <a:t> In this mode, the data is directly copied from the given address to the register. It specifies 16-bit address of the operand within instruction itself. Example: </a:t>
            </a: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298" name="Google Shape;298;p4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29</a:t>
            </a:r>
            <a:endParaRPr sz="1700" b="1">
              <a:solidFill>
                <a:schemeClr val="dk1"/>
              </a:solidFill>
              <a:latin typeface="Roboto"/>
              <a:ea typeface="Roboto"/>
              <a:cs typeface="Roboto"/>
              <a:sym typeface="Roboto"/>
            </a:endParaRPr>
          </a:p>
        </p:txBody>
      </p:sp>
      <p:graphicFrame>
        <p:nvGraphicFramePr>
          <p:cNvPr id="300" name="Google Shape;300;p41"/>
          <p:cNvGraphicFramePr/>
          <p:nvPr/>
        </p:nvGraphicFramePr>
        <p:xfrm>
          <a:off x="1110875" y="2801200"/>
          <a:ext cx="6609950" cy="411250"/>
        </p:xfrm>
        <a:graphic>
          <a:graphicData uri="http://schemas.openxmlformats.org/drawingml/2006/table">
            <a:tbl>
              <a:tblPr>
                <a:noFill/>
                <a:tableStyleId>{41E193CA-219D-49EE-BEB1-184644BA854D}</a:tableStyleId>
              </a:tblPr>
              <a:tblGrid>
                <a:gridCol w="1466275">
                  <a:extLst>
                    <a:ext uri="{9D8B030D-6E8A-4147-A177-3AD203B41FA5}">
                      <a16:colId xmlns:a16="http://schemas.microsoft.com/office/drawing/2014/main" val="20000"/>
                    </a:ext>
                  </a:extLst>
                </a:gridCol>
                <a:gridCol w="5143675">
                  <a:extLst>
                    <a:ext uri="{9D8B030D-6E8A-4147-A177-3AD203B41FA5}">
                      <a16:colId xmlns:a16="http://schemas.microsoft.com/office/drawing/2014/main" val="20001"/>
                    </a:ext>
                  </a:extLst>
                </a:gridCol>
              </a:tblGrid>
              <a:tr h="411250">
                <a:tc>
                  <a:txBody>
                    <a:bodyPr/>
                    <a:lstStyle/>
                    <a:p>
                      <a:pPr marL="0" lvl="0" indent="0" algn="l" rtl="0">
                        <a:spcBef>
                          <a:spcPts val="0"/>
                        </a:spcBef>
                        <a:spcAft>
                          <a:spcPts val="0"/>
                        </a:spcAft>
                        <a:buNone/>
                      </a:pPr>
                      <a:r>
                        <a:rPr lang="en" b="1">
                          <a:solidFill>
                            <a:schemeClr val="dk1"/>
                          </a:solidFill>
                        </a:rPr>
                        <a:t>LDA   6000H;</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load accumulator with data present at 6000H</a:t>
                      </a:r>
                      <a:endParaRPr b="1">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8085 μP – Functional Units</a:t>
            </a:r>
            <a:endParaRPr sz="4900"/>
          </a:p>
        </p:txBody>
      </p:sp>
      <p:sp>
        <p:nvSpPr>
          <p:cNvPr id="78" name="Google Shape;78;p1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03</a:t>
            </a:r>
            <a:endParaRPr sz="1700" b="1">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 (4/5)</a:t>
            </a:r>
            <a:endParaRPr/>
          </a:p>
        </p:txBody>
      </p:sp>
      <p:sp>
        <p:nvSpPr>
          <p:cNvPr id="306" name="Google Shape;306;p42"/>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Indirect addressing mode:</a:t>
            </a:r>
            <a:r>
              <a:rPr lang="en"/>
              <a:t> Address of the data is present as content of another register pair. The data is transferred from one register to another by using the address pointed by the register.  Example:</a:t>
            </a:r>
            <a:endParaRPr/>
          </a:p>
          <a:p>
            <a:pPr marL="0" lvl="0" indent="0" algn="just" rtl="0">
              <a:spcBef>
                <a:spcPts val="1000"/>
              </a:spcBef>
              <a:spcAft>
                <a:spcPts val="0"/>
              </a:spcAft>
              <a:buNone/>
            </a:pPr>
            <a:endParaRPr b="1" i="1" u="sng">
              <a:solidFill>
                <a:schemeClr val="accent2"/>
              </a:solidFill>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307" name="Google Shape;307;p4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30</a:t>
            </a:r>
            <a:endParaRPr sz="1700" b="1">
              <a:solidFill>
                <a:schemeClr val="dk1"/>
              </a:solidFill>
              <a:latin typeface="Roboto"/>
              <a:ea typeface="Roboto"/>
              <a:cs typeface="Roboto"/>
              <a:sym typeface="Roboto"/>
            </a:endParaRPr>
          </a:p>
        </p:txBody>
      </p:sp>
      <p:graphicFrame>
        <p:nvGraphicFramePr>
          <p:cNvPr id="309" name="Google Shape;309;p42"/>
          <p:cNvGraphicFramePr/>
          <p:nvPr/>
        </p:nvGraphicFramePr>
        <p:xfrm>
          <a:off x="656463" y="2897375"/>
          <a:ext cx="7831075" cy="1219145"/>
        </p:xfrm>
        <a:graphic>
          <a:graphicData uri="http://schemas.openxmlformats.org/drawingml/2006/table">
            <a:tbl>
              <a:tblPr>
                <a:noFill/>
                <a:tableStyleId>{41E193CA-219D-49EE-BEB1-184644BA854D}</a:tableStyleId>
              </a:tblPr>
              <a:tblGrid>
                <a:gridCol w="1288400">
                  <a:extLst>
                    <a:ext uri="{9D8B030D-6E8A-4147-A177-3AD203B41FA5}">
                      <a16:colId xmlns:a16="http://schemas.microsoft.com/office/drawing/2014/main" val="20000"/>
                    </a:ext>
                  </a:extLst>
                </a:gridCol>
                <a:gridCol w="6542675">
                  <a:extLst>
                    <a:ext uri="{9D8B030D-6E8A-4147-A177-3AD203B41FA5}">
                      <a16:colId xmlns:a16="http://schemas.microsoft.com/office/drawing/2014/main" val="20001"/>
                    </a:ext>
                  </a:extLst>
                </a:gridCol>
              </a:tblGrid>
              <a:tr h="433475">
                <a:tc>
                  <a:txBody>
                    <a:bodyPr/>
                    <a:lstStyle/>
                    <a:p>
                      <a:pPr marL="0" lvl="0" indent="0" algn="l" rtl="0">
                        <a:spcBef>
                          <a:spcPts val="0"/>
                        </a:spcBef>
                        <a:spcAft>
                          <a:spcPts val="0"/>
                        </a:spcAft>
                        <a:buNone/>
                      </a:pPr>
                      <a:r>
                        <a:rPr lang="en" b="1">
                          <a:solidFill>
                            <a:schemeClr val="dk1"/>
                          </a:solidFill>
                        </a:rPr>
                        <a:t>MOV A, M;</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move the contents of the memory location pointed by the H-L pair to the accumulator</a:t>
                      </a:r>
                      <a:endParaRPr b="1">
                        <a:solidFill>
                          <a:schemeClr val="dk1"/>
                        </a:solidFill>
                      </a:endParaRPr>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b="1">
                          <a:solidFill>
                            <a:schemeClr val="dk1"/>
                          </a:solidFill>
                        </a:rPr>
                        <a:t>LDAX   B</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move contents of B-C register to the accumulator</a:t>
                      </a:r>
                      <a:endParaRPr b="1">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Modes in 8085 (5/5)</a:t>
            </a:r>
            <a:endParaRPr/>
          </a:p>
        </p:txBody>
      </p:sp>
      <p:sp>
        <p:nvSpPr>
          <p:cNvPr id="315" name="Google Shape;315;p43"/>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Implicit/Implied addressing mode:</a:t>
            </a:r>
            <a:r>
              <a:rPr lang="en"/>
              <a:t> This mode doesn’t require any operand. Opcode specifies the address of operand. But some kind of operation is  performed by the instruction and two operations may be performed in single register. Example:</a:t>
            </a:r>
            <a:endParaRPr/>
          </a:p>
          <a:p>
            <a:pPr marL="0" lvl="0" indent="0" algn="just" rtl="0">
              <a:spcBef>
                <a:spcPts val="1000"/>
              </a:spcBef>
              <a:spcAft>
                <a:spcPts val="0"/>
              </a:spcAft>
              <a:buNone/>
            </a:pPr>
            <a:endParaRPr b="1" i="1" u="sng">
              <a:solidFill>
                <a:schemeClr val="accent2"/>
              </a:solidFill>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316" name="Google Shape;316;p4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31</a:t>
            </a:r>
            <a:endParaRPr sz="1700" b="1">
              <a:solidFill>
                <a:schemeClr val="dk1"/>
              </a:solidFill>
              <a:latin typeface="Roboto"/>
              <a:ea typeface="Roboto"/>
              <a:cs typeface="Roboto"/>
              <a:sym typeface="Roboto"/>
            </a:endParaRPr>
          </a:p>
        </p:txBody>
      </p:sp>
      <p:graphicFrame>
        <p:nvGraphicFramePr>
          <p:cNvPr id="318" name="Google Shape;318;p43"/>
          <p:cNvGraphicFramePr/>
          <p:nvPr/>
        </p:nvGraphicFramePr>
        <p:xfrm>
          <a:off x="656463" y="2897375"/>
          <a:ext cx="7831075" cy="1188630"/>
        </p:xfrm>
        <a:graphic>
          <a:graphicData uri="http://schemas.openxmlformats.org/drawingml/2006/table">
            <a:tbl>
              <a:tblPr>
                <a:noFill/>
                <a:tableStyleId>{41E193CA-219D-49EE-BEB1-184644BA854D}</a:tableStyleId>
              </a:tblPr>
              <a:tblGrid>
                <a:gridCol w="1288400">
                  <a:extLst>
                    <a:ext uri="{9D8B030D-6E8A-4147-A177-3AD203B41FA5}">
                      <a16:colId xmlns:a16="http://schemas.microsoft.com/office/drawing/2014/main" val="20000"/>
                    </a:ext>
                  </a:extLst>
                </a:gridCol>
                <a:gridCol w="6542675">
                  <a:extLst>
                    <a:ext uri="{9D8B030D-6E8A-4147-A177-3AD203B41FA5}">
                      <a16:colId xmlns:a16="http://schemas.microsoft.com/office/drawing/2014/main" val="20001"/>
                    </a:ext>
                  </a:extLst>
                </a:gridCol>
              </a:tblGrid>
              <a:tr h="381100">
                <a:tc>
                  <a:txBody>
                    <a:bodyPr/>
                    <a:lstStyle/>
                    <a:p>
                      <a:pPr marL="0" lvl="0" indent="0" algn="l" rtl="0">
                        <a:spcBef>
                          <a:spcPts val="0"/>
                        </a:spcBef>
                        <a:spcAft>
                          <a:spcPts val="0"/>
                        </a:spcAft>
                        <a:buNone/>
                      </a:pPr>
                      <a:r>
                        <a:rPr lang="en" b="1">
                          <a:solidFill>
                            <a:schemeClr val="dk1"/>
                          </a:solidFill>
                        </a:rPr>
                        <a:t>CMA;</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Complement the content of Accumulator (70 → 8F)</a:t>
                      </a:r>
                      <a:endParaRPr b="1">
                        <a:solidFill>
                          <a:schemeClr val="dk1"/>
                        </a:solidFill>
                      </a:endParaRPr>
                    </a:p>
                  </a:txBody>
                  <a:tcPr marL="91425" marR="91425" marT="91425" marB="91425"/>
                </a:tc>
                <a:extLst>
                  <a:ext uri="{0D108BD9-81ED-4DB2-BD59-A6C34878D82A}">
                    <a16:rowId xmlns:a16="http://schemas.microsoft.com/office/drawing/2014/main" val="10000"/>
                  </a:ext>
                </a:extLst>
              </a:tr>
              <a:tr h="348325">
                <a:tc>
                  <a:txBody>
                    <a:bodyPr/>
                    <a:lstStyle/>
                    <a:p>
                      <a:pPr marL="0" lvl="0" indent="0" algn="l" rtl="0">
                        <a:spcBef>
                          <a:spcPts val="0"/>
                        </a:spcBef>
                        <a:spcAft>
                          <a:spcPts val="0"/>
                        </a:spcAft>
                        <a:buNone/>
                      </a:pPr>
                      <a:r>
                        <a:rPr lang="en" b="1">
                          <a:solidFill>
                            <a:schemeClr val="dk1"/>
                          </a:solidFill>
                        </a:rPr>
                        <a:t>STC;</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Set Carry Flag</a:t>
                      </a:r>
                      <a:endParaRPr b="1">
                        <a:solidFill>
                          <a:schemeClr val="dk1"/>
                        </a:solidFill>
                      </a:endParaRPr>
                    </a:p>
                  </a:txBody>
                  <a:tcPr marL="91425" marR="91425" marT="91425" marB="91425"/>
                </a:tc>
                <a:extLst>
                  <a:ext uri="{0D108BD9-81ED-4DB2-BD59-A6C34878D82A}">
                    <a16:rowId xmlns:a16="http://schemas.microsoft.com/office/drawing/2014/main" val="10001"/>
                  </a:ext>
                </a:extLst>
              </a:tr>
              <a:tr h="395325">
                <a:tc>
                  <a:txBody>
                    <a:bodyPr/>
                    <a:lstStyle/>
                    <a:p>
                      <a:pPr marL="0" lvl="0" indent="0" algn="l" rtl="0">
                        <a:spcBef>
                          <a:spcPts val="0"/>
                        </a:spcBef>
                        <a:spcAft>
                          <a:spcPts val="0"/>
                        </a:spcAft>
                        <a:buNone/>
                      </a:pPr>
                      <a:r>
                        <a:rPr lang="en" b="1">
                          <a:solidFill>
                            <a:schemeClr val="dk1"/>
                          </a:solidFill>
                        </a:rPr>
                        <a:t>RAL;</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Rotate Accumulator Left</a:t>
                      </a:r>
                      <a:endParaRPr b="1">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Peripherals</a:t>
            </a:r>
            <a:endParaRPr sz="4900"/>
          </a:p>
        </p:txBody>
      </p:sp>
      <p:sp>
        <p:nvSpPr>
          <p:cNvPr id="324" name="Google Shape;324;p4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32</a:t>
            </a:r>
            <a:endParaRPr sz="1700" b="1">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Peripherals</a:t>
            </a:r>
            <a:endParaRPr/>
          </a:p>
        </p:txBody>
      </p:sp>
      <p:sp>
        <p:nvSpPr>
          <p:cNvPr id="331" name="Google Shape;331;p45"/>
          <p:cNvSpPr txBox="1">
            <a:spLocks noGrp="1"/>
          </p:cNvSpPr>
          <p:nvPr>
            <p:ph type="body" idx="1"/>
          </p:nvPr>
        </p:nvSpPr>
        <p:spPr>
          <a:xfrm>
            <a:off x="387900" y="1341800"/>
            <a:ext cx="8562000" cy="110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Peripherals are connected to microprocessor by two modes: Memory mapped I/O mode (I/O devices are treated as memory ICs) and I/O mapped I/O mode (I/O devices are treated as I/O)</a:t>
            </a:r>
            <a:endParaRPr sz="1600"/>
          </a:p>
          <a:p>
            <a:pPr marL="0" lvl="0" indent="0" algn="just" rtl="0">
              <a:spcBef>
                <a:spcPts val="1000"/>
              </a:spcBef>
              <a:spcAft>
                <a:spcPts val="0"/>
              </a:spcAft>
              <a:buNone/>
            </a:pPr>
            <a:endParaRPr sz="1000"/>
          </a:p>
          <a:p>
            <a:pPr marL="0" lvl="0" indent="0" algn="just" rtl="0">
              <a:spcBef>
                <a:spcPts val="1000"/>
              </a:spcBef>
              <a:spcAft>
                <a:spcPts val="1000"/>
              </a:spcAft>
              <a:buNone/>
            </a:pPr>
            <a:endParaRPr sz="1000"/>
          </a:p>
        </p:txBody>
      </p:sp>
      <p:sp>
        <p:nvSpPr>
          <p:cNvPr id="332" name="Google Shape;332;p4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33</a:t>
            </a:r>
            <a:endParaRPr sz="1700" b="1">
              <a:solidFill>
                <a:schemeClr val="dk1"/>
              </a:solidFill>
              <a:latin typeface="Roboto"/>
              <a:ea typeface="Roboto"/>
              <a:cs typeface="Roboto"/>
              <a:sym typeface="Roboto"/>
            </a:endParaRPr>
          </a:p>
        </p:txBody>
      </p:sp>
      <p:graphicFrame>
        <p:nvGraphicFramePr>
          <p:cNvPr id="334" name="Google Shape;334;p45"/>
          <p:cNvGraphicFramePr/>
          <p:nvPr>
            <p:extLst>
              <p:ext uri="{D42A27DB-BD31-4B8C-83A1-F6EECF244321}">
                <p14:modId xmlns:p14="http://schemas.microsoft.com/office/powerpoint/2010/main" val="4253281788"/>
              </p:ext>
            </p:extLst>
          </p:nvPr>
        </p:nvGraphicFramePr>
        <p:xfrm>
          <a:off x="1056249" y="2122685"/>
          <a:ext cx="7568205" cy="2407830"/>
        </p:xfrm>
        <a:graphic>
          <a:graphicData uri="http://schemas.openxmlformats.org/drawingml/2006/table">
            <a:tbl>
              <a:tblPr>
                <a:noFill/>
                <a:tableStyleId>{41E193CA-219D-49EE-BEB1-184644BA854D}</a:tableStyleId>
              </a:tblPr>
              <a:tblGrid>
                <a:gridCol w="1513641">
                  <a:extLst>
                    <a:ext uri="{9D8B030D-6E8A-4147-A177-3AD203B41FA5}">
                      <a16:colId xmlns:a16="http://schemas.microsoft.com/office/drawing/2014/main" val="20000"/>
                    </a:ext>
                  </a:extLst>
                </a:gridCol>
                <a:gridCol w="1513641">
                  <a:extLst>
                    <a:ext uri="{9D8B030D-6E8A-4147-A177-3AD203B41FA5}">
                      <a16:colId xmlns:a16="http://schemas.microsoft.com/office/drawing/2014/main" val="20001"/>
                    </a:ext>
                  </a:extLst>
                </a:gridCol>
                <a:gridCol w="1513641">
                  <a:extLst>
                    <a:ext uri="{9D8B030D-6E8A-4147-A177-3AD203B41FA5}">
                      <a16:colId xmlns:a16="http://schemas.microsoft.com/office/drawing/2014/main" val="20002"/>
                    </a:ext>
                  </a:extLst>
                </a:gridCol>
                <a:gridCol w="1513641">
                  <a:extLst>
                    <a:ext uri="{9D8B030D-6E8A-4147-A177-3AD203B41FA5}">
                      <a16:colId xmlns:a16="http://schemas.microsoft.com/office/drawing/2014/main" val="20003"/>
                    </a:ext>
                  </a:extLst>
                </a:gridCol>
                <a:gridCol w="1513641">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b="1">
                          <a:solidFill>
                            <a:schemeClr val="dk1"/>
                          </a:solidFill>
                        </a:rPr>
                        <a:t>Memory mapped I/O</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sz="1200" b="1">
                          <a:solidFill>
                            <a:schemeClr val="dk1"/>
                          </a:solidFill>
                        </a:rPr>
                        <a:t>I/O mapped I/O</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solidFill>
                            <a:schemeClr val="dk1"/>
                          </a:solidFill>
                        </a:rPr>
                        <a:t>Number of Address lines</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dk1"/>
                          </a:solidFill>
                        </a:rPr>
                        <a:t>16 for memory</a:t>
                      </a:r>
                      <a:endParaRPr sz="1200">
                        <a:solidFill>
                          <a:schemeClr val="dk1"/>
                        </a:solidFill>
                      </a:endParaRPr>
                    </a:p>
                    <a:p>
                      <a:pPr marL="0" lvl="0" indent="0" algn="ctr" rtl="0">
                        <a:spcBef>
                          <a:spcPts val="0"/>
                        </a:spcBef>
                        <a:spcAft>
                          <a:spcPts val="0"/>
                        </a:spcAft>
                        <a:buNone/>
                      </a:pPr>
                      <a:r>
                        <a:rPr lang="en" sz="1200">
                          <a:solidFill>
                            <a:schemeClr val="dk1"/>
                          </a:solidFill>
                        </a:rPr>
                        <a:t>16 for I/O</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200">
                          <a:solidFill>
                            <a:schemeClr val="dk1"/>
                          </a:solidFill>
                        </a:rPr>
                        <a:t>16 (for memory)</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8 (for I/O)</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solidFill>
                            <a:schemeClr val="dk1"/>
                          </a:solidFill>
                        </a:rPr>
                        <a:t>Control Signals</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dk1"/>
                          </a:solidFill>
                        </a:rPr>
                        <a:t>MEMR’</a:t>
                      </a:r>
                      <a:endParaRPr sz="1200">
                        <a:solidFill>
                          <a:schemeClr val="dk1"/>
                        </a:solidFill>
                      </a:endParaRPr>
                    </a:p>
                    <a:p>
                      <a:pPr marL="0" lvl="0" indent="0" algn="ctr" rtl="0">
                        <a:spcBef>
                          <a:spcPts val="0"/>
                        </a:spcBef>
                        <a:spcAft>
                          <a:spcPts val="0"/>
                        </a:spcAft>
                        <a:buNone/>
                      </a:pPr>
                      <a:r>
                        <a:rPr lang="en" sz="1200">
                          <a:solidFill>
                            <a:schemeClr val="dk1"/>
                          </a:solidFill>
                        </a:rPr>
                        <a:t>MEMW’</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200">
                          <a:solidFill>
                            <a:schemeClr val="dk1"/>
                          </a:solidFill>
                        </a:rPr>
                        <a:t>MEMR’</a:t>
                      </a:r>
                      <a:endParaRPr sz="1200">
                        <a:solidFill>
                          <a:schemeClr val="dk1"/>
                        </a:solidFill>
                      </a:endParaRPr>
                    </a:p>
                    <a:p>
                      <a:pPr marL="0" lvl="0" indent="0" algn="ctr" rtl="0">
                        <a:spcBef>
                          <a:spcPts val="0"/>
                        </a:spcBef>
                        <a:spcAft>
                          <a:spcPts val="0"/>
                        </a:spcAft>
                        <a:buNone/>
                      </a:pPr>
                      <a:r>
                        <a:rPr lang="en" sz="1200">
                          <a:solidFill>
                            <a:schemeClr val="dk1"/>
                          </a:solidFill>
                        </a:rPr>
                        <a:t>MEMW’</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IOR’</a:t>
                      </a:r>
                      <a:endParaRPr sz="1200">
                        <a:solidFill>
                          <a:schemeClr val="dk1"/>
                        </a:solidFill>
                      </a:endParaRPr>
                    </a:p>
                    <a:p>
                      <a:pPr marL="0" lvl="0" indent="0" algn="ctr" rtl="0">
                        <a:spcBef>
                          <a:spcPts val="0"/>
                        </a:spcBef>
                        <a:spcAft>
                          <a:spcPts val="0"/>
                        </a:spcAft>
                        <a:buNone/>
                      </a:pPr>
                      <a:r>
                        <a:rPr lang="en" sz="1200">
                          <a:solidFill>
                            <a:schemeClr val="dk1"/>
                          </a:solidFill>
                        </a:rPr>
                        <a:t>IOW’</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solidFill>
                            <a:schemeClr val="dk1"/>
                          </a:solidFill>
                        </a:rPr>
                        <a:t>Number of peripherals</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dirty="0">
                          <a:solidFill>
                            <a:schemeClr val="dk1"/>
                          </a:solidFill>
                        </a:rPr>
                        <a:t>2</a:t>
                      </a:r>
                      <a:r>
                        <a:rPr lang="en" sz="1200" baseline="30000" dirty="0">
                          <a:solidFill>
                            <a:schemeClr val="dk1"/>
                          </a:solidFill>
                        </a:rPr>
                        <a:t>16</a:t>
                      </a:r>
                      <a:r>
                        <a:rPr lang="en" sz="1200" dirty="0">
                          <a:solidFill>
                            <a:schemeClr val="dk1"/>
                          </a:solidFill>
                        </a:rPr>
                        <a:t> = 64 KB       Mem+I/O</a:t>
                      </a:r>
                      <a:endParaRPr sz="12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200">
                          <a:solidFill>
                            <a:schemeClr val="dk1"/>
                          </a:solidFill>
                        </a:rPr>
                        <a:t>64 KB</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2</a:t>
                      </a:r>
                      <a:r>
                        <a:rPr lang="en" sz="1200" baseline="30000">
                          <a:solidFill>
                            <a:schemeClr val="dk1"/>
                          </a:solidFill>
                        </a:rPr>
                        <a:t>8</a:t>
                      </a:r>
                      <a:r>
                        <a:rPr lang="en" sz="1200">
                          <a:solidFill>
                            <a:schemeClr val="dk1"/>
                          </a:solidFill>
                        </a:rPr>
                        <a:t> = 256 I/O</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a:solidFill>
                            <a:schemeClr val="dk1"/>
                          </a:solidFill>
                        </a:rPr>
                        <a:t>It can address</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 sz="1200">
                          <a:solidFill>
                            <a:schemeClr val="dk1"/>
                          </a:solidFill>
                        </a:rPr>
                        <a:t>64 KB </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200">
                          <a:solidFill>
                            <a:schemeClr val="dk1"/>
                          </a:solidFill>
                        </a:rPr>
                        <a:t>64 KB</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rPr>
                        <a:t>2</a:t>
                      </a:r>
                      <a:r>
                        <a:rPr lang="en" sz="1200" baseline="30000" dirty="0">
                          <a:solidFill>
                            <a:schemeClr val="dk1"/>
                          </a:solidFill>
                        </a:rPr>
                        <a:t>8</a:t>
                      </a:r>
                      <a:r>
                        <a:rPr lang="en" sz="1200" dirty="0">
                          <a:solidFill>
                            <a:schemeClr val="dk1"/>
                          </a:solidFill>
                        </a:rPr>
                        <a:t> = 256 I/O</a:t>
                      </a:r>
                      <a:endParaRPr sz="12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mapped I/O</a:t>
            </a:r>
            <a:endParaRPr/>
          </a:p>
        </p:txBody>
      </p:sp>
      <p:sp>
        <p:nvSpPr>
          <p:cNvPr id="340" name="Google Shape;340;p46"/>
          <p:cNvSpPr txBox="1">
            <a:spLocks noGrp="1"/>
          </p:cNvSpPr>
          <p:nvPr>
            <p:ph type="body" idx="1"/>
          </p:nvPr>
        </p:nvSpPr>
        <p:spPr>
          <a:xfrm>
            <a:off x="387900" y="1341800"/>
            <a:ext cx="8055900" cy="348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t>Advantages:</a:t>
            </a:r>
            <a:endParaRPr sz="2000" dirty="0"/>
          </a:p>
          <a:p>
            <a:pPr marL="457200" lvl="0" indent="-355600" algn="just" rtl="0">
              <a:spcBef>
                <a:spcPts val="1000"/>
              </a:spcBef>
              <a:spcAft>
                <a:spcPts val="0"/>
              </a:spcAft>
              <a:buSzPts val="2000"/>
              <a:buChar char="●"/>
            </a:pPr>
            <a:r>
              <a:rPr lang="en" sz="2000" dirty="0"/>
              <a:t>IO/M’ is not required. So no separate instructions are needed.</a:t>
            </a:r>
            <a:endParaRPr sz="2000" dirty="0"/>
          </a:p>
          <a:p>
            <a:pPr marL="457200" lvl="0" indent="-355600" algn="just" rtl="0">
              <a:spcBef>
                <a:spcPts val="0"/>
              </a:spcBef>
              <a:spcAft>
                <a:spcPts val="0"/>
              </a:spcAft>
              <a:buSzPts val="2000"/>
              <a:buChar char="●"/>
            </a:pPr>
            <a:r>
              <a:rPr lang="en" sz="2000" dirty="0"/>
              <a:t>Arithmetic, logical operations can be directly performed on I/O data.</a:t>
            </a:r>
            <a:endParaRPr sz="2000" dirty="0"/>
          </a:p>
          <a:p>
            <a:pPr marL="0" lvl="0" indent="0" algn="just" rtl="0">
              <a:spcBef>
                <a:spcPts val="1000"/>
              </a:spcBef>
              <a:spcAft>
                <a:spcPts val="0"/>
              </a:spcAft>
              <a:buNone/>
            </a:pPr>
            <a:r>
              <a:rPr lang="en" sz="2000" dirty="0"/>
              <a:t>Disadvantages:</a:t>
            </a:r>
            <a:endParaRPr sz="2000" dirty="0"/>
          </a:p>
          <a:p>
            <a:pPr marL="457200" lvl="0" indent="-355600" algn="just" rtl="0">
              <a:spcBef>
                <a:spcPts val="1000"/>
              </a:spcBef>
              <a:spcAft>
                <a:spcPts val="0"/>
              </a:spcAft>
              <a:buSzPts val="2000"/>
              <a:buChar char="●"/>
            </a:pPr>
            <a:r>
              <a:rPr lang="en" sz="2000" dirty="0"/>
              <a:t>Interfacing is complex.</a:t>
            </a:r>
            <a:endParaRPr sz="2000" dirty="0"/>
          </a:p>
          <a:p>
            <a:pPr marL="457200" lvl="0" indent="-355600" algn="just" rtl="0">
              <a:spcBef>
                <a:spcPts val="0"/>
              </a:spcBef>
              <a:spcAft>
                <a:spcPts val="0"/>
              </a:spcAft>
              <a:buSzPts val="2000"/>
              <a:buChar char="●"/>
            </a:pPr>
            <a:r>
              <a:rPr lang="en" sz="2000" dirty="0"/>
              <a:t>Memory space required is high.</a:t>
            </a:r>
            <a:endParaRPr sz="2000" dirty="0"/>
          </a:p>
          <a:p>
            <a:pPr marL="457200" lvl="0" indent="-355600" algn="just" rtl="0">
              <a:spcBef>
                <a:spcPts val="0"/>
              </a:spcBef>
              <a:spcAft>
                <a:spcPts val="0"/>
              </a:spcAft>
              <a:buSzPts val="2000"/>
              <a:buChar char="●"/>
            </a:pPr>
            <a:r>
              <a:rPr lang="en" sz="2000" dirty="0"/>
              <a:t>More decoder hardware required.</a:t>
            </a:r>
            <a:endParaRPr sz="2000" dirty="0"/>
          </a:p>
          <a:p>
            <a:pPr marL="0" lvl="0" indent="0" algn="just" rtl="0">
              <a:spcBef>
                <a:spcPts val="1000"/>
              </a:spcBef>
              <a:spcAft>
                <a:spcPts val="0"/>
              </a:spcAft>
              <a:buNone/>
            </a:pPr>
            <a:endParaRPr sz="1600" dirty="0"/>
          </a:p>
          <a:p>
            <a:pPr marL="0" lvl="0" indent="0" algn="just" rtl="0">
              <a:spcBef>
                <a:spcPts val="1000"/>
              </a:spcBef>
              <a:spcAft>
                <a:spcPts val="0"/>
              </a:spcAft>
              <a:buNone/>
            </a:pPr>
            <a:endParaRPr sz="1600" dirty="0"/>
          </a:p>
          <a:p>
            <a:pPr marL="0" lvl="0" indent="0" algn="just" rtl="0">
              <a:spcBef>
                <a:spcPts val="1000"/>
              </a:spcBef>
              <a:spcAft>
                <a:spcPts val="0"/>
              </a:spcAft>
              <a:buNone/>
            </a:pPr>
            <a:endParaRPr sz="1000" dirty="0"/>
          </a:p>
          <a:p>
            <a:pPr marL="0" lvl="0" indent="0" algn="just" rtl="0">
              <a:spcBef>
                <a:spcPts val="1000"/>
              </a:spcBef>
              <a:spcAft>
                <a:spcPts val="1000"/>
              </a:spcAft>
              <a:buNone/>
            </a:pPr>
            <a:endParaRPr sz="1000" dirty="0"/>
          </a:p>
        </p:txBody>
      </p:sp>
      <p:sp>
        <p:nvSpPr>
          <p:cNvPr id="341" name="Google Shape;341;p4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34</a:t>
            </a:r>
            <a:endParaRPr sz="1700" b="1">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I/O mapped I/O</a:t>
            </a:r>
            <a:endParaRPr/>
          </a:p>
        </p:txBody>
      </p:sp>
      <p:sp>
        <p:nvSpPr>
          <p:cNvPr id="348" name="Google Shape;348;p47"/>
          <p:cNvSpPr txBox="1">
            <a:spLocks noGrp="1"/>
          </p:cNvSpPr>
          <p:nvPr>
            <p:ph type="body" idx="1"/>
          </p:nvPr>
        </p:nvSpPr>
        <p:spPr>
          <a:xfrm>
            <a:off x="387900" y="1341800"/>
            <a:ext cx="8055900" cy="348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t>Advantages:</a:t>
            </a:r>
            <a:endParaRPr sz="2000"/>
          </a:p>
          <a:p>
            <a:pPr marL="457200" lvl="0" indent="-355600" algn="just" rtl="0">
              <a:spcBef>
                <a:spcPts val="1000"/>
              </a:spcBef>
              <a:spcAft>
                <a:spcPts val="0"/>
              </a:spcAft>
              <a:buSzPts val="2000"/>
              <a:buChar char="●"/>
            </a:pPr>
            <a:r>
              <a:rPr lang="en" sz="2000"/>
              <a:t>Interfacing is less complex.</a:t>
            </a:r>
            <a:endParaRPr sz="2000"/>
          </a:p>
          <a:p>
            <a:pPr marL="457200" lvl="0" indent="-355600" algn="just" rtl="0">
              <a:spcBef>
                <a:spcPts val="0"/>
              </a:spcBef>
              <a:spcAft>
                <a:spcPts val="0"/>
              </a:spcAft>
              <a:buSzPts val="2000"/>
              <a:buChar char="●"/>
            </a:pPr>
            <a:r>
              <a:rPr lang="en" sz="2000"/>
              <a:t>Required less decoder hardware.</a:t>
            </a:r>
            <a:endParaRPr sz="2000"/>
          </a:p>
          <a:p>
            <a:pPr marL="457200" lvl="0" indent="-355600" algn="just" rtl="0">
              <a:spcBef>
                <a:spcPts val="0"/>
              </a:spcBef>
              <a:spcAft>
                <a:spcPts val="0"/>
              </a:spcAft>
              <a:buSzPts val="2000"/>
              <a:buChar char="●"/>
            </a:pPr>
            <a:r>
              <a:rPr lang="en" sz="2000"/>
              <a:t>Maximum capacity of microprocessor will be utilized.</a:t>
            </a:r>
            <a:endParaRPr sz="2000"/>
          </a:p>
          <a:p>
            <a:pPr marL="0" lvl="0" indent="0" algn="just" rtl="0">
              <a:spcBef>
                <a:spcPts val="1000"/>
              </a:spcBef>
              <a:spcAft>
                <a:spcPts val="0"/>
              </a:spcAft>
              <a:buNone/>
            </a:pPr>
            <a:r>
              <a:rPr lang="en" sz="2000"/>
              <a:t>Disadvantages:</a:t>
            </a:r>
            <a:endParaRPr sz="2000"/>
          </a:p>
          <a:p>
            <a:pPr marL="457200" lvl="0" indent="-355600" algn="just" rtl="0">
              <a:spcBef>
                <a:spcPts val="1000"/>
              </a:spcBef>
              <a:spcAft>
                <a:spcPts val="0"/>
              </a:spcAft>
              <a:buSzPts val="2000"/>
              <a:buChar char="●"/>
            </a:pPr>
            <a:r>
              <a:rPr lang="en" sz="2000"/>
              <a:t>I/O devices require separate instructions.</a:t>
            </a:r>
            <a:endParaRPr sz="2000"/>
          </a:p>
          <a:p>
            <a:pPr marL="457200" lvl="0" indent="-355600" algn="just" rtl="0">
              <a:spcBef>
                <a:spcPts val="0"/>
              </a:spcBef>
              <a:spcAft>
                <a:spcPts val="0"/>
              </a:spcAft>
              <a:buSzPts val="2000"/>
              <a:buChar char="●"/>
            </a:pPr>
            <a:r>
              <a:rPr lang="en" sz="2000"/>
              <a:t>Arithmetic, logical operations can’t be performed on I/O data.</a:t>
            </a:r>
            <a:endParaRPr sz="2000"/>
          </a:p>
          <a:p>
            <a:pPr marL="457200" lvl="0" indent="-355600" algn="just" rtl="0">
              <a:spcBef>
                <a:spcPts val="0"/>
              </a:spcBef>
              <a:spcAft>
                <a:spcPts val="0"/>
              </a:spcAft>
              <a:buSzPts val="2000"/>
              <a:buChar char="●"/>
            </a:pPr>
            <a:r>
              <a:rPr lang="en" sz="2000"/>
              <a:t>4 control signals required.</a:t>
            </a:r>
            <a:endParaRPr sz="2000"/>
          </a:p>
          <a:p>
            <a:pPr marL="0" lvl="0" indent="0" algn="just" rtl="0">
              <a:spcBef>
                <a:spcPts val="1000"/>
              </a:spcBef>
              <a:spcAft>
                <a:spcPts val="0"/>
              </a:spcAft>
              <a:buNone/>
            </a:pPr>
            <a:endParaRPr sz="1600"/>
          </a:p>
          <a:p>
            <a:pPr marL="0" lvl="0" indent="0" algn="just" rtl="0">
              <a:spcBef>
                <a:spcPts val="1000"/>
              </a:spcBef>
              <a:spcAft>
                <a:spcPts val="0"/>
              </a:spcAft>
              <a:buNone/>
            </a:pPr>
            <a:endParaRPr sz="1600"/>
          </a:p>
          <a:p>
            <a:pPr marL="0" lvl="0" indent="0" algn="just" rtl="0">
              <a:spcBef>
                <a:spcPts val="1000"/>
              </a:spcBef>
              <a:spcAft>
                <a:spcPts val="0"/>
              </a:spcAft>
              <a:buNone/>
            </a:pPr>
            <a:endParaRPr sz="1000"/>
          </a:p>
          <a:p>
            <a:pPr marL="0" lvl="0" indent="0" algn="just" rtl="0">
              <a:spcBef>
                <a:spcPts val="1000"/>
              </a:spcBef>
              <a:spcAft>
                <a:spcPts val="1000"/>
              </a:spcAft>
              <a:buNone/>
            </a:pPr>
            <a:endParaRPr sz="1000"/>
          </a:p>
        </p:txBody>
      </p:sp>
      <p:sp>
        <p:nvSpPr>
          <p:cNvPr id="349" name="Google Shape;349;p4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35</a:t>
            </a:r>
            <a:endParaRPr sz="1700" b="1">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Interrupts in 8085</a:t>
            </a:r>
            <a:endParaRPr sz="4900"/>
          </a:p>
        </p:txBody>
      </p:sp>
      <p:sp>
        <p:nvSpPr>
          <p:cNvPr id="356" name="Google Shape;356;p4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36</a:t>
            </a:r>
            <a:endParaRPr sz="1700" b="1">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Interrupts in 8085</a:t>
            </a:r>
            <a:endParaRPr/>
          </a:p>
        </p:txBody>
      </p:sp>
      <p:sp>
        <p:nvSpPr>
          <p:cNvPr id="363" name="Google Shape;363;p49"/>
          <p:cNvSpPr txBox="1">
            <a:spLocks noGrp="1"/>
          </p:cNvSpPr>
          <p:nvPr>
            <p:ph type="body" idx="1"/>
          </p:nvPr>
        </p:nvSpPr>
        <p:spPr>
          <a:xfrm>
            <a:off x="273052" y="1229485"/>
            <a:ext cx="8715084" cy="36958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i="1" dirty="0">
                <a:solidFill>
                  <a:schemeClr val="accent2"/>
                </a:solidFill>
              </a:rPr>
              <a:t>Interrupts are the signals generated by the external devices to request the microprocessor to perform a task.</a:t>
            </a:r>
            <a:r>
              <a:rPr lang="en" sz="1200" dirty="0"/>
              <a:t> There are 5 interrupt signals, i.e. TRAP, RST 7.5, RST 6.5, RST 5.5, and INTR. Interrupt are classified into following groups based on their parameter:</a:t>
            </a:r>
            <a:endParaRPr sz="1200" dirty="0"/>
          </a:p>
          <a:p>
            <a:pPr marL="457200" lvl="0" indent="-304800" algn="just" rtl="0">
              <a:spcBef>
                <a:spcPts val="1000"/>
              </a:spcBef>
              <a:spcAft>
                <a:spcPts val="0"/>
              </a:spcAft>
              <a:buSzPts val="1200"/>
              <a:buChar char="❖"/>
            </a:pPr>
            <a:r>
              <a:rPr lang="en" sz="1200" b="1" i="1" dirty="0">
                <a:solidFill>
                  <a:schemeClr val="accent2"/>
                </a:solidFill>
              </a:rPr>
              <a:t>Vector interrupt:</a:t>
            </a:r>
            <a:r>
              <a:rPr lang="en" sz="1200" dirty="0"/>
              <a:t> In this type of interrupt, the interrupt address is known to the processor. For example: RST7.5, RST6.5, RST5.5, TRAP.</a:t>
            </a:r>
            <a:endParaRPr sz="1200" dirty="0"/>
          </a:p>
          <a:p>
            <a:pPr marL="457200" lvl="0" indent="-304800" algn="just" rtl="0">
              <a:spcBef>
                <a:spcPts val="0"/>
              </a:spcBef>
              <a:spcAft>
                <a:spcPts val="0"/>
              </a:spcAft>
              <a:buSzPts val="1200"/>
              <a:buChar char="❖"/>
            </a:pPr>
            <a:r>
              <a:rPr lang="en" sz="1200" b="1" i="1" dirty="0">
                <a:solidFill>
                  <a:schemeClr val="accent2"/>
                </a:solidFill>
              </a:rPr>
              <a:t>Non-Vector interrupt:</a:t>
            </a:r>
            <a:r>
              <a:rPr lang="en" sz="1200" dirty="0"/>
              <a:t> In this type of interrupt, the interrupt address is not known to the processor so, the interrupt address needs to be sent externally by the device to perform interrupts. For example: INTR.</a:t>
            </a:r>
            <a:endParaRPr sz="1200" dirty="0"/>
          </a:p>
          <a:p>
            <a:pPr marL="457200" lvl="0" indent="-304800" algn="just" rtl="0">
              <a:spcBef>
                <a:spcPts val="1000"/>
              </a:spcBef>
              <a:spcAft>
                <a:spcPts val="0"/>
              </a:spcAft>
              <a:buSzPts val="1200"/>
              <a:buChar char="❖"/>
            </a:pPr>
            <a:r>
              <a:rPr lang="en" sz="1200" b="1" i="1" dirty="0">
                <a:solidFill>
                  <a:schemeClr val="accent2"/>
                </a:solidFill>
              </a:rPr>
              <a:t>Maskable interrupt:</a:t>
            </a:r>
            <a:r>
              <a:rPr lang="en" sz="1200" dirty="0"/>
              <a:t> In this type of interrupt, we can disable the interrupt by writing some instructions into the program. For example: RST7.5, RST6.5, RST5.5.</a:t>
            </a:r>
            <a:endParaRPr sz="1200" dirty="0"/>
          </a:p>
          <a:p>
            <a:pPr marL="457200" lvl="0" indent="-304800" algn="just" rtl="0">
              <a:spcBef>
                <a:spcPts val="0"/>
              </a:spcBef>
              <a:spcAft>
                <a:spcPts val="0"/>
              </a:spcAft>
              <a:buSzPts val="1200"/>
              <a:buChar char="❖"/>
            </a:pPr>
            <a:r>
              <a:rPr lang="en" sz="1200" b="1" i="1" dirty="0">
                <a:solidFill>
                  <a:schemeClr val="accent2"/>
                </a:solidFill>
              </a:rPr>
              <a:t>Non-Maskable interrupt:</a:t>
            </a:r>
            <a:r>
              <a:rPr lang="en" sz="1200" dirty="0"/>
              <a:t> In this type of interrupt, we cannot disable the interrupt by writing some instructions into the program. For example: TRAP.</a:t>
            </a:r>
            <a:endParaRPr sz="1200" dirty="0"/>
          </a:p>
          <a:p>
            <a:pPr marL="457200" lvl="0" indent="-304800" algn="just" rtl="0">
              <a:spcBef>
                <a:spcPts val="1000"/>
              </a:spcBef>
              <a:spcAft>
                <a:spcPts val="0"/>
              </a:spcAft>
              <a:buSzPts val="1200"/>
              <a:buChar char="❖"/>
            </a:pPr>
            <a:r>
              <a:rPr lang="en" sz="1200" b="1" i="1" dirty="0">
                <a:solidFill>
                  <a:schemeClr val="accent2"/>
                </a:solidFill>
              </a:rPr>
              <a:t>Software interrupt:</a:t>
            </a:r>
            <a:r>
              <a:rPr lang="en" sz="1200" b="1" dirty="0"/>
              <a:t> </a:t>
            </a:r>
            <a:r>
              <a:rPr lang="en" sz="1200" dirty="0"/>
              <a:t>In this type of interrupt, the programmer has to add the instructions into the program to execute the interrupt. There are 8 software interrupts in 8085, i.e. RST0, RST1, RST2, RST3, RST4, RST5, RST6, and RST7.</a:t>
            </a:r>
            <a:endParaRPr sz="1200" dirty="0"/>
          </a:p>
          <a:p>
            <a:pPr marL="457200" lvl="0" indent="-304800" algn="just" rtl="0">
              <a:spcBef>
                <a:spcPts val="0"/>
              </a:spcBef>
              <a:spcAft>
                <a:spcPts val="0"/>
              </a:spcAft>
              <a:buSzPts val="1200"/>
              <a:buChar char="❖"/>
            </a:pPr>
            <a:r>
              <a:rPr lang="en" sz="1200" b="1" i="1" dirty="0">
                <a:solidFill>
                  <a:schemeClr val="accent2"/>
                </a:solidFill>
              </a:rPr>
              <a:t>Hardware interrupt:</a:t>
            </a:r>
            <a:r>
              <a:rPr lang="en" sz="1200" i="1" dirty="0">
                <a:solidFill>
                  <a:schemeClr val="accent2"/>
                </a:solidFill>
              </a:rPr>
              <a:t> </a:t>
            </a:r>
            <a:r>
              <a:rPr lang="en" sz="1200" dirty="0"/>
              <a:t>There are 5 interrupt pins in 8085 used as hardware interrupts, i.e. TRAP, RST7.5, RST6.5, RST5.5, INTA.</a:t>
            </a:r>
            <a:endParaRPr sz="1200" dirty="0"/>
          </a:p>
        </p:txBody>
      </p:sp>
      <p:sp>
        <p:nvSpPr>
          <p:cNvPr id="364" name="Google Shape;364;p4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37</a:t>
            </a:r>
            <a:endParaRPr sz="1700" b="1">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Interrupt Service Routine (ISR)</a:t>
            </a:r>
            <a:endParaRPr/>
          </a:p>
        </p:txBody>
      </p:sp>
      <p:sp>
        <p:nvSpPr>
          <p:cNvPr id="371" name="Google Shape;371;p50"/>
          <p:cNvSpPr txBox="1">
            <a:spLocks noGrp="1"/>
          </p:cNvSpPr>
          <p:nvPr>
            <p:ph type="body" idx="1"/>
          </p:nvPr>
        </p:nvSpPr>
        <p:spPr>
          <a:xfrm>
            <a:off x="387900" y="1227499"/>
            <a:ext cx="8243400" cy="36250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t>A small program or a routine that when executed, services the corresponding interrupting source is called an ISR.</a:t>
            </a:r>
            <a:endParaRPr sz="1300" dirty="0"/>
          </a:p>
          <a:p>
            <a:pPr marL="457200" lvl="0" indent="-311150" algn="just" rtl="0">
              <a:spcBef>
                <a:spcPts val="1000"/>
              </a:spcBef>
              <a:spcAft>
                <a:spcPts val="0"/>
              </a:spcAft>
              <a:buSzPts val="1300"/>
              <a:buChar char="❖"/>
            </a:pPr>
            <a:r>
              <a:rPr lang="en" sz="1300" b="1" i="1" dirty="0">
                <a:solidFill>
                  <a:schemeClr val="accent2"/>
                </a:solidFill>
              </a:rPr>
              <a:t>TRAP: </a:t>
            </a:r>
            <a:r>
              <a:rPr lang="en" sz="1300" dirty="0"/>
              <a:t>It is a non-maskable interrupt, having the highest priority among all interrupts. By default, it is enabled until it gets acknowledged. In case of failure, it executes as ISR and sends the data to backup memory. This interrupt transfers the control to the location 0024H.</a:t>
            </a:r>
            <a:endParaRPr sz="1300" dirty="0"/>
          </a:p>
          <a:p>
            <a:pPr marL="457200" lvl="0" indent="-311150" algn="just" rtl="0">
              <a:spcBef>
                <a:spcPts val="1000"/>
              </a:spcBef>
              <a:spcAft>
                <a:spcPts val="0"/>
              </a:spcAft>
              <a:buSzPts val="1300"/>
              <a:buChar char="❖"/>
            </a:pPr>
            <a:r>
              <a:rPr lang="en" sz="1300" b="1" i="1" dirty="0">
                <a:solidFill>
                  <a:schemeClr val="accent2"/>
                </a:solidFill>
              </a:rPr>
              <a:t>RST7.5:</a:t>
            </a:r>
            <a:r>
              <a:rPr lang="en" sz="1300" dirty="0"/>
              <a:t> It is a maskable interrupt, having the second highest priority among all interrupts. When this interrupt is executed, the processor saves the content of the PC register into the stack and branches to 003CH address.</a:t>
            </a:r>
            <a:endParaRPr sz="1300" dirty="0"/>
          </a:p>
          <a:p>
            <a:pPr marL="457200" lvl="0" indent="-311150" algn="just" rtl="0">
              <a:spcBef>
                <a:spcPts val="1000"/>
              </a:spcBef>
              <a:spcAft>
                <a:spcPts val="0"/>
              </a:spcAft>
              <a:buSzPts val="1300"/>
              <a:buChar char="❖"/>
            </a:pPr>
            <a:r>
              <a:rPr lang="en" sz="1300" b="1" i="1" dirty="0">
                <a:solidFill>
                  <a:schemeClr val="accent2"/>
                </a:solidFill>
              </a:rPr>
              <a:t>RST 6.5:</a:t>
            </a:r>
            <a:r>
              <a:rPr lang="en" sz="1300" dirty="0"/>
              <a:t> It is a maskable interrupt, having the third highest priority among all interrupts. When this interrupt is executed, the processor saves the content of the PC register into the stack and branches to 0034H address.</a:t>
            </a:r>
            <a:endParaRPr sz="1300" dirty="0"/>
          </a:p>
          <a:p>
            <a:pPr marL="457200" lvl="0" indent="-311150" algn="just" rtl="0">
              <a:spcBef>
                <a:spcPts val="1000"/>
              </a:spcBef>
              <a:spcAft>
                <a:spcPts val="0"/>
              </a:spcAft>
              <a:buSzPts val="1300"/>
              <a:buChar char="❖"/>
            </a:pPr>
            <a:r>
              <a:rPr lang="en" sz="1300" b="1" i="1" dirty="0">
                <a:solidFill>
                  <a:schemeClr val="accent2"/>
                </a:solidFill>
              </a:rPr>
              <a:t>RST 5.5:</a:t>
            </a:r>
            <a:r>
              <a:rPr lang="en" sz="1300" dirty="0"/>
              <a:t> It is a maskable interrupt. When this interrupt is executed, the processor saves the content of the PC register into the stack and branches to 002CH address.</a:t>
            </a:r>
            <a:endParaRPr sz="13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1000"/>
              </a:spcAft>
              <a:buNone/>
            </a:pPr>
            <a:endParaRPr sz="1000" dirty="0"/>
          </a:p>
        </p:txBody>
      </p:sp>
      <p:sp>
        <p:nvSpPr>
          <p:cNvPr id="372" name="Google Shape;372;p5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38</a:t>
            </a:r>
            <a:endParaRPr sz="1700" b="1">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a:t>
            </a:r>
            <a:endParaRPr/>
          </a:p>
        </p:txBody>
      </p:sp>
      <p:sp>
        <p:nvSpPr>
          <p:cNvPr id="379" name="Google Shape;379;p51"/>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dirty="0"/>
              <a:t>It is a maskable interrupt, having the lowest priority among all interrupts. It can be disabled by resetting the microprocessor.</a:t>
            </a:r>
            <a:endParaRPr sz="1600" dirty="0"/>
          </a:p>
          <a:p>
            <a:pPr marL="457200" lvl="0" indent="-330200" algn="just" rtl="0">
              <a:spcBef>
                <a:spcPts val="1000"/>
              </a:spcBef>
              <a:spcAft>
                <a:spcPts val="0"/>
              </a:spcAft>
              <a:buSzPts val="1600"/>
              <a:buChar char="❖"/>
            </a:pPr>
            <a:r>
              <a:rPr lang="en" sz="1600" dirty="0"/>
              <a:t>When INTR signal goes high, the following events can occur:</a:t>
            </a:r>
            <a:endParaRPr sz="1600" dirty="0"/>
          </a:p>
          <a:p>
            <a:pPr marL="914400" lvl="1" indent="-330200" algn="just" rtl="0">
              <a:spcBef>
                <a:spcPts val="1000"/>
              </a:spcBef>
              <a:spcAft>
                <a:spcPts val="0"/>
              </a:spcAft>
              <a:buSzPts val="1600"/>
              <a:buChar char="➢"/>
            </a:pPr>
            <a:r>
              <a:rPr lang="en" sz="1600" dirty="0"/>
              <a:t>The microprocessor checks the status of INTR signal during the execution of each instruction.</a:t>
            </a:r>
            <a:endParaRPr sz="1600" dirty="0"/>
          </a:p>
          <a:p>
            <a:pPr marL="914400" lvl="1" indent="-330200" algn="just" rtl="0">
              <a:spcBef>
                <a:spcPts val="1000"/>
              </a:spcBef>
              <a:spcAft>
                <a:spcPts val="0"/>
              </a:spcAft>
              <a:buSzPts val="1600"/>
              <a:buChar char="➢"/>
            </a:pPr>
            <a:r>
              <a:rPr lang="en" sz="1600" dirty="0"/>
              <a:t>When the INTR signal is high, then the microprocessor completes its current instruction and sends active low interrupt acknowledge signal.</a:t>
            </a:r>
            <a:endParaRPr sz="1600" dirty="0"/>
          </a:p>
          <a:p>
            <a:pPr marL="914400" lvl="1" indent="-330200" algn="just" rtl="0">
              <a:spcBef>
                <a:spcPts val="1000"/>
              </a:spcBef>
              <a:spcAft>
                <a:spcPts val="0"/>
              </a:spcAft>
              <a:buSzPts val="1600"/>
              <a:buChar char="➢"/>
            </a:pPr>
            <a:r>
              <a:rPr lang="en" sz="1600" dirty="0"/>
              <a:t>When instructions are received, then the microprocessor saves the address of the next instruction on stack and executes the received instruction.</a:t>
            </a:r>
            <a:endParaRPr sz="16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0"/>
              </a:spcAft>
              <a:buNone/>
            </a:pPr>
            <a:endParaRPr sz="1000" dirty="0"/>
          </a:p>
          <a:p>
            <a:pPr marL="0" lvl="0" indent="0" algn="just" rtl="0">
              <a:spcBef>
                <a:spcPts val="1000"/>
              </a:spcBef>
              <a:spcAft>
                <a:spcPts val="1000"/>
              </a:spcAft>
              <a:buNone/>
            </a:pPr>
            <a:endParaRPr sz="1000" dirty="0"/>
          </a:p>
        </p:txBody>
      </p:sp>
      <p:sp>
        <p:nvSpPr>
          <p:cNvPr id="380" name="Google Shape;380;p5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39</a:t>
            </a:r>
            <a:endParaRPr sz="17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(Architecture)</a:t>
            </a:r>
            <a:endParaRPr/>
          </a:p>
        </p:txBody>
      </p:sp>
      <p:sp>
        <p:nvSpPr>
          <p:cNvPr id="85" name="Google Shape;85;p1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04</a:t>
            </a:r>
            <a:endParaRPr sz="1700" b="1">
              <a:solidFill>
                <a:schemeClr val="dk1"/>
              </a:solidFill>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1417588" y="1216850"/>
            <a:ext cx="6308817" cy="3694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2"/>
          <p:cNvSpPr txBox="1">
            <a:spLocks noGrp="1"/>
          </p:cNvSpPr>
          <p:nvPr>
            <p:ph type="ctrTitle"/>
          </p:nvPr>
        </p:nvSpPr>
        <p:spPr>
          <a:xfrm>
            <a:off x="1680300" y="12378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Thank You</a:t>
            </a: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387" name="Google Shape;387;p5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40</a:t>
            </a:r>
            <a:endParaRPr sz="1700" b="1">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(1/5)</a:t>
            </a:r>
            <a:endParaRPr/>
          </a:p>
        </p:txBody>
      </p:sp>
      <p:sp>
        <p:nvSpPr>
          <p:cNvPr id="93" name="Google Shape;93;p17"/>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accent2"/>
              </a:buClr>
              <a:buSzPts val="1800"/>
              <a:buChar char="❖"/>
            </a:pPr>
            <a:r>
              <a:rPr lang="en" b="1" i="1" u="sng">
                <a:solidFill>
                  <a:schemeClr val="accent2"/>
                </a:solidFill>
              </a:rPr>
              <a:t>Accumulator:</a:t>
            </a:r>
            <a:r>
              <a:rPr lang="en"/>
              <a:t> It is an 8-bit register used to perform arithmetic, logical, I/O &amp; LOAD/STORE operations. It is connected to internal data bus &amp; ALU.</a:t>
            </a:r>
            <a:endParaRPr/>
          </a:p>
          <a:p>
            <a:pPr marL="457200" lvl="0" indent="-342900" algn="just" rtl="0">
              <a:spcBef>
                <a:spcPts val="1000"/>
              </a:spcBef>
              <a:spcAft>
                <a:spcPts val="0"/>
              </a:spcAft>
              <a:buClr>
                <a:schemeClr val="accent2"/>
              </a:buClr>
              <a:buSzPts val="1800"/>
              <a:buChar char="❖"/>
            </a:pPr>
            <a:r>
              <a:rPr lang="en" b="1" i="1" u="sng">
                <a:solidFill>
                  <a:schemeClr val="accent2"/>
                </a:solidFill>
              </a:rPr>
              <a:t>Arithmetic and logic unit:</a:t>
            </a:r>
            <a:r>
              <a:rPr lang="en"/>
              <a:t> As the name suggests, it performs arithmetic and logical operations like Addition, Subtraction, AND, OR, etc. on 8-bit data.</a:t>
            </a:r>
            <a:endParaRPr/>
          </a:p>
          <a:p>
            <a:pPr marL="457200" lvl="0" indent="-342900" algn="just" rtl="0">
              <a:spcBef>
                <a:spcPts val="1000"/>
              </a:spcBef>
              <a:spcAft>
                <a:spcPts val="1000"/>
              </a:spcAft>
              <a:buClr>
                <a:schemeClr val="accent2"/>
              </a:buClr>
              <a:buSzPts val="1800"/>
              <a:buChar char="❖"/>
            </a:pPr>
            <a:r>
              <a:rPr lang="en" b="1" i="1" u="sng">
                <a:solidFill>
                  <a:schemeClr val="accent2"/>
                </a:solidFill>
              </a:rPr>
              <a:t>General purpose register:</a:t>
            </a:r>
            <a:r>
              <a:rPr lang="en" b="1"/>
              <a:t> </a:t>
            </a:r>
            <a:r>
              <a:rPr lang="en"/>
              <a:t>There are 6 general purpose registers in 8085 processor, i.e. B, C, D, E, H &amp; L. Each register can hold 8-bit data. These registers can work in pair to hold 16-bit data and their pairing combination is like B-C, D-E &amp; H-L.</a:t>
            </a:r>
            <a:endParaRPr/>
          </a:p>
        </p:txBody>
      </p:sp>
      <p:sp>
        <p:nvSpPr>
          <p:cNvPr id="94" name="Google Shape;94;p1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05</a:t>
            </a:r>
            <a:endParaRPr sz="17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(2/5)</a:t>
            </a:r>
            <a:endParaRPr/>
          </a:p>
        </p:txBody>
      </p:sp>
      <p:sp>
        <p:nvSpPr>
          <p:cNvPr id="101" name="Google Shape;101;p18"/>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accent2"/>
              </a:buClr>
              <a:buSzPts val="1800"/>
              <a:buChar char="❖"/>
            </a:pPr>
            <a:r>
              <a:rPr lang="en" b="1" i="1" u="sng">
                <a:solidFill>
                  <a:schemeClr val="accent2"/>
                </a:solidFill>
              </a:rPr>
              <a:t>Program counter(PC):</a:t>
            </a:r>
            <a:r>
              <a:rPr lang="en"/>
              <a:t> 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endParaRPr/>
          </a:p>
          <a:p>
            <a:pPr marL="457200" lvl="0" indent="-342900" algn="just" rtl="0">
              <a:spcBef>
                <a:spcPts val="1000"/>
              </a:spcBef>
              <a:spcAft>
                <a:spcPts val="0"/>
              </a:spcAft>
              <a:buClr>
                <a:schemeClr val="accent2"/>
              </a:buClr>
              <a:buSzPts val="1800"/>
              <a:buChar char="❖"/>
            </a:pPr>
            <a:r>
              <a:rPr lang="en" b="1" i="1" u="sng">
                <a:solidFill>
                  <a:schemeClr val="accent2"/>
                </a:solidFill>
              </a:rPr>
              <a:t>Stack pointer(SP):</a:t>
            </a:r>
            <a:r>
              <a:rPr lang="en"/>
              <a:t> It is also a 16-bit register works like stack, which is always incremented/decremented by 2 during push &amp; pop operations.</a:t>
            </a:r>
            <a:endParaRPr/>
          </a:p>
          <a:p>
            <a:pPr marL="457200" lvl="0" indent="-342900" algn="just" rtl="0">
              <a:spcBef>
                <a:spcPts val="1000"/>
              </a:spcBef>
              <a:spcAft>
                <a:spcPts val="1000"/>
              </a:spcAft>
              <a:buClr>
                <a:schemeClr val="accent2"/>
              </a:buClr>
              <a:buSzPts val="1800"/>
              <a:buChar char="❖"/>
            </a:pPr>
            <a:r>
              <a:rPr lang="en" b="1" i="1" u="sng">
                <a:solidFill>
                  <a:schemeClr val="accent2"/>
                </a:solidFill>
              </a:rPr>
              <a:t>Temporary register:</a:t>
            </a:r>
            <a:r>
              <a:rPr lang="en" b="1"/>
              <a:t> </a:t>
            </a:r>
            <a:r>
              <a:rPr lang="en"/>
              <a:t>It is an 8-bit register, which holds the temporary data of arithmetic and logical operations.</a:t>
            </a:r>
            <a:endParaRPr/>
          </a:p>
        </p:txBody>
      </p:sp>
      <p:sp>
        <p:nvSpPr>
          <p:cNvPr id="102" name="Google Shape;102;p1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06</a:t>
            </a:r>
            <a:endParaRPr sz="1700"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(3/5)</a:t>
            </a:r>
            <a:endParaRPr/>
          </a:p>
        </p:txBody>
      </p:sp>
      <p:sp>
        <p:nvSpPr>
          <p:cNvPr id="109" name="Google Shape;109;p19"/>
          <p:cNvSpPr txBox="1">
            <a:spLocks noGrp="1"/>
          </p:cNvSpPr>
          <p:nvPr>
            <p:ph type="body" idx="1"/>
          </p:nvPr>
        </p:nvSpPr>
        <p:spPr>
          <a:xfrm>
            <a:off x="387900" y="1327000"/>
            <a:ext cx="8055900" cy="3078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accent2"/>
              </a:buClr>
              <a:buSzPts val="1600"/>
              <a:buChar char="➔"/>
            </a:pPr>
            <a:r>
              <a:rPr lang="en" sz="1600" b="1" i="1" u="sng">
                <a:solidFill>
                  <a:schemeClr val="accent2"/>
                </a:solidFill>
              </a:rPr>
              <a:t>Instruction register and decoder:</a:t>
            </a:r>
            <a:r>
              <a:rPr lang="en" sz="1600"/>
              <a:t> It is an 8-bit register. When an instruction is fetched from memory then it is stored in the Instruction register. Instruction decoder decodes the information present in the Instruction register.</a:t>
            </a:r>
            <a:endParaRPr sz="1600"/>
          </a:p>
          <a:p>
            <a:pPr marL="457200" lvl="0" indent="-330200" algn="just" rtl="0">
              <a:spcBef>
                <a:spcPts val="1000"/>
              </a:spcBef>
              <a:spcAft>
                <a:spcPts val="0"/>
              </a:spcAft>
              <a:buClr>
                <a:schemeClr val="accent2"/>
              </a:buClr>
              <a:buSzPts val="1600"/>
              <a:buChar char="➔"/>
            </a:pPr>
            <a:r>
              <a:rPr lang="en" sz="1600" b="1" i="1" u="sng">
                <a:solidFill>
                  <a:schemeClr val="accent2"/>
                </a:solidFill>
              </a:rPr>
              <a:t>Timing and control unit:</a:t>
            </a:r>
            <a:r>
              <a:rPr lang="en" sz="1600"/>
              <a:t> It provides timing and control signal to the microprocessor to perform operations. Following are the timing and control signals, which control external and internal circuits −</a:t>
            </a:r>
            <a:endParaRPr sz="1600"/>
          </a:p>
          <a:p>
            <a:pPr marL="914400" lvl="1" indent="-317500" algn="just" rtl="0">
              <a:spcBef>
                <a:spcPts val="1000"/>
              </a:spcBef>
              <a:spcAft>
                <a:spcPts val="0"/>
              </a:spcAft>
              <a:buClr>
                <a:schemeClr val="accent2"/>
              </a:buClr>
              <a:buSzPts val="1400"/>
              <a:buChar char="■"/>
            </a:pPr>
            <a:r>
              <a:rPr lang="en"/>
              <a:t>Control Signals: READY, RD’, WR’, ALE</a:t>
            </a:r>
            <a:endParaRPr/>
          </a:p>
          <a:p>
            <a:pPr marL="914400" lvl="1" indent="-317500" algn="just" rtl="0">
              <a:spcBef>
                <a:spcPts val="1000"/>
              </a:spcBef>
              <a:spcAft>
                <a:spcPts val="0"/>
              </a:spcAft>
              <a:buClr>
                <a:schemeClr val="accent2"/>
              </a:buClr>
              <a:buSzPts val="1400"/>
              <a:buChar char="■"/>
            </a:pPr>
            <a:r>
              <a:rPr lang="en"/>
              <a:t>Status Signals: S0, S1, IO/M’</a:t>
            </a:r>
            <a:endParaRPr/>
          </a:p>
          <a:p>
            <a:pPr marL="914400" lvl="1" indent="-317500" algn="just" rtl="0">
              <a:spcBef>
                <a:spcPts val="1000"/>
              </a:spcBef>
              <a:spcAft>
                <a:spcPts val="0"/>
              </a:spcAft>
              <a:buClr>
                <a:schemeClr val="accent2"/>
              </a:buClr>
              <a:buSzPts val="1400"/>
              <a:buChar char="■"/>
            </a:pPr>
            <a:r>
              <a:rPr lang="en"/>
              <a:t>DMA Signals: HOLD, HLDA</a:t>
            </a:r>
            <a:endParaRPr/>
          </a:p>
          <a:p>
            <a:pPr marL="914400" lvl="1" indent="-317500" algn="just" rtl="0">
              <a:spcBef>
                <a:spcPts val="1000"/>
              </a:spcBef>
              <a:spcAft>
                <a:spcPts val="1000"/>
              </a:spcAft>
              <a:buClr>
                <a:schemeClr val="accent2"/>
              </a:buClr>
              <a:buSzPts val="1400"/>
              <a:buChar char="■"/>
            </a:pPr>
            <a:r>
              <a:rPr lang="en"/>
              <a:t>RESET Signals: RESET IN, RESET OUT</a:t>
            </a:r>
            <a:endParaRPr sz="1600"/>
          </a:p>
        </p:txBody>
      </p:sp>
      <p:sp>
        <p:nvSpPr>
          <p:cNvPr id="110" name="Google Shape;110;p1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07</a:t>
            </a:r>
            <a:endParaRPr sz="1700"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(4/5)</a:t>
            </a:r>
            <a:endParaRPr/>
          </a:p>
        </p:txBody>
      </p:sp>
      <p:sp>
        <p:nvSpPr>
          <p:cNvPr id="117" name="Google Shape;117;p20"/>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accent2"/>
              </a:buClr>
              <a:buSzPts val="1800"/>
              <a:buChar char="❖"/>
            </a:pPr>
            <a:r>
              <a:rPr lang="en" b="1" i="1" u="sng">
                <a:solidFill>
                  <a:schemeClr val="accent2"/>
                </a:solidFill>
              </a:rPr>
              <a:t>Interrupt control:</a:t>
            </a:r>
            <a:r>
              <a:rPr lang="en" b="1" i="1">
                <a:solidFill>
                  <a:schemeClr val="accent2"/>
                </a:solidFill>
              </a:rPr>
              <a:t> </a:t>
            </a:r>
            <a:r>
              <a:rPr lang="en"/>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endParaRPr/>
          </a:p>
          <a:p>
            <a:pPr marL="457200" lvl="0" indent="-342900" algn="just" rtl="0">
              <a:spcBef>
                <a:spcPts val="1000"/>
              </a:spcBef>
              <a:spcAft>
                <a:spcPts val="1000"/>
              </a:spcAft>
              <a:buClr>
                <a:schemeClr val="accent2"/>
              </a:buClr>
              <a:buSzPts val="1800"/>
              <a:buChar char="❖"/>
            </a:pPr>
            <a:r>
              <a:rPr lang="en"/>
              <a:t>There are 5 interrupt signals in 8085 microprocessor: INTR, RST 7.5, RST 6.5, RST 5.5, TRAP.</a:t>
            </a:r>
            <a:endParaRPr/>
          </a:p>
        </p:txBody>
      </p:sp>
      <p:sp>
        <p:nvSpPr>
          <p:cNvPr id="118" name="Google Shape;118;p2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08</a:t>
            </a:r>
            <a:endParaRPr sz="170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 – Functional Units (5/5)</a:t>
            </a:r>
            <a:endParaRPr/>
          </a:p>
        </p:txBody>
      </p:sp>
      <p:sp>
        <p:nvSpPr>
          <p:cNvPr id="125" name="Google Shape;125;p21"/>
          <p:cNvSpPr txBox="1">
            <a:spLocks noGrp="1"/>
          </p:cNvSpPr>
          <p:nvPr>
            <p:ph type="body" idx="1"/>
          </p:nvPr>
        </p:nvSpPr>
        <p:spPr>
          <a:xfrm>
            <a:off x="387900" y="1341800"/>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accent2"/>
              </a:buClr>
              <a:buSzPts val="1800"/>
              <a:buChar char="❖"/>
            </a:pPr>
            <a:r>
              <a:rPr lang="en" b="1" i="1" u="sng">
                <a:solidFill>
                  <a:schemeClr val="accent2"/>
                </a:solidFill>
              </a:rPr>
              <a:t>Address buffer and address-data buffer: </a:t>
            </a:r>
            <a:r>
              <a:rPr lang="en"/>
              <a:t>The content stored in the stack pointer and program counter is loaded into the address buffer and address-data buffer to communicate with the CPU. The memory and I/O chips are connected to these buses; the CPU can exchange the desired data with the memory and I/O chips.</a:t>
            </a:r>
            <a:endParaRPr/>
          </a:p>
          <a:p>
            <a:pPr marL="457200" lvl="0" indent="-342900" algn="just" rtl="0">
              <a:spcBef>
                <a:spcPts val="1000"/>
              </a:spcBef>
              <a:spcAft>
                <a:spcPts val="1000"/>
              </a:spcAft>
              <a:buClr>
                <a:schemeClr val="accent2"/>
              </a:buClr>
              <a:buSzPts val="1800"/>
              <a:buChar char="❖"/>
            </a:pPr>
            <a:r>
              <a:rPr lang="en" b="1" i="1" u="sng">
                <a:solidFill>
                  <a:schemeClr val="accent2"/>
                </a:solidFill>
              </a:rPr>
              <a:t>Address bus and data bus:</a:t>
            </a:r>
            <a:r>
              <a:rPr lang="en"/>
              <a:t> Data bus carries the data to be stored. It is bidirectional, whereas address bus carries the location to where it should be stored and it is unidirectional. It is used to transfer the data &amp; Address I/O devices.</a:t>
            </a:r>
            <a:endParaRPr/>
          </a:p>
        </p:txBody>
      </p:sp>
      <p:sp>
        <p:nvSpPr>
          <p:cNvPr id="126" name="Google Shape;126;p2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09</a:t>
            </a:r>
            <a:endParaRPr sz="1700"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866986-15D4-4EAB-8D6A-08A9F2AC3C25}"/>
</file>

<file path=customXml/itemProps2.xml><?xml version="1.0" encoding="utf-8"?>
<ds:datastoreItem xmlns:ds="http://schemas.openxmlformats.org/officeDocument/2006/customXml" ds:itemID="{3C57E70A-43CF-404A-80F2-0D694CFC1322}"/>
</file>

<file path=customXml/itemProps3.xml><?xml version="1.0" encoding="utf-8"?>
<ds:datastoreItem xmlns:ds="http://schemas.openxmlformats.org/officeDocument/2006/customXml" ds:itemID="{4536AEA3-A8E8-4276-9EA3-BD204B2D6862}"/>
</file>

<file path=docProps/app.xml><?xml version="1.0" encoding="utf-8"?>
<Properties xmlns="http://schemas.openxmlformats.org/officeDocument/2006/extended-properties" xmlns:vt="http://schemas.openxmlformats.org/officeDocument/2006/docPropsVTypes">
  <TotalTime>31</TotalTime>
  <Words>3413</Words>
  <Application>Microsoft Office PowerPoint</Application>
  <PresentationFormat>On-screen Show (16:9)</PresentationFormat>
  <Paragraphs>522</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Roboto Slab</vt:lpstr>
      <vt:lpstr>Times New Roman</vt:lpstr>
      <vt:lpstr>Roboto</vt:lpstr>
      <vt:lpstr>Marina</vt:lpstr>
      <vt:lpstr>Addressing Modes &amp; Instruction Set in 8085</vt:lpstr>
      <vt:lpstr>Outline</vt:lpstr>
      <vt:lpstr>8085 μP – Functional Units</vt:lpstr>
      <vt:lpstr>8085 μP – Functional Units (Architecture)</vt:lpstr>
      <vt:lpstr>8085 μP – Functional Units (1/5)</vt:lpstr>
      <vt:lpstr>8085 μP – Functional Units (2/5)</vt:lpstr>
      <vt:lpstr>8085 μP – Functional Units (3/5)</vt:lpstr>
      <vt:lpstr>8085 μP – Functional Units (4/5)</vt:lpstr>
      <vt:lpstr>8085 μP – Functional Units (5/5)</vt:lpstr>
      <vt:lpstr>Instruction Set of 8085 μP</vt:lpstr>
      <vt:lpstr>Instruction Set of 8085 Microprocessor</vt:lpstr>
      <vt:lpstr>Instruction Set of 8085 Microprocessor</vt:lpstr>
      <vt:lpstr>Data transfer instructions</vt:lpstr>
      <vt:lpstr>Arithmetic Instructions: Addition</vt:lpstr>
      <vt:lpstr>Arithmetic Instructions: Subtraction </vt:lpstr>
      <vt:lpstr>Arithmetic Instructions: Increment Decrement</vt:lpstr>
      <vt:lpstr>Logical Instructions( AND, OR)</vt:lpstr>
      <vt:lpstr>AND, OR, XOR Examples</vt:lpstr>
      <vt:lpstr>Logical Instructions( XOR, COMPARE)</vt:lpstr>
      <vt:lpstr>Logical Instructions(ROTATE, COMPLEMENT)</vt:lpstr>
      <vt:lpstr>ROTATE (RLC, RAL)</vt:lpstr>
      <vt:lpstr>ROTATE (RRC, RAR)</vt:lpstr>
      <vt:lpstr>Branching Instructions</vt:lpstr>
      <vt:lpstr>Stack, I/O and Machine Control Instructions</vt:lpstr>
      <vt:lpstr>8085 Addressing Modes</vt:lpstr>
      <vt:lpstr>Addressing Modes in 8085</vt:lpstr>
      <vt:lpstr>Addressing Modes in 8085 (1/5)</vt:lpstr>
      <vt:lpstr>Addressing Modes in 8085 (2/5)</vt:lpstr>
      <vt:lpstr>Addressing Modes in 8085 (3/5)</vt:lpstr>
      <vt:lpstr>Addressing Modes in 8085 (4/5)</vt:lpstr>
      <vt:lpstr>Addressing Modes in 8085 (5/5)</vt:lpstr>
      <vt:lpstr>Peripherals</vt:lpstr>
      <vt:lpstr>Peripherals</vt:lpstr>
      <vt:lpstr>Memory mapped I/O</vt:lpstr>
      <vt:lpstr>I/O mapped I/O</vt:lpstr>
      <vt:lpstr>Interrupts in 8085</vt:lpstr>
      <vt:lpstr>Interrupts in 8085</vt:lpstr>
      <vt:lpstr>Interrupt Service Routine (ISR)</vt:lpstr>
      <vt:lpstr>INTR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 &amp; Instruction Set in 8085</dc:title>
  <cp:lastModifiedBy>Mahbubur Rahman</cp:lastModifiedBy>
  <cp:revision>24</cp:revision>
  <dcterms:modified xsi:type="dcterms:W3CDTF">2023-10-03T08:49:27Z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