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329A-0462-42D1-A423-51564BD9B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7399E-6C23-4B3B-AA11-36882A5A0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903EC-7109-45EB-AB21-65C30B98A8BD}"/>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5" name="Footer Placeholder 4">
            <a:extLst>
              <a:ext uri="{FF2B5EF4-FFF2-40B4-BE49-F238E27FC236}">
                <a16:creationId xmlns:a16="http://schemas.microsoft.com/office/drawing/2014/main" id="{B5CA7F51-6D0C-4230-A81E-56BAB5BB9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FB9BD-87B9-4886-B569-C5284251BA47}"/>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69951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3FD6-1B34-4898-B679-13DAF88363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20841-D14C-429F-81AF-A97AB1A4A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587A6-F41F-4593-9D77-12958FA85477}"/>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5" name="Footer Placeholder 4">
            <a:extLst>
              <a:ext uri="{FF2B5EF4-FFF2-40B4-BE49-F238E27FC236}">
                <a16:creationId xmlns:a16="http://schemas.microsoft.com/office/drawing/2014/main" id="{D09D276F-5034-4011-AB51-87166B983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434A9-D9BD-4AF7-8065-F0F952A8A746}"/>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52942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F6254-F919-436A-A689-788AC71D3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5A2FD-8175-4218-909F-2F40C328F7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CACB6-BAC6-4828-84FC-CD01A523DBC8}"/>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5" name="Footer Placeholder 4">
            <a:extLst>
              <a:ext uri="{FF2B5EF4-FFF2-40B4-BE49-F238E27FC236}">
                <a16:creationId xmlns:a16="http://schemas.microsoft.com/office/drawing/2014/main" id="{70B9774E-AB4B-4C60-9974-A2DD74265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9D59A-37E9-4279-B7D6-515EAC3274E7}"/>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7133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F17A-37AB-4256-952C-F911CBE18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D3085F-AE02-456F-B45E-28460FBD7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2273D-9BA5-4355-8587-B5BC85DAC629}"/>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5" name="Footer Placeholder 4">
            <a:extLst>
              <a:ext uri="{FF2B5EF4-FFF2-40B4-BE49-F238E27FC236}">
                <a16:creationId xmlns:a16="http://schemas.microsoft.com/office/drawing/2014/main" id="{6C7D2FDF-7F86-4287-B6A6-01E640AA8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E8A99-47A0-4590-9B8E-1F8E3C81ECA6}"/>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78955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3895-5FE0-435F-AAFD-EBCAAF926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82EFA2-0451-4FDA-AF96-5F3914F66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06672-22B2-4419-B211-BC8D2DC892EF}"/>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5" name="Footer Placeholder 4">
            <a:extLst>
              <a:ext uri="{FF2B5EF4-FFF2-40B4-BE49-F238E27FC236}">
                <a16:creationId xmlns:a16="http://schemas.microsoft.com/office/drawing/2014/main" id="{78F15372-03D3-46DB-9322-CCEC0240C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C4B7A-2655-46BF-B830-6DBD5812AA8F}"/>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55075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94FC-239F-460A-804B-D7D7F946E3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B0A9F-6747-4875-9149-E7FBC3AB1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162FDD-2966-4BBF-A25E-85F2DBEC25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55F9E8-F46F-4613-A805-55B627CECD86}"/>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6" name="Footer Placeholder 5">
            <a:extLst>
              <a:ext uri="{FF2B5EF4-FFF2-40B4-BE49-F238E27FC236}">
                <a16:creationId xmlns:a16="http://schemas.microsoft.com/office/drawing/2014/main" id="{7A790DE4-16C2-47B9-BAAB-C7CFC281D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114581-0244-44B5-9222-2F1176E3384D}"/>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003039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9734-A447-4D0A-B468-EF90E780B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A7F75-2CFD-4FC6-8A77-0382542CE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DA339-9DEC-4699-98ED-ACAD1A23BD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8B836D-3858-4CF0-84A5-439702BEB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A94DF-C640-434A-BA60-79B207FAD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35BBA6-C8AA-4554-A519-F8452E617882}"/>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8" name="Footer Placeholder 7">
            <a:extLst>
              <a:ext uri="{FF2B5EF4-FFF2-40B4-BE49-F238E27FC236}">
                <a16:creationId xmlns:a16="http://schemas.microsoft.com/office/drawing/2014/main" id="{53A80F3C-ED88-4636-8687-5FD3F93746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C52A0-C489-47CB-B0A9-EF936A0F396E}"/>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71576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3257-7DB9-4B24-8B2F-6F6DD9FEEE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B8C389-E593-4AC7-9980-27DB5D6ED97D}"/>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4" name="Footer Placeholder 3">
            <a:extLst>
              <a:ext uri="{FF2B5EF4-FFF2-40B4-BE49-F238E27FC236}">
                <a16:creationId xmlns:a16="http://schemas.microsoft.com/office/drawing/2014/main" id="{99169B8D-A4F9-4622-95A9-DF4182411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275C68-374E-4301-BBA9-B728FB4454EC}"/>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52489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19C41-044D-414C-A98F-139BF02AC72A}"/>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3" name="Footer Placeholder 2">
            <a:extLst>
              <a:ext uri="{FF2B5EF4-FFF2-40B4-BE49-F238E27FC236}">
                <a16:creationId xmlns:a16="http://schemas.microsoft.com/office/drawing/2014/main" id="{2475469F-9EF9-421B-9071-D13FE259A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DAC226-53B4-4C87-A790-A51E2B2AB4B4}"/>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116719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1F85-7D53-4ECC-8617-C7F7FACEB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8B9062-EFCC-4710-838F-93C9020CB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BE715C-6CAC-40AE-BFD3-69C80BC2F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10CB3-A1B3-4DF6-843E-F895949A478D}"/>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6" name="Footer Placeholder 5">
            <a:extLst>
              <a:ext uri="{FF2B5EF4-FFF2-40B4-BE49-F238E27FC236}">
                <a16:creationId xmlns:a16="http://schemas.microsoft.com/office/drawing/2014/main" id="{50EBCD4F-9A5E-4EEB-AD8F-316B4695C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39B4F-7806-4D88-9CDD-A624A4254176}"/>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67119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19D7-B55D-424B-A0F5-68731B6DF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A499A-9576-4D16-8A2F-9FB2B1141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47344-28D1-4504-9852-651398D6C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73428-B6DA-4C28-B277-1318ECA2DD5B}"/>
              </a:ext>
            </a:extLst>
          </p:cNvPr>
          <p:cNvSpPr>
            <a:spLocks noGrp="1"/>
          </p:cNvSpPr>
          <p:nvPr>
            <p:ph type="dt" sz="half" idx="10"/>
          </p:nvPr>
        </p:nvSpPr>
        <p:spPr/>
        <p:txBody>
          <a:bodyPr/>
          <a:lstStyle/>
          <a:p>
            <a:fld id="{D0FB36ED-B227-4F26-B01B-DC12A4FECC03}" type="datetimeFigureOut">
              <a:rPr lang="en-US" smtClean="0"/>
              <a:t>07-Oct-23</a:t>
            </a:fld>
            <a:endParaRPr lang="en-US"/>
          </a:p>
        </p:txBody>
      </p:sp>
      <p:sp>
        <p:nvSpPr>
          <p:cNvPr id="6" name="Footer Placeholder 5">
            <a:extLst>
              <a:ext uri="{FF2B5EF4-FFF2-40B4-BE49-F238E27FC236}">
                <a16:creationId xmlns:a16="http://schemas.microsoft.com/office/drawing/2014/main" id="{7ECB42FE-C14A-44F3-A662-94AE5F730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944ED-653F-4461-BD50-D9DE76111C49}"/>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40026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D1713-4242-418C-BD27-DE855FF57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385410-B802-4DA2-BF3D-5AA1605DB5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AA787-0706-47F0-87DF-E63721B54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B36ED-B227-4F26-B01B-DC12A4FECC03}" type="datetimeFigureOut">
              <a:rPr lang="en-US" smtClean="0"/>
              <a:t>07-Oct-23</a:t>
            </a:fld>
            <a:endParaRPr lang="en-US"/>
          </a:p>
        </p:txBody>
      </p:sp>
      <p:sp>
        <p:nvSpPr>
          <p:cNvPr id="5" name="Footer Placeholder 4">
            <a:extLst>
              <a:ext uri="{FF2B5EF4-FFF2-40B4-BE49-F238E27FC236}">
                <a16:creationId xmlns:a16="http://schemas.microsoft.com/office/drawing/2014/main" id="{94BBB61E-0058-491A-9853-2E35EA753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C2879-D8E9-4744-993E-0573FF4DE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F329C-70D4-444A-86E0-708FE76AB5FE}" type="slidenum">
              <a:rPr lang="en-US" smtClean="0"/>
              <a:t>‹#›</a:t>
            </a:fld>
            <a:endParaRPr lang="en-US"/>
          </a:p>
        </p:txBody>
      </p:sp>
    </p:spTree>
    <p:extLst>
      <p:ext uri="{BB962C8B-B14F-4D97-AF65-F5344CB8AC3E}">
        <p14:creationId xmlns:p14="http://schemas.microsoft.com/office/powerpoint/2010/main" val="387216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microprocessor/microprocessor_8085_logical_instructions.htm" TargetMode="External"/><Relationship Id="rId2" Type="http://schemas.openxmlformats.org/officeDocument/2006/relationships/hyperlink" Target="https://www.tutorialspoint.com/microprocessor/microprocessor_8085_control_instructions.htm" TargetMode="External"/><Relationship Id="rId1" Type="http://schemas.openxmlformats.org/officeDocument/2006/relationships/slideLayout" Target="../slideLayouts/slideLayout2.xml"/><Relationship Id="rId5" Type="http://schemas.openxmlformats.org/officeDocument/2006/relationships/hyperlink" Target="https://www.tutorialspoint.com/microprocessor/microprocessor_8085_data_transfer_instructions.htm" TargetMode="External"/><Relationship Id="rId4" Type="http://schemas.openxmlformats.org/officeDocument/2006/relationships/hyperlink" Target="https://www.tutorialspoint.com/microprocessor/microprocessor_8085_arithmetic_instruction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6AF0-612A-ED42-32F9-2D849E03BA92}"/>
              </a:ext>
            </a:extLst>
          </p:cNvPr>
          <p:cNvSpPr>
            <a:spLocks noGrp="1"/>
          </p:cNvSpPr>
          <p:nvPr>
            <p:ph type="ctrTitle"/>
          </p:nvPr>
        </p:nvSpPr>
        <p:spPr>
          <a:xfrm>
            <a:off x="1524000" y="1461169"/>
            <a:ext cx="9144000" cy="1258082"/>
          </a:xfrm>
        </p:spPr>
        <p:txBody>
          <a:bodyPr>
            <a:normAutofit fontScale="90000"/>
          </a:bodyPr>
          <a:lstStyle/>
          <a:p>
            <a:r>
              <a:rPr lang="en-US" sz="4400" dirty="0">
                <a:latin typeface="Bodoni MT" panose="02070603080606020203" pitchFamily="18" charset="0"/>
              </a:rPr>
              <a:t>Introduction to </a:t>
            </a:r>
            <a:br>
              <a:rPr lang="en-US" sz="4400" dirty="0">
                <a:latin typeface="Bodoni MT" panose="02070603080606020203" pitchFamily="18" charset="0"/>
              </a:rPr>
            </a:br>
            <a:r>
              <a:rPr lang="en-US" sz="4400" dirty="0">
                <a:latin typeface="Bodoni MT" panose="02070603080606020203" pitchFamily="18" charset="0"/>
              </a:rPr>
              <a:t>Microprocessors &amp; Microcontrollers </a:t>
            </a:r>
          </a:p>
        </p:txBody>
      </p:sp>
      <p:sp>
        <p:nvSpPr>
          <p:cNvPr id="3" name="Subtitle 2">
            <a:extLst>
              <a:ext uri="{FF2B5EF4-FFF2-40B4-BE49-F238E27FC236}">
                <a16:creationId xmlns:a16="http://schemas.microsoft.com/office/drawing/2014/main" id="{3577ABE3-EDF2-8B01-3A69-8FDAE606FEAC}"/>
              </a:ext>
            </a:extLst>
          </p:cNvPr>
          <p:cNvSpPr>
            <a:spLocks noGrp="1"/>
          </p:cNvSpPr>
          <p:nvPr>
            <p:ph type="subTitle" idx="1"/>
          </p:nvPr>
        </p:nvSpPr>
        <p:spPr>
          <a:xfrm>
            <a:off x="1524000" y="4571029"/>
            <a:ext cx="9144000" cy="1925305"/>
          </a:xfrm>
        </p:spPr>
        <p:txBody>
          <a:bodyPr>
            <a:normAutofit fontScale="92500" lnSpcReduction="10000"/>
          </a:body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5" name="Picture 4">
            <a:extLst>
              <a:ext uri="{FF2B5EF4-FFF2-40B4-BE49-F238E27FC236}">
                <a16:creationId xmlns:a16="http://schemas.microsoft.com/office/drawing/2014/main" id="{AEEE3ABA-EF8D-4D24-0941-1714DBD44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587577" cy="1531938"/>
          </a:xfrm>
          <a:prstGeom prst="rect">
            <a:avLst/>
          </a:prstGeom>
        </p:spPr>
      </p:pic>
      <p:pic>
        <p:nvPicPr>
          <p:cNvPr id="7" name="Picture 6">
            <a:extLst>
              <a:ext uri="{FF2B5EF4-FFF2-40B4-BE49-F238E27FC236}">
                <a16:creationId xmlns:a16="http://schemas.microsoft.com/office/drawing/2014/main" id="{890FB48B-8AAD-0FA1-DD1D-531C5DB0C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184" y="68262"/>
            <a:ext cx="1392907" cy="1392907"/>
          </a:xfrm>
          <a:prstGeom prst="rect">
            <a:avLst/>
          </a:prstGeom>
        </p:spPr>
      </p:pic>
    </p:spTree>
    <p:extLst>
      <p:ext uri="{BB962C8B-B14F-4D97-AF65-F5344CB8AC3E}">
        <p14:creationId xmlns:p14="http://schemas.microsoft.com/office/powerpoint/2010/main" val="62514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4E13B-6DBA-4BE9-9345-37D58BB4C613}"/>
              </a:ext>
            </a:extLst>
          </p:cNvPr>
          <p:cNvSpPr>
            <a:spLocks noGrp="1"/>
          </p:cNvSpPr>
          <p:nvPr>
            <p:ph idx="1"/>
          </p:nvPr>
        </p:nvSpPr>
        <p:spPr>
          <a:xfrm>
            <a:off x="838199" y="662608"/>
            <a:ext cx="10664687" cy="5565913"/>
          </a:xfrm>
        </p:spPr>
        <p:txBody>
          <a:bodyPr>
            <a:normAutofit fontScale="47500" lnSpcReduction="20000"/>
          </a:bodyPr>
          <a:lstStyle/>
          <a:p>
            <a:pPr marL="0" indent="0" algn="just">
              <a:buNone/>
            </a:pPr>
            <a:r>
              <a:rPr lang="en-US" sz="5100" b="1" dirty="0">
                <a:solidFill>
                  <a:srgbClr val="00B050"/>
                </a:solidFill>
                <a:latin typeface="Bodoni MT" panose="02070603080606020203" pitchFamily="18" charset="0"/>
              </a:rPr>
              <a:t>8085 Microprocessor – Functional Units (Cont.)</a:t>
            </a:r>
          </a:p>
          <a:p>
            <a:pPr marL="0" indent="0" algn="just">
              <a:lnSpc>
                <a:spcPct val="150000"/>
              </a:lnSpc>
              <a:buNone/>
            </a:pPr>
            <a:endParaRPr lang="en-US" sz="2100" b="1" dirty="0">
              <a:solidFill>
                <a:srgbClr val="00B050"/>
              </a:solidFill>
              <a:latin typeface="Bodoni MT" panose="02070603080606020203" pitchFamily="18" charset="0"/>
            </a:endParaRPr>
          </a:p>
          <a:p>
            <a:pPr marL="0" indent="0" algn="just">
              <a:lnSpc>
                <a:spcPct val="150000"/>
              </a:lnSpc>
              <a:buNone/>
            </a:pPr>
            <a:r>
              <a:rPr lang="en-US" sz="4200" b="1" dirty="0">
                <a:solidFill>
                  <a:srgbClr val="00B050"/>
                </a:solidFill>
                <a:latin typeface="Bodoni MT" panose="02070603080606020203" pitchFamily="18" charset="0"/>
              </a:rPr>
              <a:t>Instruction register and decoder</a:t>
            </a:r>
          </a:p>
          <a:p>
            <a:pPr algn="just">
              <a:lnSpc>
                <a:spcPct val="150000"/>
              </a:lnSpc>
            </a:pPr>
            <a:r>
              <a:rPr lang="en-US" sz="3800" dirty="0">
                <a:latin typeface="Bodoni MT" panose="02070603080606020203" pitchFamily="18" charset="0"/>
              </a:rPr>
              <a:t>It is an 8-bit register. When an instruction is fetched from memory then it is stored in the Instruction register. Instruction decoder decodes the information present in the Instruction register.</a:t>
            </a:r>
          </a:p>
          <a:p>
            <a:pPr marL="0" indent="0" algn="just">
              <a:lnSpc>
                <a:spcPct val="150000"/>
              </a:lnSpc>
              <a:buNone/>
            </a:pPr>
            <a:r>
              <a:rPr lang="en-US" sz="4200" b="1" dirty="0">
                <a:solidFill>
                  <a:srgbClr val="00B050"/>
                </a:solidFill>
                <a:latin typeface="Bodoni MT" panose="02070603080606020203" pitchFamily="18" charset="0"/>
              </a:rPr>
              <a:t>Timing and control unit</a:t>
            </a:r>
          </a:p>
          <a:p>
            <a:pPr algn="just">
              <a:lnSpc>
                <a:spcPct val="150000"/>
              </a:lnSpc>
            </a:pPr>
            <a:r>
              <a:rPr lang="en-US" sz="3800" dirty="0">
                <a:latin typeface="Bodoni MT" panose="02070603080606020203" pitchFamily="18" charset="0"/>
              </a:rPr>
              <a:t>It provides timing and control signal to the microprocessor to perform operations. Following are the timing and control signals, which control external and internal circuits −</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Control Signals: </a:t>
            </a:r>
            <a:r>
              <a:rPr lang="en-US" sz="3800" dirty="0">
                <a:latin typeface="Bodoni MT" panose="02070603080606020203" pitchFamily="18" charset="0"/>
              </a:rPr>
              <a:t>READY, RD’, WR’, ALE</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Status Signals: </a:t>
            </a:r>
            <a:r>
              <a:rPr lang="en-US" sz="3800" dirty="0">
                <a:latin typeface="Bodoni MT" panose="02070603080606020203" pitchFamily="18" charset="0"/>
              </a:rPr>
              <a:t>S0, S1, IO/M’</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DMA Signals: </a:t>
            </a:r>
            <a:r>
              <a:rPr lang="en-US" sz="3800" dirty="0">
                <a:latin typeface="Bodoni MT" panose="02070603080606020203" pitchFamily="18" charset="0"/>
              </a:rPr>
              <a:t>HOLD, HLDA</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RESET Signals: </a:t>
            </a:r>
            <a:r>
              <a:rPr lang="en-US" sz="3800" dirty="0">
                <a:latin typeface="Bodoni MT" panose="02070603080606020203" pitchFamily="18" charset="0"/>
              </a:rPr>
              <a:t>RESET IN, RESET OUT</a:t>
            </a:r>
          </a:p>
          <a:p>
            <a:pPr marL="0" indent="0" algn="just">
              <a:buNone/>
            </a:pPr>
            <a:endParaRPr lang="en-US" dirty="0">
              <a:latin typeface="Bodoni MT" panose="02070603080606020203" pitchFamily="18" charset="0"/>
            </a:endParaRPr>
          </a:p>
        </p:txBody>
      </p:sp>
    </p:spTree>
    <p:extLst>
      <p:ext uri="{BB962C8B-B14F-4D97-AF65-F5344CB8AC3E}">
        <p14:creationId xmlns:p14="http://schemas.microsoft.com/office/powerpoint/2010/main" val="5708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1211A-F487-45FA-B754-C0141E99AA29}"/>
              </a:ext>
            </a:extLst>
          </p:cNvPr>
          <p:cNvSpPr>
            <a:spLocks noGrp="1"/>
          </p:cNvSpPr>
          <p:nvPr>
            <p:ph idx="1"/>
          </p:nvPr>
        </p:nvSpPr>
        <p:spPr>
          <a:xfrm>
            <a:off x="838200" y="742122"/>
            <a:ext cx="10624930" cy="5420139"/>
          </a:xfrm>
        </p:spPr>
        <p:txBody>
          <a:bodyPr>
            <a:normAutofit fontScale="62500" lnSpcReduction="20000"/>
          </a:bodyPr>
          <a:lstStyle/>
          <a:p>
            <a:pPr marL="0" indent="0" algn="just">
              <a:lnSpc>
                <a:spcPct val="160000"/>
              </a:lnSpc>
              <a:buNone/>
            </a:pPr>
            <a:r>
              <a:rPr lang="en-US" sz="4500" b="1" dirty="0">
                <a:solidFill>
                  <a:srgbClr val="00B050"/>
                </a:solidFill>
                <a:latin typeface="Bodoni MT" panose="02070603080606020203" pitchFamily="18" charset="0"/>
              </a:rPr>
              <a:t>8085 Microprocessor – Functional Units (Cont.)</a:t>
            </a:r>
          </a:p>
          <a:p>
            <a:pPr marL="0" indent="0" algn="just">
              <a:lnSpc>
                <a:spcPct val="160000"/>
              </a:lnSpc>
              <a:buNone/>
            </a:pPr>
            <a:r>
              <a:rPr lang="en-US" sz="3800" b="1" dirty="0">
                <a:solidFill>
                  <a:srgbClr val="00B050"/>
                </a:solidFill>
                <a:latin typeface="Bodoni MT" panose="02070603080606020203" pitchFamily="18" charset="0"/>
              </a:rPr>
              <a:t>Interrupt control</a:t>
            </a:r>
          </a:p>
          <a:p>
            <a:pPr algn="just">
              <a:lnSpc>
                <a:spcPct val="160000"/>
              </a:lnSpc>
            </a:pPr>
            <a:r>
              <a:rPr lang="en-US" sz="3200" dirty="0">
                <a:latin typeface="Bodoni MT" panose="02070603080606020203" pitchFamily="18" charset="0"/>
              </a:rPr>
              <a:t>As the name suggests it controls the interrupts during a process. When a microprocessor is executing a main program and whenever an interrupt occurs, the microprocessor shifts the control from the main program to process the incoming request. After the request is completed, the control goes back to the main program.</a:t>
            </a:r>
          </a:p>
          <a:p>
            <a:pPr algn="just">
              <a:lnSpc>
                <a:spcPct val="160000"/>
              </a:lnSpc>
            </a:pPr>
            <a:r>
              <a:rPr lang="en-US" sz="3200" dirty="0">
                <a:latin typeface="Bodoni MT" panose="02070603080606020203" pitchFamily="18" charset="0"/>
              </a:rPr>
              <a:t>There are 5 interrupt signals in 8085 microprocessor: INTR, RST 7.5, RST 6.5, RST 5.5, TRAP.</a:t>
            </a:r>
          </a:p>
          <a:p>
            <a:pPr marL="0" indent="0" algn="just">
              <a:lnSpc>
                <a:spcPct val="160000"/>
              </a:lnSpc>
              <a:buNone/>
            </a:pPr>
            <a:r>
              <a:rPr lang="en-US" sz="3800" b="1" dirty="0">
                <a:solidFill>
                  <a:srgbClr val="00B050"/>
                </a:solidFill>
                <a:latin typeface="Bodoni MT" panose="02070603080606020203" pitchFamily="18" charset="0"/>
              </a:rPr>
              <a:t>Serial Input/output control</a:t>
            </a:r>
          </a:p>
          <a:p>
            <a:pPr algn="just">
              <a:lnSpc>
                <a:spcPct val="160000"/>
              </a:lnSpc>
            </a:pPr>
            <a:r>
              <a:rPr lang="en-US" sz="3200" dirty="0">
                <a:latin typeface="Bodoni MT" panose="02070603080606020203" pitchFamily="18" charset="0"/>
              </a:rPr>
              <a:t>It controls the serial data communication by using these two instructions: SID (Serial input data) and SOD (Serial output data).</a:t>
            </a:r>
          </a:p>
          <a:p>
            <a:pPr marL="0" indent="0" algn="just">
              <a:lnSpc>
                <a:spcPct val="16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12634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9CADF-3DAE-4A34-9A18-BD3FDA0AB33D}"/>
              </a:ext>
            </a:extLst>
          </p:cNvPr>
          <p:cNvSpPr>
            <a:spLocks noGrp="1"/>
          </p:cNvSpPr>
          <p:nvPr>
            <p:ph idx="1"/>
          </p:nvPr>
        </p:nvSpPr>
        <p:spPr>
          <a:xfrm>
            <a:off x="838200" y="649357"/>
            <a:ext cx="10515600" cy="5527606"/>
          </a:xfrm>
        </p:spPr>
        <p:txBody>
          <a:bodyPr>
            <a:normAutofit fontScale="92500" lnSpcReduction="20000"/>
          </a:bodyPr>
          <a:lstStyle/>
          <a:p>
            <a:pPr marL="0" indent="0" algn="just">
              <a:lnSpc>
                <a:spcPct val="150000"/>
              </a:lnSpc>
              <a:buNone/>
            </a:pPr>
            <a:r>
              <a:rPr lang="en-US" sz="3300" b="1" dirty="0">
                <a:solidFill>
                  <a:srgbClr val="00B050"/>
                </a:solidFill>
                <a:latin typeface="Bodoni MT" panose="02070603080606020203" pitchFamily="18" charset="0"/>
              </a:rPr>
              <a:t>8085 Microprocessor – Functional Units (Cont.)</a:t>
            </a:r>
          </a:p>
          <a:p>
            <a:pPr marL="0" indent="0" algn="just">
              <a:lnSpc>
                <a:spcPct val="150000"/>
              </a:lnSpc>
              <a:buNone/>
            </a:pPr>
            <a:r>
              <a:rPr lang="en-US" b="1" dirty="0">
                <a:solidFill>
                  <a:srgbClr val="00B050"/>
                </a:solidFill>
                <a:latin typeface="Bodoni MT" panose="02070603080606020203" pitchFamily="18" charset="0"/>
              </a:rPr>
              <a:t>Address buffer and address-data buffer</a:t>
            </a:r>
          </a:p>
          <a:p>
            <a:pPr algn="just">
              <a:lnSpc>
                <a:spcPct val="150000"/>
              </a:lnSpc>
            </a:pPr>
            <a:r>
              <a:rPr lang="en-US" sz="2400" dirty="0">
                <a:latin typeface="Bodoni MT" panose="02070603080606020203" pitchFamily="18" charset="0"/>
              </a:rPr>
              <a:t>The content stored in the stack pointer and program counter is loaded into the address buffer and address-data buffer to communicate with the CPU. The memory and I/O chips are connected to these buses; the CPU can exchange the desired data with the memory and I/O chips.</a:t>
            </a:r>
          </a:p>
          <a:p>
            <a:pPr marL="0" indent="0" algn="just">
              <a:lnSpc>
                <a:spcPct val="150000"/>
              </a:lnSpc>
              <a:buNone/>
            </a:pPr>
            <a:r>
              <a:rPr lang="en-US" b="1" dirty="0">
                <a:solidFill>
                  <a:srgbClr val="00B050"/>
                </a:solidFill>
                <a:latin typeface="Bodoni MT" panose="02070603080606020203" pitchFamily="18" charset="0"/>
              </a:rPr>
              <a:t>Address bus and data bus</a:t>
            </a:r>
          </a:p>
          <a:p>
            <a:pPr algn="just">
              <a:lnSpc>
                <a:spcPct val="150000"/>
              </a:lnSpc>
            </a:pPr>
            <a:r>
              <a:rPr lang="en-US" sz="2400" dirty="0">
                <a:latin typeface="Bodoni MT" panose="02070603080606020203" pitchFamily="18" charset="0"/>
              </a:rPr>
              <a:t>Data bus carries the data to be stored. It is bidirectional, whereas address bus carries the location to where it should be stored and it is unidirectional. It is used to transfer the data &amp; Address I/O devices.</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419740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6BD3D-0B01-4D94-9B21-E1A5A6C8418A}"/>
              </a:ext>
            </a:extLst>
          </p:cNvPr>
          <p:cNvSpPr>
            <a:spLocks noGrp="1"/>
          </p:cNvSpPr>
          <p:nvPr>
            <p:ph idx="1"/>
          </p:nvPr>
        </p:nvSpPr>
        <p:spPr>
          <a:xfrm>
            <a:off x="838199" y="742122"/>
            <a:ext cx="10651435" cy="5434841"/>
          </a:xfrm>
        </p:spPr>
        <p:txBody>
          <a:bodyPr/>
          <a:lstStyle/>
          <a:p>
            <a:pPr marL="0" indent="0">
              <a:buNone/>
            </a:pPr>
            <a:r>
              <a:rPr lang="en-US" b="1" dirty="0">
                <a:solidFill>
                  <a:srgbClr val="00B050"/>
                </a:solidFill>
                <a:latin typeface="Bodoni MT" panose="02070603080606020203" pitchFamily="18" charset="0"/>
              </a:rPr>
              <a:t>Internal details of 8085</a:t>
            </a:r>
          </a:p>
          <a:p>
            <a:pPr marL="0" indent="0" algn="ctr">
              <a:buNone/>
            </a:pPr>
            <a:endParaRPr lang="en-US" dirty="0">
              <a:latin typeface="Bodoni MT" panose="02070603080606020203" pitchFamily="18" charset="0"/>
            </a:endParaRPr>
          </a:p>
        </p:txBody>
      </p:sp>
      <p:pic>
        <p:nvPicPr>
          <p:cNvPr id="5" name="Picture 4">
            <a:extLst>
              <a:ext uri="{FF2B5EF4-FFF2-40B4-BE49-F238E27FC236}">
                <a16:creationId xmlns:a16="http://schemas.microsoft.com/office/drawing/2014/main" id="{0877B8D7-7706-496D-91BE-AF055B748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661" y="1399354"/>
            <a:ext cx="6586329" cy="4716524"/>
          </a:xfrm>
          <a:prstGeom prst="rect">
            <a:avLst/>
          </a:prstGeom>
        </p:spPr>
      </p:pic>
    </p:spTree>
    <p:extLst>
      <p:ext uri="{BB962C8B-B14F-4D97-AF65-F5344CB8AC3E}">
        <p14:creationId xmlns:p14="http://schemas.microsoft.com/office/powerpoint/2010/main" val="828437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483E3-53A2-4768-92A3-525069822B16}"/>
              </a:ext>
            </a:extLst>
          </p:cNvPr>
          <p:cNvSpPr>
            <a:spLocks noGrp="1"/>
          </p:cNvSpPr>
          <p:nvPr>
            <p:ph idx="1"/>
          </p:nvPr>
        </p:nvSpPr>
        <p:spPr>
          <a:xfrm>
            <a:off x="838200" y="689113"/>
            <a:ext cx="10515600" cy="5487850"/>
          </a:xfrm>
        </p:spPr>
        <p:txBody>
          <a:bodyPr/>
          <a:lstStyle/>
          <a:p>
            <a:pPr marL="0" indent="0">
              <a:buNone/>
            </a:pPr>
            <a:r>
              <a:rPr lang="en-US" b="1" dirty="0">
                <a:solidFill>
                  <a:srgbClr val="00B050"/>
                </a:solidFill>
                <a:latin typeface="Bodoni MT" panose="02070603080606020203" pitchFamily="18" charset="0"/>
              </a:rPr>
              <a:t>Microprocessor – 8085 Pin Configuration</a:t>
            </a:r>
          </a:p>
          <a:p>
            <a:pPr marL="0" indent="0" algn="ctr">
              <a:buNone/>
            </a:pPr>
            <a:endParaRPr lang="en-US" dirty="0">
              <a:latin typeface="Bodoni MT" panose="02070603080606020203" pitchFamily="18" charset="0"/>
            </a:endParaRPr>
          </a:p>
        </p:txBody>
      </p:sp>
      <p:pic>
        <p:nvPicPr>
          <p:cNvPr id="5" name="Picture 4">
            <a:extLst>
              <a:ext uri="{FF2B5EF4-FFF2-40B4-BE49-F238E27FC236}">
                <a16:creationId xmlns:a16="http://schemas.microsoft.com/office/drawing/2014/main" id="{95918081-C68F-4E4A-B070-F955F1309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32157"/>
            <a:ext cx="4715549" cy="5011065"/>
          </a:xfrm>
          <a:prstGeom prst="rect">
            <a:avLst/>
          </a:prstGeom>
        </p:spPr>
      </p:pic>
    </p:spTree>
    <p:extLst>
      <p:ext uri="{BB962C8B-B14F-4D97-AF65-F5344CB8AC3E}">
        <p14:creationId xmlns:p14="http://schemas.microsoft.com/office/powerpoint/2010/main" val="372593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AD9DA-20CB-46D1-B6D9-81C3799456C5}"/>
              </a:ext>
            </a:extLst>
          </p:cNvPr>
          <p:cNvSpPr>
            <a:spLocks noGrp="1"/>
          </p:cNvSpPr>
          <p:nvPr>
            <p:ph idx="1"/>
          </p:nvPr>
        </p:nvSpPr>
        <p:spPr>
          <a:xfrm>
            <a:off x="662609" y="583096"/>
            <a:ext cx="10853529" cy="5751443"/>
          </a:xfrm>
        </p:spPr>
        <p:txBody>
          <a:bodyPr>
            <a:normAutofit fontScale="47500" lnSpcReduction="20000"/>
          </a:bodyPr>
          <a:lstStyle/>
          <a:p>
            <a:pPr marL="0" indent="0" algn="just">
              <a:lnSpc>
                <a:spcPct val="170000"/>
              </a:lnSpc>
              <a:buNone/>
            </a:pPr>
            <a:r>
              <a:rPr lang="en-US" sz="3800" dirty="0">
                <a:latin typeface="Bodoni MT" panose="02070603080606020203" pitchFamily="18" charset="0"/>
              </a:rPr>
              <a:t>The pins of a 8085 microprocessor can be classified into seven groups −</a:t>
            </a:r>
          </a:p>
          <a:p>
            <a:pPr marL="0" indent="0" algn="just">
              <a:lnSpc>
                <a:spcPct val="170000"/>
              </a:lnSpc>
              <a:buNone/>
            </a:pPr>
            <a:r>
              <a:rPr lang="en-US" sz="3400" b="1" dirty="0">
                <a:solidFill>
                  <a:srgbClr val="00B050"/>
                </a:solidFill>
                <a:latin typeface="Bodoni MT" panose="02070603080606020203" pitchFamily="18" charset="0"/>
              </a:rPr>
              <a:t>Address bus</a:t>
            </a:r>
          </a:p>
          <a:p>
            <a:pPr algn="just">
              <a:lnSpc>
                <a:spcPct val="170000"/>
              </a:lnSpc>
            </a:pPr>
            <a:r>
              <a:rPr lang="en-US" sz="2900" dirty="0">
                <a:latin typeface="Bodoni MT" panose="02070603080606020203" pitchFamily="18" charset="0"/>
              </a:rPr>
              <a:t>A15-A8, it carries the most significant 8-bits of memory/IO address.</a:t>
            </a:r>
          </a:p>
          <a:p>
            <a:pPr marL="0" indent="0" algn="just">
              <a:lnSpc>
                <a:spcPct val="170000"/>
              </a:lnSpc>
              <a:buNone/>
            </a:pPr>
            <a:r>
              <a:rPr lang="en-US" sz="3400" b="1" dirty="0">
                <a:solidFill>
                  <a:srgbClr val="00B050"/>
                </a:solidFill>
                <a:latin typeface="Bodoni MT" panose="02070603080606020203" pitchFamily="18" charset="0"/>
              </a:rPr>
              <a:t>Data bus</a:t>
            </a:r>
          </a:p>
          <a:p>
            <a:pPr algn="just">
              <a:lnSpc>
                <a:spcPct val="170000"/>
              </a:lnSpc>
            </a:pPr>
            <a:r>
              <a:rPr lang="en-US" sz="2900" dirty="0">
                <a:latin typeface="Bodoni MT" panose="02070603080606020203" pitchFamily="18" charset="0"/>
              </a:rPr>
              <a:t>AD7-AD0, it carries the least significant 8-bit address and data bus.</a:t>
            </a:r>
          </a:p>
          <a:p>
            <a:pPr marL="0" indent="0" algn="just">
              <a:lnSpc>
                <a:spcPct val="170000"/>
              </a:lnSpc>
              <a:buNone/>
            </a:pPr>
            <a:r>
              <a:rPr lang="en-US" sz="3400" b="1" dirty="0">
                <a:solidFill>
                  <a:srgbClr val="00B050"/>
                </a:solidFill>
                <a:latin typeface="Bodoni MT" panose="02070603080606020203" pitchFamily="18" charset="0"/>
              </a:rPr>
              <a:t>Control and status signals</a:t>
            </a:r>
          </a:p>
          <a:p>
            <a:pPr algn="just">
              <a:lnSpc>
                <a:spcPct val="170000"/>
              </a:lnSpc>
            </a:pPr>
            <a:r>
              <a:rPr lang="en-US" sz="2900" dirty="0">
                <a:latin typeface="Bodoni MT" panose="02070603080606020203" pitchFamily="18" charset="0"/>
              </a:rPr>
              <a:t>These signals are used to identify the nature of operation. There are 3 control signal and 3 status signals.</a:t>
            </a:r>
          </a:p>
          <a:p>
            <a:pPr marL="0" indent="0" algn="just">
              <a:lnSpc>
                <a:spcPct val="170000"/>
              </a:lnSpc>
              <a:buNone/>
            </a:pPr>
            <a:r>
              <a:rPr lang="en-US" sz="2900" dirty="0">
                <a:latin typeface="Bodoni MT" panose="02070603080606020203" pitchFamily="18" charset="0"/>
              </a:rPr>
              <a:t>Three control signals are RD, WR &amp; ALE.</a:t>
            </a:r>
          </a:p>
          <a:p>
            <a:pPr algn="just">
              <a:lnSpc>
                <a:spcPct val="170000"/>
              </a:lnSpc>
              <a:buFont typeface="Arial" panose="020B0604020202020204" pitchFamily="34" charset="0"/>
              <a:buChar char="•"/>
            </a:pPr>
            <a:r>
              <a:rPr lang="en-US" sz="2900" b="1" dirty="0">
                <a:latin typeface="Bodoni MT" panose="02070603080606020203" pitchFamily="18" charset="0"/>
              </a:rPr>
              <a:t>RD</a:t>
            </a:r>
            <a:r>
              <a:rPr lang="en-US" sz="2900" dirty="0">
                <a:latin typeface="Bodoni MT" panose="02070603080606020203" pitchFamily="18" charset="0"/>
              </a:rPr>
              <a:t> − This signal indicates that the selected IO or memory device is to be read and is ready for accepting data available on the data bus.</a:t>
            </a:r>
          </a:p>
          <a:p>
            <a:pPr algn="just">
              <a:lnSpc>
                <a:spcPct val="170000"/>
              </a:lnSpc>
              <a:buFont typeface="Arial" panose="020B0604020202020204" pitchFamily="34" charset="0"/>
              <a:buChar char="•"/>
            </a:pPr>
            <a:r>
              <a:rPr lang="en-US" sz="2900" b="1" dirty="0">
                <a:latin typeface="Bodoni MT" panose="02070603080606020203" pitchFamily="18" charset="0"/>
              </a:rPr>
              <a:t>WR</a:t>
            </a:r>
            <a:r>
              <a:rPr lang="en-US" sz="2900" dirty="0">
                <a:latin typeface="Bodoni MT" panose="02070603080606020203" pitchFamily="18" charset="0"/>
              </a:rPr>
              <a:t> − This signal indicates that the data on the data bus is to be written into a selected memory or IO location.</a:t>
            </a:r>
          </a:p>
          <a:p>
            <a:pPr algn="just">
              <a:lnSpc>
                <a:spcPct val="170000"/>
              </a:lnSpc>
              <a:buFont typeface="Arial" panose="020B0604020202020204" pitchFamily="34" charset="0"/>
              <a:buChar char="•"/>
            </a:pPr>
            <a:r>
              <a:rPr lang="en-US" sz="2900" b="1" dirty="0">
                <a:latin typeface="Bodoni MT" panose="02070603080606020203" pitchFamily="18" charset="0"/>
              </a:rPr>
              <a:t>ALE</a:t>
            </a:r>
            <a:r>
              <a:rPr lang="en-US" sz="2900" dirty="0">
                <a:latin typeface="Bodoni MT" panose="02070603080606020203" pitchFamily="18" charset="0"/>
              </a:rPr>
              <a:t> − It is a positive going pulse generated when a new operation is started by the microprocessor. When the pulse goes high, it indicates address. When the pulse goes down it indicates data.</a:t>
            </a: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851484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39188-532A-4F14-8703-A59B67D54D9E}"/>
              </a:ext>
            </a:extLst>
          </p:cNvPr>
          <p:cNvSpPr>
            <a:spLocks noGrp="1"/>
          </p:cNvSpPr>
          <p:nvPr>
            <p:ph idx="1"/>
          </p:nvPr>
        </p:nvSpPr>
        <p:spPr>
          <a:xfrm>
            <a:off x="675861" y="662609"/>
            <a:ext cx="11025809" cy="5514354"/>
          </a:xfrm>
        </p:spPr>
        <p:txBody>
          <a:bodyPr>
            <a:noAutofit/>
          </a:bodyPr>
          <a:lstStyle/>
          <a:p>
            <a:pPr marL="0" indent="0" algn="just">
              <a:lnSpc>
                <a:spcPct val="170000"/>
              </a:lnSpc>
              <a:buNone/>
            </a:pPr>
            <a:r>
              <a:rPr lang="en-US" sz="1800" dirty="0">
                <a:latin typeface="Bodoni MT" panose="02070603080606020203" pitchFamily="18" charset="0"/>
              </a:rPr>
              <a:t>Three status signals are IO/M, S0 &amp; S1.</a:t>
            </a:r>
          </a:p>
          <a:p>
            <a:pPr marL="0" indent="0" algn="just">
              <a:lnSpc>
                <a:spcPct val="170000"/>
              </a:lnSpc>
              <a:buNone/>
            </a:pPr>
            <a:r>
              <a:rPr lang="en-US" sz="1800" b="1" dirty="0">
                <a:solidFill>
                  <a:srgbClr val="00B050"/>
                </a:solidFill>
                <a:latin typeface="Bodoni MT" panose="02070603080606020203" pitchFamily="18" charset="0"/>
              </a:rPr>
              <a:t>IO/M - </a:t>
            </a:r>
            <a:r>
              <a:rPr lang="en-US" sz="1800" dirty="0">
                <a:latin typeface="Bodoni MT" panose="02070603080606020203" pitchFamily="18" charset="0"/>
              </a:rPr>
              <a:t>This signal is used to differentiate between IO and Memory operations, i.e. when it is high indicates IO operation and when it is low then it indicates memory operation.</a:t>
            </a:r>
          </a:p>
          <a:p>
            <a:pPr marL="0" indent="0" algn="just">
              <a:lnSpc>
                <a:spcPct val="170000"/>
              </a:lnSpc>
              <a:buNone/>
            </a:pPr>
            <a:r>
              <a:rPr lang="en-US" sz="1800" b="1" dirty="0">
                <a:solidFill>
                  <a:srgbClr val="00B050"/>
                </a:solidFill>
                <a:latin typeface="Bodoni MT" panose="02070603080606020203" pitchFamily="18" charset="0"/>
              </a:rPr>
              <a:t>S1 &amp; S0 -</a:t>
            </a:r>
            <a:r>
              <a:rPr lang="en-US" sz="1800" b="1" dirty="0">
                <a:latin typeface="Bodoni MT" panose="02070603080606020203" pitchFamily="18" charset="0"/>
              </a:rPr>
              <a:t> </a:t>
            </a:r>
            <a:r>
              <a:rPr lang="en-US" sz="1800" dirty="0">
                <a:latin typeface="Bodoni MT" panose="02070603080606020203" pitchFamily="18" charset="0"/>
              </a:rPr>
              <a:t>These signals are used to identify the type of current operation.</a:t>
            </a:r>
          </a:p>
          <a:p>
            <a:pPr marL="0" indent="0" algn="just">
              <a:lnSpc>
                <a:spcPct val="170000"/>
              </a:lnSpc>
              <a:buNone/>
            </a:pPr>
            <a:r>
              <a:rPr lang="en-US" sz="1800" b="1" dirty="0">
                <a:solidFill>
                  <a:srgbClr val="00B050"/>
                </a:solidFill>
                <a:latin typeface="Bodoni MT" panose="02070603080606020203" pitchFamily="18" charset="0"/>
              </a:rPr>
              <a:t>Power supply - </a:t>
            </a:r>
            <a:r>
              <a:rPr lang="en-US" sz="1800" dirty="0">
                <a:latin typeface="Bodoni MT" panose="02070603080606020203" pitchFamily="18" charset="0"/>
              </a:rPr>
              <a:t>There are 2 power supply signals − VCC &amp; VSS. VCC indicates +5v power supply and VSS indicates ground signal.</a:t>
            </a:r>
          </a:p>
          <a:p>
            <a:pPr marL="0" indent="0" algn="just">
              <a:lnSpc>
                <a:spcPct val="170000"/>
              </a:lnSpc>
              <a:buNone/>
            </a:pPr>
            <a:r>
              <a:rPr lang="en-US" sz="1800" b="1" dirty="0">
                <a:solidFill>
                  <a:srgbClr val="00B050"/>
                </a:solidFill>
                <a:latin typeface="Bodoni MT" panose="02070603080606020203" pitchFamily="18" charset="0"/>
              </a:rPr>
              <a:t>Clock signals - </a:t>
            </a:r>
            <a:r>
              <a:rPr lang="en-US" sz="1800" dirty="0">
                <a:latin typeface="Bodoni MT" panose="02070603080606020203" pitchFamily="18" charset="0"/>
              </a:rPr>
              <a:t>There are 3 clock signals, i.e. X1, X2, CLK OUT.</a:t>
            </a:r>
          </a:p>
          <a:p>
            <a:pPr algn="just">
              <a:lnSpc>
                <a:spcPct val="170000"/>
              </a:lnSpc>
              <a:buFont typeface="Arial" panose="020B0604020202020204" pitchFamily="34" charset="0"/>
              <a:buChar char="•"/>
            </a:pPr>
            <a:r>
              <a:rPr lang="en-US" sz="1800" b="1" dirty="0">
                <a:solidFill>
                  <a:srgbClr val="00B050"/>
                </a:solidFill>
                <a:latin typeface="Bodoni MT" panose="02070603080606020203" pitchFamily="18" charset="0"/>
              </a:rPr>
              <a:t>X1, X2</a:t>
            </a:r>
            <a:r>
              <a:rPr lang="en-US" sz="1800" dirty="0">
                <a:solidFill>
                  <a:srgbClr val="00B050"/>
                </a:solidFill>
                <a:latin typeface="Bodoni MT" panose="02070603080606020203" pitchFamily="18" charset="0"/>
              </a:rPr>
              <a:t> − </a:t>
            </a:r>
            <a:r>
              <a:rPr lang="en-US" sz="1800" dirty="0">
                <a:latin typeface="Bodoni MT" panose="02070603080606020203" pitchFamily="18" charset="0"/>
              </a:rPr>
              <a:t>A crystal (RC, LC N/W) is connected at these two pins and is used to set frequency of the internal clock generator. This frequency is internally divided by 2.</a:t>
            </a:r>
          </a:p>
          <a:p>
            <a:pPr algn="just">
              <a:lnSpc>
                <a:spcPct val="170000"/>
              </a:lnSpc>
              <a:buFont typeface="Arial" panose="020B0604020202020204" pitchFamily="34" charset="0"/>
              <a:buChar char="•"/>
            </a:pPr>
            <a:r>
              <a:rPr lang="en-US" sz="1800" b="1" dirty="0">
                <a:solidFill>
                  <a:srgbClr val="00B050"/>
                </a:solidFill>
                <a:latin typeface="Bodoni MT" panose="02070603080606020203" pitchFamily="18" charset="0"/>
              </a:rPr>
              <a:t>CLK OUT</a:t>
            </a:r>
            <a:r>
              <a:rPr lang="en-US" sz="1800" dirty="0">
                <a:solidFill>
                  <a:srgbClr val="00B050"/>
                </a:solidFill>
                <a:latin typeface="Bodoni MT" panose="02070603080606020203" pitchFamily="18" charset="0"/>
              </a:rPr>
              <a:t> − </a:t>
            </a:r>
            <a:r>
              <a:rPr lang="en-US" sz="1800" dirty="0">
                <a:latin typeface="Bodoni MT" panose="02070603080606020203" pitchFamily="18" charset="0"/>
              </a:rPr>
              <a:t>This signal is used as the system clock for devices connected with the microprocessor.</a:t>
            </a:r>
          </a:p>
          <a:p>
            <a:pPr marL="0" indent="0" algn="just">
              <a:lnSpc>
                <a:spcPct val="170000"/>
              </a:lnSpc>
              <a:buNone/>
            </a:pPr>
            <a:endParaRPr lang="en-US" sz="1800" dirty="0">
              <a:latin typeface="Bodoni MT" panose="02070603080606020203" pitchFamily="18" charset="0"/>
            </a:endParaRPr>
          </a:p>
          <a:p>
            <a:pPr marL="0" indent="0" algn="just">
              <a:lnSpc>
                <a:spcPct val="170000"/>
              </a:lnSpc>
              <a:buNone/>
            </a:pPr>
            <a:endParaRPr lang="en-US" sz="1800" dirty="0">
              <a:latin typeface="Bodoni MT" panose="02070603080606020203" pitchFamily="18" charset="0"/>
            </a:endParaRPr>
          </a:p>
        </p:txBody>
      </p:sp>
    </p:spTree>
    <p:extLst>
      <p:ext uri="{BB962C8B-B14F-4D97-AF65-F5344CB8AC3E}">
        <p14:creationId xmlns:p14="http://schemas.microsoft.com/office/powerpoint/2010/main" val="113842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E7C82-A2E6-45A3-8DAC-C04B16B442BE}"/>
              </a:ext>
            </a:extLst>
          </p:cNvPr>
          <p:cNvSpPr>
            <a:spLocks noGrp="1"/>
          </p:cNvSpPr>
          <p:nvPr>
            <p:ph idx="1"/>
          </p:nvPr>
        </p:nvSpPr>
        <p:spPr>
          <a:xfrm>
            <a:off x="702365" y="516834"/>
            <a:ext cx="10840278" cy="5897217"/>
          </a:xfrm>
        </p:spPr>
        <p:txBody>
          <a:bodyPr>
            <a:normAutofit fontScale="85000" lnSpcReduction="20000"/>
          </a:bodyPr>
          <a:lstStyle/>
          <a:p>
            <a:pPr marL="0" indent="0" algn="just">
              <a:lnSpc>
                <a:spcPct val="170000"/>
              </a:lnSpc>
              <a:buNone/>
            </a:pPr>
            <a:r>
              <a:rPr lang="en-US" sz="2400" b="1" dirty="0">
                <a:solidFill>
                  <a:srgbClr val="00B050"/>
                </a:solidFill>
                <a:latin typeface="Bodoni MT" panose="02070603080606020203" pitchFamily="18" charset="0"/>
              </a:rPr>
              <a:t>Interrupts &amp; externally initiated signals</a:t>
            </a:r>
          </a:p>
          <a:p>
            <a:pPr marL="0" indent="0" algn="just">
              <a:lnSpc>
                <a:spcPct val="170000"/>
              </a:lnSpc>
              <a:buNone/>
            </a:pPr>
            <a:r>
              <a:rPr lang="en-US" sz="2000" dirty="0">
                <a:latin typeface="Bodoni MT" panose="02070603080606020203" pitchFamily="18" charset="0"/>
              </a:rPr>
              <a:t>Interrupts are the signals generated by external devices to request the microprocessor to perform a task. There are 5 interrupt signals, i.e. TRAP, RST 7.5, RST 6.5, RST 5.5, and INTR. We will discuss interrupts in detail in interrupts section.</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INTA −</a:t>
            </a:r>
            <a:r>
              <a:rPr lang="en-US" sz="2000" dirty="0">
                <a:latin typeface="Bodoni MT" panose="02070603080606020203" pitchFamily="18" charset="0"/>
              </a:rPr>
              <a:t> It is an interrupt acknowledgment signal.</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RESET IN</a:t>
            </a:r>
            <a:r>
              <a:rPr lang="en-US" sz="2000" dirty="0">
                <a:solidFill>
                  <a:srgbClr val="00B050"/>
                </a:solidFill>
                <a:latin typeface="Bodoni MT" panose="02070603080606020203" pitchFamily="18" charset="0"/>
              </a:rPr>
              <a:t> − </a:t>
            </a:r>
            <a:r>
              <a:rPr lang="en-US" sz="2000" dirty="0">
                <a:latin typeface="Bodoni MT" panose="02070603080606020203" pitchFamily="18" charset="0"/>
              </a:rPr>
              <a:t>This signal is used to reset the microprocessor by setting the program counter to zero.</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RESET OUT</a:t>
            </a:r>
            <a:r>
              <a:rPr lang="en-US" sz="2000" dirty="0">
                <a:solidFill>
                  <a:srgbClr val="00B050"/>
                </a:solidFill>
                <a:latin typeface="Bodoni MT" panose="02070603080606020203" pitchFamily="18" charset="0"/>
              </a:rPr>
              <a:t> − </a:t>
            </a:r>
            <a:r>
              <a:rPr lang="en-US" sz="2000" dirty="0">
                <a:latin typeface="Bodoni MT" panose="02070603080606020203" pitchFamily="18" charset="0"/>
              </a:rPr>
              <a:t>This signal is used to reset all the connected devices when the microprocessor is reset.</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READY</a:t>
            </a:r>
            <a:r>
              <a:rPr lang="en-US" sz="2000" dirty="0">
                <a:solidFill>
                  <a:srgbClr val="00B050"/>
                </a:solidFill>
                <a:latin typeface="Bodoni MT" panose="02070603080606020203" pitchFamily="18" charset="0"/>
              </a:rPr>
              <a:t> −</a:t>
            </a:r>
            <a:r>
              <a:rPr lang="en-US" sz="2000" dirty="0">
                <a:latin typeface="Bodoni MT" panose="02070603080606020203" pitchFamily="18" charset="0"/>
              </a:rPr>
              <a:t> This signal indicates that the device is ready to send or receive data. If READY is low, then the CPU has to wait for READY to go high.</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HOLD</a:t>
            </a:r>
            <a:r>
              <a:rPr lang="en-US" sz="2000" dirty="0">
                <a:solidFill>
                  <a:srgbClr val="00B050"/>
                </a:solidFill>
                <a:latin typeface="Bodoni MT" panose="02070603080606020203" pitchFamily="18" charset="0"/>
              </a:rPr>
              <a:t> −</a:t>
            </a:r>
            <a:r>
              <a:rPr lang="en-US" sz="2000" dirty="0">
                <a:latin typeface="Bodoni MT" panose="02070603080606020203" pitchFamily="18" charset="0"/>
              </a:rPr>
              <a:t> This signal indicates that another master is requesting the use of the address and data buses.</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HLDA (HOLD Acknowledge)</a:t>
            </a:r>
            <a:r>
              <a:rPr lang="en-US" sz="2000" dirty="0">
                <a:solidFill>
                  <a:srgbClr val="00B050"/>
                </a:solidFill>
                <a:latin typeface="Bodoni MT" panose="02070603080606020203" pitchFamily="18" charset="0"/>
              </a:rPr>
              <a:t> − </a:t>
            </a:r>
            <a:r>
              <a:rPr lang="en-US" sz="2000" dirty="0">
                <a:latin typeface="Bodoni MT" panose="02070603080606020203" pitchFamily="18" charset="0"/>
              </a:rPr>
              <a:t>It indicates that the CPU has received the HOLD request and it will relinquish the bus in the next clock cycle. HLDA is set to low after the HOLD signal is removed.</a:t>
            </a:r>
          </a:p>
          <a:p>
            <a:pPr marL="0" indent="0" algn="just">
              <a:lnSpc>
                <a:spcPct val="170000"/>
              </a:lnSpc>
              <a:buNone/>
            </a:pPr>
            <a:endParaRPr lang="en-US" sz="1600" dirty="0">
              <a:latin typeface="Bodoni MT" panose="02070603080606020203" pitchFamily="18" charset="0"/>
            </a:endParaRPr>
          </a:p>
        </p:txBody>
      </p:sp>
    </p:spTree>
    <p:extLst>
      <p:ext uri="{BB962C8B-B14F-4D97-AF65-F5344CB8AC3E}">
        <p14:creationId xmlns:p14="http://schemas.microsoft.com/office/powerpoint/2010/main" val="73644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F931B-09A7-4BF6-895F-D9795A75839A}"/>
              </a:ext>
            </a:extLst>
          </p:cNvPr>
          <p:cNvSpPr>
            <a:spLocks noGrp="1"/>
          </p:cNvSpPr>
          <p:nvPr>
            <p:ph idx="1"/>
          </p:nvPr>
        </p:nvSpPr>
        <p:spPr>
          <a:xfrm>
            <a:off x="838200" y="702365"/>
            <a:ext cx="10515600" cy="5474598"/>
          </a:xfrm>
        </p:spPr>
        <p:txBody>
          <a:bodyPr/>
          <a:lstStyle/>
          <a:p>
            <a:pPr marL="0" indent="0" algn="just">
              <a:lnSpc>
                <a:spcPct val="150000"/>
              </a:lnSpc>
              <a:buNone/>
            </a:pPr>
            <a:r>
              <a:rPr lang="en-US" sz="2400" b="1" dirty="0">
                <a:solidFill>
                  <a:srgbClr val="00B050"/>
                </a:solidFill>
                <a:latin typeface="Bodoni MT" panose="02070603080606020203" pitchFamily="18" charset="0"/>
              </a:rPr>
              <a:t>Serial I/O signals</a:t>
            </a:r>
          </a:p>
          <a:p>
            <a:pPr marL="0" indent="0" algn="just">
              <a:lnSpc>
                <a:spcPct val="150000"/>
              </a:lnSpc>
              <a:buNone/>
            </a:pPr>
            <a:r>
              <a:rPr lang="en-US" sz="2000" dirty="0">
                <a:latin typeface="Bodoni MT" panose="02070603080606020203" pitchFamily="18" charset="0"/>
              </a:rPr>
              <a:t>There are 2 serial signals, i.e. SID and SOD and these signals are used for serial communication.</a:t>
            </a:r>
          </a:p>
          <a:p>
            <a:pPr algn="just">
              <a:lnSpc>
                <a:spcPct val="150000"/>
              </a:lnSpc>
              <a:buFont typeface="Arial" panose="020B0604020202020204" pitchFamily="34" charset="0"/>
              <a:buChar char="•"/>
            </a:pPr>
            <a:r>
              <a:rPr lang="en-US" sz="2000" b="1" dirty="0">
                <a:solidFill>
                  <a:srgbClr val="00B050"/>
                </a:solidFill>
                <a:latin typeface="Bodoni MT" panose="02070603080606020203" pitchFamily="18" charset="0"/>
              </a:rPr>
              <a:t>SOD (Serial output data line) − </a:t>
            </a:r>
            <a:r>
              <a:rPr lang="en-US" sz="2000" dirty="0">
                <a:latin typeface="Bodoni MT" panose="02070603080606020203" pitchFamily="18" charset="0"/>
              </a:rPr>
              <a:t>The output SOD is set/reset as specified by the SIM instruction.</a:t>
            </a:r>
          </a:p>
          <a:p>
            <a:pPr algn="just">
              <a:lnSpc>
                <a:spcPct val="150000"/>
              </a:lnSpc>
              <a:buFont typeface="Arial" panose="020B0604020202020204" pitchFamily="34" charset="0"/>
              <a:buChar char="•"/>
            </a:pPr>
            <a:r>
              <a:rPr lang="en-US" sz="2000" b="1" dirty="0">
                <a:solidFill>
                  <a:srgbClr val="00B050"/>
                </a:solidFill>
                <a:latin typeface="Bodoni MT" panose="02070603080606020203" pitchFamily="18" charset="0"/>
              </a:rPr>
              <a:t>SID (Serial input data line) − </a:t>
            </a:r>
            <a:r>
              <a:rPr lang="en-US" sz="2000" dirty="0">
                <a:latin typeface="Bodoni MT" panose="02070603080606020203" pitchFamily="18" charset="0"/>
              </a:rPr>
              <a:t>The data on this line is loaded into accumulator whenever a RIM instruction is executed.</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1129566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9B7F8-4B35-4AD1-B0BD-8203B81916C7}"/>
              </a:ext>
            </a:extLst>
          </p:cNvPr>
          <p:cNvSpPr>
            <a:spLocks noGrp="1"/>
          </p:cNvSpPr>
          <p:nvPr>
            <p:ph idx="1"/>
          </p:nvPr>
        </p:nvSpPr>
        <p:spPr>
          <a:xfrm>
            <a:off x="609601" y="463826"/>
            <a:ext cx="11105322" cy="5830957"/>
          </a:xfrm>
        </p:spPr>
        <p:txBody>
          <a:bodyPr>
            <a:normAutofit fontScale="25000" lnSpcReduction="20000"/>
          </a:bodyPr>
          <a:lstStyle/>
          <a:p>
            <a:pPr marL="0" indent="0" algn="just">
              <a:lnSpc>
                <a:spcPct val="170000"/>
              </a:lnSpc>
              <a:buNone/>
            </a:pPr>
            <a:r>
              <a:rPr lang="en-US" sz="8000" b="1" dirty="0">
                <a:solidFill>
                  <a:srgbClr val="00B050"/>
                </a:solidFill>
                <a:latin typeface="Bodoni MT" panose="02070603080606020203" pitchFamily="18" charset="0"/>
              </a:rPr>
              <a:t>Addressing Modes in 8085</a:t>
            </a:r>
          </a:p>
          <a:p>
            <a:pPr marL="0" indent="0" algn="just">
              <a:lnSpc>
                <a:spcPct val="170000"/>
              </a:lnSpc>
              <a:buNone/>
            </a:pPr>
            <a:r>
              <a:rPr lang="en-US" sz="6400" dirty="0">
                <a:latin typeface="Bodoni MT" panose="02070603080606020203" pitchFamily="18" charset="0"/>
              </a:rPr>
              <a:t>These are the instructions used to transfer the data from one register to another register, from the memory to the register, and from the register to the memory without any alteration in the content. Addressing modes in 8085 is classified into 5 groups −</a:t>
            </a:r>
          </a:p>
          <a:p>
            <a:pPr algn="just">
              <a:lnSpc>
                <a:spcPct val="170000"/>
              </a:lnSpc>
            </a:pPr>
            <a:r>
              <a:rPr lang="en-US" sz="6400" b="1" dirty="0">
                <a:solidFill>
                  <a:srgbClr val="00B050"/>
                </a:solidFill>
                <a:latin typeface="Bodoni MT" panose="02070603080606020203" pitchFamily="18" charset="0"/>
              </a:rPr>
              <a:t>Immediate addressing mode - </a:t>
            </a:r>
            <a:r>
              <a:rPr lang="en-US" sz="6400" dirty="0">
                <a:latin typeface="Bodoni MT" panose="02070603080606020203" pitchFamily="18" charset="0"/>
              </a:rPr>
              <a:t>In this mode, the 8/16-bit data is specified in the instruction itself as one of its operand. </a:t>
            </a:r>
            <a:r>
              <a:rPr lang="en-US" sz="6400" b="1" dirty="0">
                <a:latin typeface="Bodoni MT" panose="02070603080606020203" pitchFamily="18" charset="0"/>
              </a:rPr>
              <a:t>For example:</a:t>
            </a:r>
            <a:r>
              <a:rPr lang="en-US" sz="6400" dirty="0">
                <a:latin typeface="Bodoni MT" panose="02070603080606020203" pitchFamily="18" charset="0"/>
              </a:rPr>
              <a:t> MVI K, 20F: means 20F is copied into register K.</a:t>
            </a:r>
          </a:p>
          <a:p>
            <a:pPr algn="just">
              <a:lnSpc>
                <a:spcPct val="170000"/>
              </a:lnSpc>
            </a:pPr>
            <a:r>
              <a:rPr lang="en-US" sz="6400" b="1" dirty="0">
                <a:solidFill>
                  <a:srgbClr val="00B050"/>
                </a:solidFill>
                <a:latin typeface="Bodoni MT" panose="02070603080606020203" pitchFamily="18" charset="0"/>
              </a:rPr>
              <a:t>Register addressing mode - </a:t>
            </a:r>
            <a:r>
              <a:rPr lang="en-US" sz="6400" dirty="0">
                <a:latin typeface="Bodoni MT" panose="02070603080606020203" pitchFamily="18" charset="0"/>
              </a:rPr>
              <a:t>In this mode, the data is copied from one register to another. </a:t>
            </a:r>
            <a:r>
              <a:rPr lang="en-US" sz="6400" b="1" dirty="0">
                <a:latin typeface="Bodoni MT" panose="02070603080606020203" pitchFamily="18" charset="0"/>
              </a:rPr>
              <a:t>For example:</a:t>
            </a:r>
            <a:r>
              <a:rPr lang="en-US" sz="6400" dirty="0">
                <a:latin typeface="Bodoni MT" panose="02070603080606020203" pitchFamily="18" charset="0"/>
              </a:rPr>
              <a:t> MOV K, B: means data in register B is copied to register K.</a:t>
            </a:r>
          </a:p>
          <a:p>
            <a:pPr algn="just">
              <a:lnSpc>
                <a:spcPct val="170000"/>
              </a:lnSpc>
            </a:pPr>
            <a:r>
              <a:rPr lang="en-US" sz="6400" b="1" dirty="0">
                <a:solidFill>
                  <a:srgbClr val="00B050"/>
                </a:solidFill>
                <a:latin typeface="Bodoni MT" panose="02070603080606020203" pitchFamily="18" charset="0"/>
              </a:rPr>
              <a:t>Direct addressing mode - </a:t>
            </a:r>
            <a:r>
              <a:rPr lang="en-US" sz="6400" dirty="0">
                <a:latin typeface="Bodoni MT" panose="02070603080606020203" pitchFamily="18" charset="0"/>
              </a:rPr>
              <a:t>In this mode, the data is directly copied from the given address to the register. </a:t>
            </a:r>
            <a:r>
              <a:rPr lang="en-US" sz="6400" b="1" dirty="0">
                <a:latin typeface="Bodoni MT" panose="02070603080606020203" pitchFamily="18" charset="0"/>
              </a:rPr>
              <a:t>For example:</a:t>
            </a:r>
            <a:r>
              <a:rPr lang="en-US" sz="6400" dirty="0">
                <a:latin typeface="Bodoni MT" panose="02070603080606020203" pitchFamily="18" charset="0"/>
              </a:rPr>
              <a:t> LDB 5000K: means the data at address 5000K is copied to register B.</a:t>
            </a:r>
          </a:p>
          <a:p>
            <a:pPr algn="just">
              <a:lnSpc>
                <a:spcPct val="170000"/>
              </a:lnSpc>
            </a:pPr>
            <a:r>
              <a:rPr lang="en-US" sz="6400" b="1" dirty="0">
                <a:solidFill>
                  <a:srgbClr val="00B050"/>
                </a:solidFill>
                <a:latin typeface="Bodoni MT" panose="02070603080606020203" pitchFamily="18" charset="0"/>
              </a:rPr>
              <a:t>Indirect addressing mode - </a:t>
            </a:r>
            <a:r>
              <a:rPr lang="en-US" sz="6400" dirty="0">
                <a:latin typeface="Bodoni MT" panose="02070603080606020203" pitchFamily="18" charset="0"/>
              </a:rPr>
              <a:t>In this mode, the data is transferred from one register to another by using the address pointed by the register. </a:t>
            </a:r>
            <a:r>
              <a:rPr lang="en-US" sz="6400" b="1" dirty="0">
                <a:latin typeface="Bodoni MT" panose="02070603080606020203" pitchFamily="18" charset="0"/>
              </a:rPr>
              <a:t>For example:</a:t>
            </a:r>
            <a:r>
              <a:rPr lang="en-US" sz="6400" dirty="0">
                <a:latin typeface="Bodoni MT" panose="02070603080606020203" pitchFamily="18" charset="0"/>
              </a:rPr>
              <a:t> MOV K, B: means data is transferred from the memory address pointed by the register to the register K.</a:t>
            </a:r>
          </a:p>
          <a:p>
            <a:pPr algn="just">
              <a:lnSpc>
                <a:spcPct val="170000"/>
              </a:lnSpc>
            </a:pPr>
            <a:r>
              <a:rPr lang="en-US" sz="6400" b="1" dirty="0">
                <a:solidFill>
                  <a:srgbClr val="00B050"/>
                </a:solidFill>
                <a:latin typeface="Bodoni MT" panose="02070603080606020203" pitchFamily="18" charset="0"/>
              </a:rPr>
              <a:t>Implied addressing mode - </a:t>
            </a:r>
            <a:r>
              <a:rPr lang="en-US" sz="6400" dirty="0">
                <a:latin typeface="Bodoni MT" panose="02070603080606020203" pitchFamily="18" charset="0"/>
              </a:rPr>
              <a:t>This mode doesn’t require any operand; the data is specified by the opcode itself. </a:t>
            </a:r>
            <a:r>
              <a:rPr lang="en-US" sz="6400" b="1" dirty="0">
                <a:latin typeface="Bodoni MT" panose="02070603080606020203" pitchFamily="18" charset="0"/>
              </a:rPr>
              <a:t>For example:</a:t>
            </a:r>
            <a:r>
              <a:rPr lang="en-US" sz="6400" dirty="0">
                <a:latin typeface="Bodoni MT" panose="02070603080606020203" pitchFamily="18" charset="0"/>
              </a:rPr>
              <a:t> CMP.</a:t>
            </a: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93072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5C066-EC9B-43E9-8597-77850D8A437A}"/>
              </a:ext>
            </a:extLst>
          </p:cNvPr>
          <p:cNvSpPr>
            <a:spLocks noGrp="1"/>
          </p:cNvSpPr>
          <p:nvPr>
            <p:ph idx="1"/>
          </p:nvPr>
        </p:nvSpPr>
        <p:spPr>
          <a:xfrm>
            <a:off x="838199" y="728870"/>
            <a:ext cx="10664687" cy="5448093"/>
          </a:xfrm>
        </p:spPr>
        <p:txBody>
          <a:bodyPr>
            <a:normAutofit fontScale="92500" lnSpcReduction="20000"/>
          </a:bodyPr>
          <a:lstStyle/>
          <a:p>
            <a:pPr marL="0" indent="0" algn="just">
              <a:lnSpc>
                <a:spcPct val="150000"/>
              </a:lnSpc>
              <a:buNone/>
            </a:pPr>
            <a:r>
              <a:rPr lang="en-US" sz="3500" b="1" dirty="0">
                <a:solidFill>
                  <a:srgbClr val="00B050"/>
                </a:solidFill>
                <a:latin typeface="Bodoni MT" panose="02070603080606020203" pitchFamily="18" charset="0"/>
              </a:rPr>
              <a:t>Microprocessor</a:t>
            </a:r>
          </a:p>
          <a:p>
            <a:pPr algn="just">
              <a:lnSpc>
                <a:spcPct val="150000"/>
              </a:lnSpc>
            </a:pPr>
            <a:r>
              <a:rPr lang="en-US" sz="2600" dirty="0">
                <a:latin typeface="Bodoni MT" panose="02070603080606020203" pitchFamily="18" charset="0"/>
              </a:rPr>
              <a:t>Microprocessor is a programmable device</a:t>
            </a:r>
          </a:p>
          <a:p>
            <a:pPr algn="just">
              <a:lnSpc>
                <a:spcPct val="150000"/>
              </a:lnSpc>
            </a:pPr>
            <a:r>
              <a:rPr lang="en-US" sz="2600" dirty="0">
                <a:latin typeface="Bodoni MT" panose="02070603080606020203" pitchFamily="18" charset="0"/>
              </a:rPr>
              <a:t>It can be instructed to perform given tasks within its capability.</a:t>
            </a:r>
          </a:p>
          <a:p>
            <a:pPr algn="just">
              <a:lnSpc>
                <a:spcPct val="150000"/>
              </a:lnSpc>
            </a:pPr>
            <a:r>
              <a:rPr lang="en-US" sz="2600" dirty="0">
                <a:latin typeface="Bodoni MT" panose="02070603080606020203" pitchFamily="18" charset="0"/>
              </a:rPr>
              <a:t>The programmer selects instruction from the list and determines the sequence of execution for a given task.</a:t>
            </a:r>
          </a:p>
          <a:p>
            <a:pPr algn="just">
              <a:lnSpc>
                <a:spcPct val="150000"/>
              </a:lnSpc>
            </a:pPr>
            <a:r>
              <a:rPr lang="en-US" sz="2600" dirty="0">
                <a:latin typeface="Bodoni MT" panose="02070603080606020203" pitchFamily="18" charset="0"/>
              </a:rPr>
              <a:t>It takes input from the input device and process the input as it behaves like a CPU and gives the output.</a:t>
            </a:r>
          </a:p>
          <a:p>
            <a:pPr algn="just">
              <a:lnSpc>
                <a:spcPct val="150000"/>
              </a:lnSpc>
            </a:pPr>
            <a:r>
              <a:rPr lang="en-US" sz="2600" dirty="0">
                <a:latin typeface="Bodoni MT" panose="02070603080606020203" pitchFamily="18" charset="0"/>
              </a:rPr>
              <a:t>Microprocessor can be divided into three segments – ALU, Register Array, Control Unit</a:t>
            </a:r>
            <a:r>
              <a:rPr lang="en-US" sz="2400" dirty="0">
                <a:latin typeface="Bodoni MT" panose="02070603080606020203" pitchFamily="18" charset="0"/>
              </a:rPr>
              <a:t>.</a:t>
            </a:r>
          </a:p>
          <a:p>
            <a:pPr algn="just">
              <a:lnSpc>
                <a:spcPct val="150000"/>
              </a:lnSpc>
            </a:pPr>
            <a:endParaRPr lang="en-US" dirty="0">
              <a:latin typeface="Bodoni MT" panose="02070603080606020203" pitchFamily="18" charset="0"/>
            </a:endParaRPr>
          </a:p>
          <a:p>
            <a:pPr algn="just">
              <a:lnSpc>
                <a:spcPct val="150000"/>
              </a:lnSpc>
            </a:pPr>
            <a:endParaRPr lang="en-US" dirty="0">
              <a:latin typeface="Bodoni MT" panose="02070603080606020203" pitchFamily="18" charset="0"/>
            </a:endParaRPr>
          </a:p>
          <a:p>
            <a:pPr algn="just">
              <a:lnSpc>
                <a:spcPct val="150000"/>
              </a:lnSpc>
            </a:pPr>
            <a:endParaRPr lang="en-US" dirty="0">
              <a:latin typeface="Bodoni MT" panose="02070603080606020203" pitchFamily="18" charset="0"/>
            </a:endParaRPr>
          </a:p>
        </p:txBody>
      </p:sp>
    </p:spTree>
    <p:extLst>
      <p:ext uri="{BB962C8B-B14F-4D97-AF65-F5344CB8AC3E}">
        <p14:creationId xmlns:p14="http://schemas.microsoft.com/office/powerpoint/2010/main" val="211539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95931-D0E6-424E-8559-3FF5827AFAB7}"/>
              </a:ext>
            </a:extLst>
          </p:cNvPr>
          <p:cNvSpPr>
            <a:spLocks noGrp="1"/>
          </p:cNvSpPr>
          <p:nvPr>
            <p:ph idx="1"/>
          </p:nvPr>
        </p:nvSpPr>
        <p:spPr>
          <a:xfrm>
            <a:off x="728869" y="450574"/>
            <a:ext cx="11012557" cy="5857461"/>
          </a:xfrm>
        </p:spPr>
        <p:txBody>
          <a:bodyPr>
            <a:normAutofit fontScale="32500" lnSpcReduction="20000"/>
          </a:bodyPr>
          <a:lstStyle/>
          <a:p>
            <a:pPr marL="0" indent="0" algn="just">
              <a:lnSpc>
                <a:spcPct val="120000"/>
              </a:lnSpc>
              <a:buNone/>
            </a:pPr>
            <a:r>
              <a:rPr lang="en-US" sz="6200" b="1" dirty="0">
                <a:solidFill>
                  <a:srgbClr val="00B050"/>
                </a:solidFill>
                <a:latin typeface="Bodoni MT" panose="02070603080606020203" pitchFamily="18" charset="0"/>
              </a:rPr>
              <a:t>Interrupts in 8085</a:t>
            </a:r>
          </a:p>
          <a:p>
            <a:pPr marL="0" indent="0" algn="just">
              <a:lnSpc>
                <a:spcPct val="120000"/>
              </a:lnSpc>
              <a:buNone/>
            </a:pPr>
            <a:r>
              <a:rPr lang="en-US" sz="5200" dirty="0">
                <a:latin typeface="Bodoni MT" panose="02070603080606020203" pitchFamily="18" charset="0"/>
              </a:rPr>
              <a:t>Interrupts are the signals generated by the external devices to request the microprocessor to perform a task. There are 5 interrupt signals, i.e. TRAP, RST 7.5, RST 6.5, RST 5.5, and INTR.</a:t>
            </a:r>
          </a:p>
          <a:p>
            <a:pPr marL="0" indent="0" algn="just">
              <a:lnSpc>
                <a:spcPct val="120000"/>
              </a:lnSpc>
              <a:buNone/>
            </a:pPr>
            <a:r>
              <a:rPr lang="en-US" sz="5200" dirty="0">
                <a:latin typeface="Bodoni MT" panose="02070603080606020203" pitchFamily="18" charset="0"/>
              </a:rPr>
              <a:t>Interrupt are classified into following groups based on their parameter −</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Vector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the interrupt address is known to the processor. </a:t>
            </a:r>
            <a:r>
              <a:rPr lang="en-US" sz="5200" b="1" dirty="0">
                <a:latin typeface="Bodoni MT" panose="02070603080606020203" pitchFamily="18" charset="0"/>
              </a:rPr>
              <a:t>For example:</a:t>
            </a:r>
            <a:r>
              <a:rPr lang="en-US" sz="5200" dirty="0">
                <a:latin typeface="Bodoni MT" panose="02070603080606020203" pitchFamily="18" charset="0"/>
              </a:rPr>
              <a:t> RST7.5, RST6.5, RST5.5, TRAP.</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Non-Vector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the interrupt address is not known to the processor so, the interrupt address needs to be sent externally by the device to perform interrupts. </a:t>
            </a:r>
            <a:r>
              <a:rPr lang="en-US" sz="5200" b="1" dirty="0">
                <a:latin typeface="Bodoni MT" panose="02070603080606020203" pitchFamily="18" charset="0"/>
              </a:rPr>
              <a:t>For example:</a:t>
            </a:r>
            <a:r>
              <a:rPr lang="en-US" sz="5200" dirty="0">
                <a:latin typeface="Bodoni MT" panose="02070603080606020203" pitchFamily="18" charset="0"/>
              </a:rPr>
              <a:t> INTR.</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Maskable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we can disable the interrupt by writing some instructions into the program. </a:t>
            </a:r>
            <a:r>
              <a:rPr lang="en-US" sz="5200" b="1" dirty="0">
                <a:latin typeface="Bodoni MT" panose="02070603080606020203" pitchFamily="18" charset="0"/>
              </a:rPr>
              <a:t>For example:</a:t>
            </a:r>
            <a:r>
              <a:rPr lang="en-US" sz="5200" dirty="0">
                <a:latin typeface="Bodoni MT" panose="02070603080606020203" pitchFamily="18" charset="0"/>
              </a:rPr>
              <a:t> RST7.5, RST6.5, RST5.5.</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Non-Maskable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we cannot disable the interrupt by writing some instructions into the program. </a:t>
            </a:r>
            <a:r>
              <a:rPr lang="en-US" sz="5200" b="1" dirty="0">
                <a:latin typeface="Bodoni MT" panose="02070603080606020203" pitchFamily="18" charset="0"/>
              </a:rPr>
              <a:t>For example:</a:t>
            </a:r>
            <a:r>
              <a:rPr lang="en-US" sz="5200" dirty="0">
                <a:latin typeface="Bodoni MT" panose="02070603080606020203" pitchFamily="18" charset="0"/>
              </a:rPr>
              <a:t> TRAP.</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Software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the programmer has to add the instructions into the program to execute the interrupt. There are 8 software interrupts in 8085, i.e. RST0, RST1, RST2, RST3, RST4, RST5, RST6, and RST7.</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Hardware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There are 5 interrupt pins in 8085 used as hardware interrupts, i.e. TRAP, RST7.5, RST6.5, RST5.5, INTA.</a:t>
            </a:r>
          </a:p>
          <a:p>
            <a:pPr marL="0" indent="0" algn="just">
              <a:lnSpc>
                <a:spcPct val="12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81039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84C01-39E4-4C60-927F-17C9FA32E9EB}"/>
              </a:ext>
            </a:extLst>
          </p:cNvPr>
          <p:cNvSpPr>
            <a:spLocks noGrp="1"/>
          </p:cNvSpPr>
          <p:nvPr>
            <p:ph idx="1"/>
          </p:nvPr>
        </p:nvSpPr>
        <p:spPr>
          <a:xfrm>
            <a:off x="569843" y="490330"/>
            <a:ext cx="11025810" cy="5950227"/>
          </a:xfrm>
        </p:spPr>
        <p:txBody>
          <a:bodyPr>
            <a:normAutofit fontScale="25000" lnSpcReduction="20000"/>
          </a:bodyPr>
          <a:lstStyle/>
          <a:p>
            <a:pPr marL="0" indent="0" algn="just">
              <a:lnSpc>
                <a:spcPct val="160000"/>
              </a:lnSpc>
              <a:buNone/>
            </a:pPr>
            <a:r>
              <a:rPr lang="en-US" sz="8000" b="1" dirty="0">
                <a:solidFill>
                  <a:srgbClr val="00B050"/>
                </a:solidFill>
                <a:latin typeface="Bodoni MT" panose="02070603080606020203" pitchFamily="18" charset="0"/>
              </a:rPr>
              <a:t>Interrupt Service Routine (ISR)</a:t>
            </a:r>
          </a:p>
          <a:p>
            <a:pPr marL="0" indent="0" algn="just">
              <a:lnSpc>
                <a:spcPct val="160000"/>
              </a:lnSpc>
              <a:buNone/>
            </a:pPr>
            <a:r>
              <a:rPr lang="en-US" sz="7200" dirty="0">
                <a:latin typeface="Bodoni MT" panose="02070603080606020203" pitchFamily="18" charset="0"/>
              </a:rPr>
              <a:t>A small program or a routine that when executed, services the corresponding interrupting source is called an ISR.</a:t>
            </a:r>
          </a:p>
          <a:p>
            <a:pPr algn="just">
              <a:lnSpc>
                <a:spcPct val="160000"/>
              </a:lnSpc>
            </a:pPr>
            <a:r>
              <a:rPr lang="en-US" sz="7200" b="1" dirty="0">
                <a:latin typeface="Bodoni MT" panose="02070603080606020203" pitchFamily="18" charset="0"/>
              </a:rPr>
              <a:t>TRAP - </a:t>
            </a:r>
            <a:r>
              <a:rPr lang="en-US" sz="7200" dirty="0">
                <a:latin typeface="Bodoni MT" panose="02070603080606020203" pitchFamily="18" charset="0"/>
              </a:rPr>
              <a:t>It is a non-maskable interrupt, having the highest priority among all interrupts. By default, it is enabled until it gets acknowledged. In case of failure, it executes as ISR and sends the data to backup memory. This interrupt transfers the control to the location 0024H.</a:t>
            </a:r>
          </a:p>
          <a:p>
            <a:pPr algn="just">
              <a:lnSpc>
                <a:spcPct val="160000"/>
              </a:lnSpc>
            </a:pPr>
            <a:r>
              <a:rPr lang="en-US" sz="7200" b="1" dirty="0">
                <a:latin typeface="Bodoni MT" panose="02070603080606020203" pitchFamily="18" charset="0"/>
              </a:rPr>
              <a:t>RST7.5 - </a:t>
            </a:r>
            <a:r>
              <a:rPr lang="en-US" sz="7200" dirty="0">
                <a:latin typeface="Bodoni MT" panose="02070603080606020203" pitchFamily="18" charset="0"/>
              </a:rPr>
              <a:t>It is a maskable interrupt, having the second highest priority among all interrupts. When this interrupt is executed, the processor saves the content of the PC register into the stack and branches to 003CH address.</a:t>
            </a:r>
          </a:p>
          <a:p>
            <a:pPr algn="just">
              <a:lnSpc>
                <a:spcPct val="160000"/>
              </a:lnSpc>
            </a:pPr>
            <a:r>
              <a:rPr lang="en-US" sz="7200" b="1" dirty="0">
                <a:latin typeface="Bodoni MT" panose="02070603080606020203" pitchFamily="18" charset="0"/>
              </a:rPr>
              <a:t>RST 6.5 - </a:t>
            </a:r>
            <a:r>
              <a:rPr lang="en-US" sz="7200" dirty="0">
                <a:latin typeface="Bodoni MT" panose="02070603080606020203" pitchFamily="18" charset="0"/>
              </a:rPr>
              <a:t>It is a maskable interrupt, having the third highest priority among all interrupts. When this interrupt is executed, the processor saves the content of the PC register into the stack and branches to 0034H address.</a:t>
            </a:r>
          </a:p>
          <a:p>
            <a:pPr algn="just">
              <a:lnSpc>
                <a:spcPct val="160000"/>
              </a:lnSpc>
            </a:pPr>
            <a:r>
              <a:rPr lang="en-US" sz="7200" b="1" dirty="0">
                <a:latin typeface="Bodoni MT" panose="02070603080606020203" pitchFamily="18" charset="0"/>
              </a:rPr>
              <a:t>RST 5.5 - </a:t>
            </a:r>
            <a:r>
              <a:rPr lang="en-US" sz="7200" dirty="0">
                <a:latin typeface="Bodoni MT" panose="02070603080606020203" pitchFamily="18" charset="0"/>
              </a:rPr>
              <a:t>It is a maskable interrupt. When this interrupt is executed, the processor saves the content of the PC register into the stack and branches to 002CH address.</a:t>
            </a:r>
          </a:p>
        </p:txBody>
      </p:sp>
    </p:spTree>
    <p:extLst>
      <p:ext uri="{BB962C8B-B14F-4D97-AF65-F5344CB8AC3E}">
        <p14:creationId xmlns:p14="http://schemas.microsoft.com/office/powerpoint/2010/main" val="274371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33B78-D778-4BC3-98ED-F8A1C5B51D2C}"/>
              </a:ext>
            </a:extLst>
          </p:cNvPr>
          <p:cNvSpPr>
            <a:spLocks noGrp="1"/>
          </p:cNvSpPr>
          <p:nvPr>
            <p:ph idx="1"/>
          </p:nvPr>
        </p:nvSpPr>
        <p:spPr>
          <a:xfrm>
            <a:off x="838200" y="662609"/>
            <a:ext cx="10515600" cy="5514354"/>
          </a:xfrm>
        </p:spPr>
        <p:txBody>
          <a:bodyPr>
            <a:normAutofit fontScale="92500"/>
          </a:bodyPr>
          <a:lstStyle/>
          <a:p>
            <a:pPr marL="0" indent="0">
              <a:buNone/>
            </a:pPr>
            <a:r>
              <a:rPr lang="en-US" sz="2400" b="1" dirty="0">
                <a:solidFill>
                  <a:srgbClr val="00B050"/>
                </a:solidFill>
                <a:latin typeface="Bodoni MT" panose="02070603080606020203" pitchFamily="18" charset="0"/>
              </a:rPr>
              <a:t>INTR</a:t>
            </a:r>
          </a:p>
          <a:p>
            <a:pPr>
              <a:lnSpc>
                <a:spcPct val="150000"/>
              </a:lnSpc>
            </a:pPr>
            <a:r>
              <a:rPr lang="en-US" sz="2400" dirty="0">
                <a:latin typeface="Bodoni MT" panose="02070603080606020203" pitchFamily="18" charset="0"/>
              </a:rPr>
              <a:t>It is a maskable interrupt, having the lowest priority among all interrupts. It can be disabled by resetting the microprocessor.</a:t>
            </a:r>
          </a:p>
          <a:p>
            <a:pPr>
              <a:lnSpc>
                <a:spcPct val="150000"/>
              </a:lnSpc>
            </a:pPr>
            <a:r>
              <a:rPr lang="en-US" sz="2400" dirty="0">
                <a:latin typeface="Bodoni MT" panose="02070603080606020203" pitchFamily="18" charset="0"/>
              </a:rPr>
              <a:t>When </a:t>
            </a:r>
            <a:r>
              <a:rPr lang="en-US" sz="2400" b="1" dirty="0">
                <a:latin typeface="Bodoni MT" panose="02070603080606020203" pitchFamily="18" charset="0"/>
              </a:rPr>
              <a:t>INTR signal goes high</a:t>
            </a:r>
            <a:r>
              <a:rPr lang="en-US" sz="2400" dirty="0">
                <a:latin typeface="Bodoni MT" panose="02070603080606020203" pitchFamily="18" charset="0"/>
              </a:rPr>
              <a:t>, the following events can occur −</a:t>
            </a:r>
          </a:p>
          <a:p>
            <a:pPr>
              <a:lnSpc>
                <a:spcPct val="150000"/>
              </a:lnSpc>
              <a:buFont typeface="Arial" panose="020B0604020202020204" pitchFamily="34" charset="0"/>
              <a:buChar char="•"/>
            </a:pPr>
            <a:r>
              <a:rPr lang="en-US" sz="2400" dirty="0">
                <a:latin typeface="Bodoni MT" panose="02070603080606020203" pitchFamily="18" charset="0"/>
              </a:rPr>
              <a:t>The microprocessor checks the status of INTR signal during the execution of each instruction.</a:t>
            </a:r>
          </a:p>
          <a:p>
            <a:pPr>
              <a:lnSpc>
                <a:spcPct val="150000"/>
              </a:lnSpc>
              <a:buFont typeface="Arial" panose="020B0604020202020204" pitchFamily="34" charset="0"/>
              <a:buChar char="•"/>
            </a:pPr>
            <a:r>
              <a:rPr lang="en-US" sz="2400" dirty="0">
                <a:latin typeface="Bodoni MT" panose="02070603080606020203" pitchFamily="18" charset="0"/>
              </a:rPr>
              <a:t>When the INTR signal is high, then the microprocessor completes its current instruction and sends active low interrupt acknowledge signal.</a:t>
            </a:r>
          </a:p>
          <a:p>
            <a:pPr>
              <a:lnSpc>
                <a:spcPct val="150000"/>
              </a:lnSpc>
              <a:buFont typeface="Arial" panose="020B0604020202020204" pitchFamily="34" charset="0"/>
              <a:buChar char="•"/>
            </a:pPr>
            <a:r>
              <a:rPr lang="en-US" sz="2400" dirty="0">
                <a:latin typeface="Bodoni MT" panose="02070603080606020203" pitchFamily="18" charset="0"/>
              </a:rPr>
              <a:t>When instructions are received, then the microprocessor saves the address of the next instruction on stack and executes the received instruction.</a:t>
            </a:r>
          </a:p>
        </p:txBody>
      </p:sp>
    </p:spTree>
    <p:extLst>
      <p:ext uri="{BB962C8B-B14F-4D97-AF65-F5344CB8AC3E}">
        <p14:creationId xmlns:p14="http://schemas.microsoft.com/office/powerpoint/2010/main" val="4020720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C2340-E81B-42B8-B236-C2D90EA042FE}"/>
              </a:ext>
            </a:extLst>
          </p:cNvPr>
          <p:cNvSpPr>
            <a:spLocks noGrp="1"/>
          </p:cNvSpPr>
          <p:nvPr>
            <p:ph idx="1"/>
          </p:nvPr>
        </p:nvSpPr>
        <p:spPr>
          <a:xfrm>
            <a:off x="834887" y="556591"/>
            <a:ext cx="10628243" cy="5830957"/>
          </a:xfrm>
        </p:spPr>
        <p:txBody>
          <a:bodyPr>
            <a:noAutofit/>
          </a:bodyPr>
          <a:lstStyle/>
          <a:p>
            <a:pPr marL="0" indent="0" algn="just">
              <a:lnSpc>
                <a:spcPct val="150000"/>
              </a:lnSpc>
              <a:buNone/>
            </a:pPr>
            <a:r>
              <a:rPr lang="en-US" sz="2400" b="1" dirty="0">
                <a:solidFill>
                  <a:srgbClr val="00B050"/>
                </a:solidFill>
                <a:latin typeface="Bodoni MT" panose="02070603080606020203" pitchFamily="18" charset="0"/>
              </a:rPr>
              <a:t>Microprocessor – 8085 Instructions</a:t>
            </a:r>
          </a:p>
          <a:p>
            <a:pPr marL="0" indent="0" algn="just" rtl="0" eaLnBrk="1" fontAlgn="ctr" latinLnBrk="0" hangingPunct="1">
              <a:lnSpc>
                <a:spcPct val="150000"/>
              </a:lnSpc>
              <a:spcBef>
                <a:spcPts val="0"/>
              </a:spcBef>
              <a:spcAft>
                <a:spcPts val="0"/>
              </a:spcAft>
              <a:buNone/>
            </a:pPr>
            <a:r>
              <a:rPr lang="en-US" sz="2000" b="1" i="0" strike="noStrike" kern="1200" dirty="0">
                <a:solidFill>
                  <a:srgbClr val="00B050"/>
                </a:solidFill>
                <a:effectLst/>
                <a:latin typeface="Bodoni MT" panose="02070603080606020203" pitchFamily="18" charset="0"/>
                <a:hlinkClick r:id="rId2">
                  <a:extLst>
                    <a:ext uri="{A12FA001-AC4F-418D-AE19-62706E023703}">
                      <ahyp:hlinkClr xmlns:ahyp="http://schemas.microsoft.com/office/drawing/2018/hyperlinkcolor" val="tx"/>
                    </a:ext>
                  </a:extLst>
                </a:hlinkClick>
              </a:rPr>
              <a:t>Data Moving Instructions:</a:t>
            </a: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2">
                  <a:extLst>
                    <a:ext uri="{A12FA001-AC4F-418D-AE19-62706E023703}">
                      <ahyp:hlinkClr xmlns:ahyp="http://schemas.microsoft.com/office/drawing/2018/hyperlinkcolor" val="tx"/>
                    </a:ext>
                  </a:extLst>
                </a:hlinkClick>
              </a:rPr>
              <a:t>Control Instructions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Conditional, Unconditional, Call subroutine, Return from subroutine and </a:t>
            </a:r>
            <a:r>
              <a:rPr lang="en-US" sz="2000" dirty="0">
                <a:latin typeface="Bodoni MT" panose="02070603080606020203" pitchFamily="18" charset="0"/>
              </a:rPr>
              <a:t>Restarts.</a:t>
            </a:r>
            <a:endParaRPr lang="en-US" sz="2000" b="0" i="0" u="none" strike="noStrike" dirty="0">
              <a:effectLst/>
              <a:latin typeface="Bodoni MT" panose="02070603080606020203" pitchFamily="18" charset="0"/>
            </a:endParaRP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3">
                  <a:extLst>
                    <a:ext uri="{A12FA001-AC4F-418D-AE19-62706E023703}">
                      <ahyp:hlinkClr xmlns:ahyp="http://schemas.microsoft.com/office/drawing/2018/hyperlinkcolor" val="tx"/>
                    </a:ext>
                  </a:extLst>
                </a:hlinkClick>
              </a:rPr>
              <a:t>Logical Instructions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AND, OR, XOR and Rotate.</a:t>
            </a:r>
            <a:endParaRPr lang="en-US" sz="2000" b="0" i="0" u="none" strike="noStrike" dirty="0">
              <a:effectLst/>
              <a:latin typeface="Bodoni MT" panose="02070603080606020203" pitchFamily="18" charset="0"/>
            </a:endParaRP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4">
                  <a:extLst>
                    <a:ext uri="{A12FA001-AC4F-418D-AE19-62706E023703}">
                      <ahyp:hlinkClr xmlns:ahyp="http://schemas.microsoft.com/office/drawing/2018/hyperlinkcolor" val="tx"/>
                    </a:ext>
                  </a:extLst>
                </a:hlinkClick>
              </a:rPr>
              <a:t>Arithmetic Instructions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Add, Subtract, Increment and Decrement.</a:t>
            </a:r>
            <a:endParaRPr lang="en-US" sz="2000" b="0" i="0" u="none" strike="noStrike" dirty="0">
              <a:effectLst/>
              <a:latin typeface="Bodoni MT" panose="02070603080606020203" pitchFamily="18" charset="0"/>
            </a:endParaRPr>
          </a:p>
          <a:p>
            <a:pPr marL="0" indent="0" algn="just" rtl="0" eaLnBrk="1" fontAlgn="ctr" latinLnBrk="0" hangingPunct="1">
              <a:lnSpc>
                <a:spcPct val="150000"/>
              </a:lnSpc>
              <a:spcBef>
                <a:spcPts val="0"/>
              </a:spcBef>
              <a:spcAft>
                <a:spcPts val="0"/>
              </a:spcAft>
              <a:buNone/>
            </a:pPr>
            <a:r>
              <a:rPr lang="en-US" sz="2000" b="1" i="0" u="none" strike="noStrike" kern="1200" dirty="0">
                <a:solidFill>
                  <a:srgbClr val="00B050"/>
                </a:solidFill>
                <a:effectLst/>
                <a:latin typeface="Bodoni MT" panose="02070603080606020203" pitchFamily="18" charset="0"/>
                <a:hlinkClick r:id="rId5">
                  <a:extLst>
                    <a:ext uri="{A12FA001-AC4F-418D-AE19-62706E023703}">
                      <ahyp:hlinkClr xmlns:ahyp="http://schemas.microsoft.com/office/drawing/2018/hyperlinkcolor" val="tx"/>
                    </a:ext>
                  </a:extLst>
                </a:hlinkClick>
              </a:rPr>
              <a:t>Input/Output Instructions:</a:t>
            </a: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5">
                  <a:extLst>
                    <a:ext uri="{A12FA001-AC4F-418D-AE19-62706E023703}">
                      <ahyp:hlinkClr xmlns:ahyp="http://schemas.microsoft.com/office/drawing/2018/hyperlinkcolor" val="tx"/>
                    </a:ext>
                  </a:extLst>
                </a:hlinkClick>
              </a:rPr>
              <a:t>Others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Setting/Clearing flag bits, enabling/Disabling interrupts, Stack operations etc.</a:t>
            </a:r>
            <a:endParaRPr lang="en-US" sz="2000" b="0" i="0" u="none" strike="noStrike" dirty="0">
              <a:effectLst/>
              <a:latin typeface="Bodoni MT" panose="02070603080606020203" pitchFamily="18" charset="0"/>
            </a:endParaRPr>
          </a:p>
          <a:p>
            <a:pPr marL="0" indent="0" algn="just">
              <a:lnSpc>
                <a:spcPct val="150000"/>
              </a:lnSpc>
              <a:buNone/>
            </a:pPr>
            <a:endParaRPr lang="en-US" sz="1000" dirty="0">
              <a:latin typeface="Bodoni MT" panose="02070603080606020203" pitchFamily="18" charset="0"/>
            </a:endParaRPr>
          </a:p>
          <a:p>
            <a:pPr marL="0" indent="0" algn="just">
              <a:lnSpc>
                <a:spcPct val="150000"/>
              </a:lnSpc>
              <a:buNone/>
            </a:pPr>
            <a:r>
              <a:rPr lang="en-US" sz="2000" b="1" dirty="0">
                <a:solidFill>
                  <a:srgbClr val="00B050"/>
                </a:solidFill>
                <a:latin typeface="Bodoni MT" panose="02070603080606020203" pitchFamily="18" charset="0"/>
              </a:rPr>
              <a:t>Ref.: </a:t>
            </a:r>
          </a:p>
          <a:p>
            <a:pPr marL="0" indent="0" algn="just">
              <a:lnSpc>
                <a:spcPct val="150000"/>
              </a:lnSpc>
              <a:buNone/>
            </a:pPr>
            <a:r>
              <a:rPr lang="en-US" sz="1600" dirty="0">
                <a:latin typeface="Bodoni MT" panose="02070603080606020203" pitchFamily="18" charset="0"/>
              </a:rPr>
              <a:t>1. </a:t>
            </a:r>
            <a:r>
              <a:rPr lang="en-US" sz="1800" dirty="0">
                <a:latin typeface="Bodoni MT" panose="02070603080606020203" pitchFamily="18" charset="0"/>
              </a:rPr>
              <a:t>Douglas V. Hall, Microprocessor and Interfacing – Programming and  Hardware, 3</a:t>
            </a:r>
            <a:r>
              <a:rPr lang="en-US" sz="1800" baseline="30000" dirty="0">
                <a:latin typeface="Bodoni MT" panose="02070603080606020203" pitchFamily="18" charset="0"/>
              </a:rPr>
              <a:t>rd</a:t>
            </a:r>
            <a:r>
              <a:rPr lang="en-US" sz="1800" dirty="0">
                <a:latin typeface="Bodoni MT" panose="02070603080606020203" pitchFamily="18" charset="0"/>
              </a:rPr>
              <a:t> Edition. </a:t>
            </a:r>
          </a:p>
          <a:p>
            <a:pPr marL="0" indent="0" algn="just">
              <a:lnSpc>
                <a:spcPct val="150000"/>
              </a:lnSpc>
              <a:buNone/>
            </a:pPr>
            <a:r>
              <a:rPr lang="en-US" sz="1800" dirty="0">
                <a:latin typeface="Bodoni MT" panose="02070603080606020203" pitchFamily="18" charset="0"/>
              </a:rPr>
              <a:t>2. https://www.tutorialspoint.com/microprocessor</a:t>
            </a:r>
          </a:p>
        </p:txBody>
      </p:sp>
    </p:spTree>
    <p:extLst>
      <p:ext uri="{BB962C8B-B14F-4D97-AF65-F5344CB8AC3E}">
        <p14:creationId xmlns:p14="http://schemas.microsoft.com/office/powerpoint/2010/main" val="6599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2EEC6-A3EA-402E-8234-2FF4A8702683}"/>
              </a:ext>
            </a:extLst>
          </p:cNvPr>
          <p:cNvSpPr>
            <a:spLocks noGrp="1"/>
          </p:cNvSpPr>
          <p:nvPr>
            <p:ph idx="1"/>
          </p:nvPr>
        </p:nvSpPr>
        <p:spPr>
          <a:xfrm>
            <a:off x="838200" y="781878"/>
            <a:ext cx="10515600" cy="5395085"/>
          </a:xfrm>
        </p:spPr>
        <p:txBody>
          <a:bodyPr>
            <a:normAutofit/>
          </a:bodyPr>
          <a:lstStyle/>
          <a:p>
            <a:pPr marL="0" indent="0" algn="just">
              <a:lnSpc>
                <a:spcPct val="150000"/>
              </a:lnSpc>
              <a:buNone/>
            </a:pPr>
            <a:r>
              <a:rPr lang="en-US" sz="3200" b="1" dirty="0">
                <a:solidFill>
                  <a:srgbClr val="00B050"/>
                </a:solidFill>
                <a:latin typeface="Bodoni MT" panose="02070603080606020203" pitchFamily="18" charset="0"/>
              </a:rPr>
              <a:t>Characteristics which differentiate Microprocessors</a:t>
            </a:r>
          </a:p>
          <a:p>
            <a:pPr marL="0" indent="0" algn="just">
              <a:lnSpc>
                <a:spcPct val="150000"/>
              </a:lnSpc>
              <a:buNone/>
            </a:pPr>
            <a:endParaRPr lang="en-US" sz="1000" b="1" dirty="0">
              <a:solidFill>
                <a:srgbClr val="00B050"/>
              </a:solidFill>
              <a:latin typeface="Bodoni MT" panose="02070603080606020203" pitchFamily="18" charset="0"/>
            </a:endParaRPr>
          </a:p>
          <a:p>
            <a:pPr algn="just">
              <a:lnSpc>
                <a:spcPct val="150000"/>
              </a:lnSpc>
            </a:pPr>
            <a:r>
              <a:rPr lang="en-US" sz="2400" b="1" dirty="0">
                <a:solidFill>
                  <a:srgbClr val="00B050"/>
                </a:solidFill>
                <a:latin typeface="Bodoni MT" panose="02070603080606020203" pitchFamily="18" charset="0"/>
              </a:rPr>
              <a:t>Instruction Set:</a:t>
            </a:r>
            <a:r>
              <a:rPr lang="en-US" sz="2400" dirty="0">
                <a:latin typeface="Bodoni MT" panose="02070603080606020203" pitchFamily="18" charset="0"/>
              </a:rPr>
              <a:t> The set of instructions that the microprocessor can execute.</a:t>
            </a:r>
          </a:p>
          <a:p>
            <a:pPr algn="just">
              <a:lnSpc>
                <a:spcPct val="150000"/>
              </a:lnSpc>
            </a:pPr>
            <a:r>
              <a:rPr lang="en-US" sz="2400" b="1" dirty="0">
                <a:solidFill>
                  <a:srgbClr val="00B050"/>
                </a:solidFill>
                <a:latin typeface="Bodoni MT" panose="02070603080606020203" pitchFamily="18" charset="0"/>
              </a:rPr>
              <a:t>Bandwidth:</a:t>
            </a:r>
            <a:r>
              <a:rPr lang="en-US" sz="2400" dirty="0">
                <a:latin typeface="Bodoni MT" panose="02070603080606020203" pitchFamily="18" charset="0"/>
              </a:rPr>
              <a:t> The number of bits processed in a single instruction.</a:t>
            </a:r>
          </a:p>
          <a:p>
            <a:pPr algn="just">
              <a:lnSpc>
                <a:spcPct val="150000"/>
              </a:lnSpc>
            </a:pPr>
            <a:r>
              <a:rPr lang="en-US" sz="2400" b="1" dirty="0">
                <a:solidFill>
                  <a:srgbClr val="00B050"/>
                </a:solidFill>
                <a:latin typeface="Bodoni MT" panose="02070603080606020203" pitchFamily="18" charset="0"/>
              </a:rPr>
              <a:t>Clock Speed:</a:t>
            </a:r>
            <a:r>
              <a:rPr lang="en-US" sz="2400" dirty="0">
                <a:latin typeface="Bodoni MT" panose="02070603080606020203" pitchFamily="18" charset="0"/>
              </a:rPr>
              <a:t> Given in (MHz), the clock speed determines how many instructions per second the processor can execute.</a:t>
            </a:r>
          </a:p>
          <a:p>
            <a:pPr marL="0" indent="0" algn="just">
              <a:lnSpc>
                <a:spcPct val="150000"/>
              </a:lnSpc>
              <a:buNone/>
            </a:pPr>
            <a:endParaRPr lang="en-US" sz="3200" dirty="0">
              <a:latin typeface="Bodoni MT" panose="02070603080606020203" pitchFamily="18" charset="0"/>
            </a:endParaRPr>
          </a:p>
          <a:p>
            <a:pPr marL="0" indent="0" algn="just">
              <a:lnSpc>
                <a:spcPct val="150000"/>
              </a:lnSpc>
              <a:buNone/>
            </a:pPr>
            <a:endParaRPr lang="en-US" sz="3200" dirty="0">
              <a:latin typeface="Bodoni MT" panose="02070603080606020203" pitchFamily="18" charset="0"/>
            </a:endParaRPr>
          </a:p>
          <a:p>
            <a:pPr marL="0" indent="0" algn="just">
              <a:lnSpc>
                <a:spcPct val="150000"/>
              </a:lnSpc>
              <a:buNone/>
            </a:pPr>
            <a:endParaRPr lang="en-US" sz="3200" dirty="0">
              <a:latin typeface="Bodoni MT" panose="02070603080606020203" pitchFamily="18" charset="0"/>
            </a:endParaRPr>
          </a:p>
        </p:txBody>
      </p:sp>
    </p:spTree>
    <p:extLst>
      <p:ext uri="{BB962C8B-B14F-4D97-AF65-F5344CB8AC3E}">
        <p14:creationId xmlns:p14="http://schemas.microsoft.com/office/powerpoint/2010/main" val="138115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5FE28-E3AC-4DBD-85EC-96902342A899}"/>
              </a:ext>
            </a:extLst>
          </p:cNvPr>
          <p:cNvSpPr>
            <a:spLocks noGrp="1"/>
          </p:cNvSpPr>
          <p:nvPr>
            <p:ph idx="1"/>
          </p:nvPr>
        </p:nvSpPr>
        <p:spPr>
          <a:xfrm>
            <a:off x="838200" y="715616"/>
            <a:ext cx="10515600" cy="5565913"/>
          </a:xfrm>
        </p:spPr>
        <p:txBody>
          <a:bodyPr>
            <a:normAutofit fontScale="92500" lnSpcReduction="20000"/>
          </a:bodyPr>
          <a:lstStyle/>
          <a:p>
            <a:pPr marL="0" indent="0" algn="just">
              <a:lnSpc>
                <a:spcPct val="160000"/>
              </a:lnSpc>
              <a:buNone/>
            </a:pPr>
            <a:r>
              <a:rPr lang="en-US" sz="3000" b="1" dirty="0">
                <a:solidFill>
                  <a:srgbClr val="00B050"/>
                </a:solidFill>
                <a:latin typeface="Bodoni MT" panose="02070603080606020203" pitchFamily="18" charset="0"/>
              </a:rPr>
              <a:t>What is the difference between microprocessor, microcontroller and microcomputer?</a:t>
            </a:r>
          </a:p>
          <a:p>
            <a:pPr algn="just">
              <a:lnSpc>
                <a:spcPct val="160000"/>
              </a:lnSpc>
            </a:pPr>
            <a:r>
              <a:rPr lang="en-US" sz="2200" dirty="0">
                <a:latin typeface="Bodoni MT" panose="02070603080606020203" pitchFamily="18" charset="0"/>
              </a:rPr>
              <a:t>A Microcontroller is a Microcomputer with memory and I/O integrated into one chip.</a:t>
            </a:r>
          </a:p>
          <a:p>
            <a:pPr algn="just">
              <a:lnSpc>
                <a:spcPct val="160000"/>
              </a:lnSpc>
            </a:pPr>
            <a:r>
              <a:rPr lang="en-US" sz="2200" dirty="0">
                <a:latin typeface="Bodoni MT" panose="02070603080606020203" pitchFamily="18" charset="0"/>
              </a:rPr>
              <a:t>The Microcomputer is a Microprocessor with added memory and input/output</a:t>
            </a:r>
          </a:p>
          <a:p>
            <a:pPr algn="just">
              <a:lnSpc>
                <a:spcPct val="160000"/>
              </a:lnSpc>
            </a:pPr>
            <a:r>
              <a:rPr lang="en-US" sz="2200" dirty="0">
                <a:latin typeface="Bodoni MT" panose="02070603080606020203" pitchFamily="18" charset="0"/>
              </a:rPr>
              <a:t>The Microprocessor contains the CPU, the ALU and the control units, with partial memory and I/O configuration.</a:t>
            </a:r>
          </a:p>
          <a:p>
            <a:pPr marL="0" indent="0" algn="just">
              <a:lnSpc>
                <a:spcPct val="160000"/>
              </a:lnSpc>
              <a:buNone/>
            </a:pPr>
            <a:r>
              <a:rPr lang="en-US" sz="3000" b="1" dirty="0">
                <a:solidFill>
                  <a:srgbClr val="00B050"/>
                </a:solidFill>
                <a:latin typeface="Bodoni MT" panose="02070603080606020203" pitchFamily="18" charset="0"/>
              </a:rPr>
              <a:t>What is a bit, byte, nibble and a word?</a:t>
            </a:r>
          </a:p>
          <a:p>
            <a:pPr marL="0" indent="0" algn="just">
              <a:lnSpc>
                <a:spcPct val="160000"/>
              </a:lnSpc>
              <a:buNone/>
            </a:pPr>
            <a:r>
              <a:rPr lang="en-US" sz="2200" dirty="0">
                <a:latin typeface="Bodoni MT" panose="02070603080606020203" pitchFamily="18" charset="0"/>
              </a:rPr>
              <a:t>Eight </a:t>
            </a:r>
            <a:r>
              <a:rPr lang="en-US" sz="2200" b="1" dirty="0">
                <a:latin typeface="Bodoni MT" panose="02070603080606020203" pitchFamily="18" charset="0"/>
              </a:rPr>
              <a:t>bits</a:t>
            </a:r>
            <a:r>
              <a:rPr lang="en-US" sz="2200" dirty="0">
                <a:latin typeface="Bodoni MT" panose="02070603080606020203" pitchFamily="18" charset="0"/>
              </a:rPr>
              <a:t> represent a character and is called a </a:t>
            </a:r>
            <a:r>
              <a:rPr lang="en-US" sz="2200" b="1" dirty="0">
                <a:latin typeface="Bodoni MT" panose="02070603080606020203" pitchFamily="18" charset="0"/>
              </a:rPr>
              <a:t>byte</a:t>
            </a:r>
            <a:r>
              <a:rPr lang="en-US" sz="2200" dirty="0">
                <a:latin typeface="Bodoni MT" panose="02070603080606020203" pitchFamily="18" charset="0"/>
              </a:rPr>
              <a:t>. </a:t>
            </a:r>
            <a:r>
              <a:rPr lang="en-US" sz="2200" b="1" dirty="0">
                <a:latin typeface="Bodoni MT" panose="02070603080606020203" pitchFamily="18" charset="0"/>
              </a:rPr>
              <a:t>Nibble</a:t>
            </a:r>
            <a:r>
              <a:rPr lang="en-US" sz="2200" dirty="0">
                <a:latin typeface="Bodoni MT" panose="02070603080606020203" pitchFamily="18" charset="0"/>
              </a:rPr>
              <a:t>: A </a:t>
            </a:r>
            <a:r>
              <a:rPr lang="en-US" sz="2200" b="1" dirty="0">
                <a:latin typeface="Bodoni MT" panose="02070603080606020203" pitchFamily="18" charset="0"/>
              </a:rPr>
              <a:t>nibble</a:t>
            </a:r>
            <a:r>
              <a:rPr lang="en-US" sz="2200" dirty="0">
                <a:latin typeface="Bodoni MT" panose="02070603080606020203" pitchFamily="18" charset="0"/>
              </a:rPr>
              <a:t> is a combination of four </a:t>
            </a:r>
            <a:r>
              <a:rPr lang="en-US" sz="2200" b="1" dirty="0">
                <a:latin typeface="Bodoni MT" panose="02070603080606020203" pitchFamily="18" charset="0"/>
              </a:rPr>
              <a:t>bits</a:t>
            </a:r>
            <a:r>
              <a:rPr lang="en-US" sz="2200" dirty="0">
                <a:latin typeface="Bodoni MT" panose="02070603080606020203" pitchFamily="18" charset="0"/>
              </a:rPr>
              <a:t>, in other words a </a:t>
            </a:r>
            <a:r>
              <a:rPr lang="en-US" sz="2200" b="1" dirty="0">
                <a:latin typeface="Bodoni MT" panose="02070603080606020203" pitchFamily="18" charset="0"/>
              </a:rPr>
              <a:t>nibble</a:t>
            </a:r>
            <a:r>
              <a:rPr lang="en-US" sz="2200" dirty="0">
                <a:latin typeface="Bodoni MT" panose="02070603080606020203" pitchFamily="18" charset="0"/>
              </a:rPr>
              <a:t> is half a </a:t>
            </a:r>
            <a:r>
              <a:rPr lang="en-US" sz="2200" b="1" dirty="0">
                <a:latin typeface="Bodoni MT" panose="02070603080606020203" pitchFamily="18" charset="0"/>
              </a:rPr>
              <a:t>byte</a:t>
            </a:r>
            <a:r>
              <a:rPr lang="en-US" sz="2200" dirty="0">
                <a:latin typeface="Bodoni MT" panose="02070603080606020203" pitchFamily="18" charset="0"/>
              </a:rPr>
              <a:t>. </a:t>
            </a:r>
            <a:r>
              <a:rPr lang="en-US" sz="2200" b="1" dirty="0">
                <a:latin typeface="Bodoni MT" panose="02070603080606020203" pitchFamily="18" charset="0"/>
              </a:rPr>
              <a:t>Word</a:t>
            </a:r>
            <a:r>
              <a:rPr lang="en-US" sz="2200" dirty="0">
                <a:latin typeface="Bodoni MT" panose="02070603080606020203" pitchFamily="18" charset="0"/>
              </a:rPr>
              <a:t>: a </a:t>
            </a:r>
            <a:r>
              <a:rPr lang="en-US" sz="2200" b="1" dirty="0">
                <a:latin typeface="Bodoni MT" panose="02070603080606020203" pitchFamily="18" charset="0"/>
              </a:rPr>
              <a:t>word</a:t>
            </a:r>
            <a:r>
              <a:rPr lang="en-US" sz="2200" dirty="0">
                <a:latin typeface="Bodoni MT" panose="02070603080606020203" pitchFamily="18" charset="0"/>
              </a:rPr>
              <a:t> is a combination of 16 </a:t>
            </a:r>
            <a:r>
              <a:rPr lang="en-US" sz="2200" b="1" dirty="0">
                <a:latin typeface="Bodoni MT" panose="02070603080606020203" pitchFamily="18" charset="0"/>
              </a:rPr>
              <a:t>bits</a:t>
            </a:r>
            <a:r>
              <a:rPr lang="en-US" sz="2200" dirty="0">
                <a:latin typeface="Bodoni MT" panose="02070603080606020203" pitchFamily="18" charset="0"/>
              </a:rPr>
              <a:t>, 32 </a:t>
            </a:r>
            <a:r>
              <a:rPr lang="en-US" sz="2200" b="1" dirty="0">
                <a:latin typeface="Bodoni MT" panose="02070603080606020203" pitchFamily="18" charset="0"/>
              </a:rPr>
              <a:t>bits</a:t>
            </a:r>
            <a:r>
              <a:rPr lang="en-US" sz="2200" dirty="0">
                <a:latin typeface="Bodoni MT" panose="02070603080606020203" pitchFamily="18" charset="0"/>
              </a:rPr>
              <a:t> or 64 </a:t>
            </a:r>
            <a:r>
              <a:rPr lang="en-US" sz="2200" b="1" dirty="0">
                <a:latin typeface="Bodoni MT" panose="02070603080606020203" pitchFamily="18" charset="0"/>
              </a:rPr>
              <a:t>bits</a:t>
            </a:r>
            <a:r>
              <a:rPr lang="en-US" sz="2200" dirty="0">
                <a:latin typeface="Bodoni MT" panose="02070603080606020203" pitchFamily="18" charset="0"/>
              </a:rPr>
              <a:t> depending on the computer.</a:t>
            </a:r>
          </a:p>
          <a:p>
            <a:pPr marL="0" indent="0" algn="just">
              <a:lnSpc>
                <a:spcPct val="160000"/>
              </a:lnSpc>
              <a:buNone/>
            </a:pPr>
            <a:endParaRPr lang="en-US" dirty="0"/>
          </a:p>
          <a:p>
            <a:pPr marL="0" indent="0" algn="just">
              <a:lnSpc>
                <a:spcPct val="160000"/>
              </a:lnSpc>
              <a:buNone/>
            </a:pPr>
            <a:endParaRPr lang="en-US" dirty="0"/>
          </a:p>
        </p:txBody>
      </p:sp>
    </p:spTree>
    <p:extLst>
      <p:ext uri="{BB962C8B-B14F-4D97-AF65-F5344CB8AC3E}">
        <p14:creationId xmlns:p14="http://schemas.microsoft.com/office/powerpoint/2010/main" val="53799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15963-2372-440A-AC68-AB1E21134C7B}"/>
              </a:ext>
            </a:extLst>
          </p:cNvPr>
          <p:cNvSpPr>
            <a:spLocks noGrp="1"/>
          </p:cNvSpPr>
          <p:nvPr>
            <p:ph idx="1"/>
          </p:nvPr>
        </p:nvSpPr>
        <p:spPr>
          <a:xfrm>
            <a:off x="838200" y="755374"/>
            <a:ext cx="10515600" cy="5421589"/>
          </a:xfrm>
        </p:spPr>
        <p:txBody>
          <a:bodyPr>
            <a:normAutofit/>
          </a:bodyPr>
          <a:lstStyle/>
          <a:p>
            <a:pPr marL="0" indent="0" algn="just">
              <a:lnSpc>
                <a:spcPct val="150000"/>
              </a:lnSpc>
              <a:buNone/>
            </a:pPr>
            <a:r>
              <a:rPr lang="en-US" b="1" dirty="0">
                <a:solidFill>
                  <a:srgbClr val="00B050"/>
                </a:solidFill>
                <a:latin typeface="Bodoni MT" panose="02070603080606020203" pitchFamily="18" charset="0"/>
              </a:rPr>
              <a:t>What is Mnemonics?</a:t>
            </a:r>
          </a:p>
          <a:p>
            <a:pPr marL="0" indent="0" algn="just">
              <a:lnSpc>
                <a:spcPct val="150000"/>
              </a:lnSpc>
              <a:buNone/>
            </a:pPr>
            <a:endParaRPr lang="en-US" sz="1000" dirty="0">
              <a:latin typeface="Bodoni MT" panose="02070603080606020203" pitchFamily="18" charset="0"/>
            </a:endParaRPr>
          </a:p>
          <a:p>
            <a:pPr marL="0" indent="0" algn="just">
              <a:lnSpc>
                <a:spcPct val="150000"/>
              </a:lnSpc>
              <a:buNone/>
            </a:pPr>
            <a:r>
              <a:rPr lang="en-US" sz="2000" dirty="0">
                <a:latin typeface="Bodoni MT" panose="02070603080606020203" pitchFamily="18" charset="0"/>
              </a:rPr>
              <a:t>Assembly language is the symbolic form of machine language. Assembly programs are written with short abbreviations called </a:t>
            </a:r>
            <a:r>
              <a:rPr lang="en-US" sz="2000" b="1" dirty="0">
                <a:latin typeface="Bodoni MT" panose="02070603080606020203" pitchFamily="18" charset="0"/>
              </a:rPr>
              <a:t>mnemonics</a:t>
            </a:r>
            <a:r>
              <a:rPr lang="en-US" sz="2000" dirty="0">
                <a:latin typeface="Bodoni MT" panose="02070603080606020203" pitchFamily="18" charset="0"/>
              </a:rPr>
              <a:t>.</a:t>
            </a:r>
          </a:p>
          <a:p>
            <a:pPr marL="0" indent="0" algn="just">
              <a:lnSpc>
                <a:spcPct val="150000"/>
              </a:lnSpc>
              <a:buNone/>
            </a:pPr>
            <a:r>
              <a:rPr lang="en-US" sz="2000" b="1" dirty="0">
                <a:latin typeface="Bodoni MT" panose="02070603080606020203" pitchFamily="18" charset="0"/>
              </a:rPr>
              <a:t>Assembly language</a:t>
            </a:r>
            <a:r>
              <a:rPr lang="en-US" sz="2000" dirty="0">
                <a:latin typeface="Bodoni MT" panose="02070603080606020203" pitchFamily="18" charset="0"/>
              </a:rPr>
              <a:t> uses a mnemonic to represent each low-level machine instruction or opcode.</a:t>
            </a:r>
          </a:p>
          <a:p>
            <a:pPr marL="0" indent="0" algn="just">
              <a:lnSpc>
                <a:spcPct val="150000"/>
              </a:lnSpc>
              <a:buNone/>
            </a:pPr>
            <a:r>
              <a:rPr lang="en-US" sz="2000" b="1" dirty="0">
                <a:latin typeface="Bodoni MT" panose="02070603080606020203" pitchFamily="18" charset="0"/>
              </a:rPr>
              <a:t>Mnemonic</a:t>
            </a:r>
            <a:r>
              <a:rPr lang="en-US" sz="2000" dirty="0">
                <a:latin typeface="Bodoni MT" panose="02070603080606020203" pitchFamily="18" charset="0"/>
              </a:rPr>
              <a:t> is anything (especially something in verbal form) used to help remember something while </a:t>
            </a:r>
            <a:r>
              <a:rPr lang="en-US" sz="2000" b="1" dirty="0">
                <a:latin typeface="Bodoni MT" panose="02070603080606020203" pitchFamily="18" charset="0"/>
              </a:rPr>
              <a:t>opcode</a:t>
            </a:r>
            <a:r>
              <a:rPr lang="en-US" sz="2000" dirty="0">
                <a:latin typeface="Bodoni MT" panose="02070603080606020203" pitchFamily="18" charset="0"/>
              </a:rPr>
              <a:t> is (computing) a </a:t>
            </a:r>
            <a:r>
              <a:rPr lang="en-US" sz="2000" b="1" dirty="0">
                <a:latin typeface="Bodoni MT" panose="02070603080606020203" pitchFamily="18" charset="0"/>
              </a:rPr>
              <a:t>mnemonic</a:t>
            </a:r>
            <a:r>
              <a:rPr lang="en-US" sz="2000" dirty="0">
                <a:latin typeface="Bodoni MT" panose="02070603080606020203" pitchFamily="18" charset="0"/>
              </a:rPr>
              <a:t> used to refer to a microprocessor instruction in assembly language.</a:t>
            </a:r>
            <a:endParaRPr lang="en-US" sz="3200" dirty="0">
              <a:latin typeface="Bodoni MT" panose="02070603080606020203" pitchFamily="18" charset="0"/>
            </a:endParaRPr>
          </a:p>
        </p:txBody>
      </p:sp>
    </p:spTree>
    <p:extLst>
      <p:ext uri="{BB962C8B-B14F-4D97-AF65-F5344CB8AC3E}">
        <p14:creationId xmlns:p14="http://schemas.microsoft.com/office/powerpoint/2010/main" val="118473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9DBAD-D4F1-45AE-8949-2E74D832FF48}"/>
              </a:ext>
            </a:extLst>
          </p:cNvPr>
          <p:cNvSpPr>
            <a:spLocks noGrp="1"/>
          </p:cNvSpPr>
          <p:nvPr>
            <p:ph idx="1"/>
          </p:nvPr>
        </p:nvSpPr>
        <p:spPr>
          <a:xfrm>
            <a:off x="838199" y="728869"/>
            <a:ext cx="10677939" cy="5592417"/>
          </a:xfrm>
        </p:spPr>
        <p:txBody>
          <a:bodyPr>
            <a:normAutofit fontScale="62500" lnSpcReduction="20000"/>
          </a:bodyPr>
          <a:lstStyle/>
          <a:p>
            <a:pPr marL="0" indent="0" algn="just">
              <a:lnSpc>
                <a:spcPct val="150000"/>
              </a:lnSpc>
              <a:buNone/>
            </a:pPr>
            <a:r>
              <a:rPr lang="en-US" sz="3800" b="1" dirty="0">
                <a:solidFill>
                  <a:srgbClr val="00B050"/>
                </a:solidFill>
                <a:latin typeface="Bodoni MT" panose="02070603080606020203" pitchFamily="18" charset="0"/>
              </a:rPr>
              <a:t>The 8085 Microprocessor</a:t>
            </a:r>
          </a:p>
          <a:p>
            <a:pPr>
              <a:lnSpc>
                <a:spcPct val="150000"/>
              </a:lnSpc>
            </a:pPr>
            <a:r>
              <a:rPr lang="en-US" sz="3000" dirty="0">
                <a:latin typeface="Bodoni MT" panose="02070603080606020203" pitchFamily="18" charset="0"/>
              </a:rPr>
              <a:t>8085 is pronounced as "eighty-eighty-five" microprocessor. It is an 8-bit microprocessor designed by Intel in 1977 using NMOS technology.</a:t>
            </a:r>
          </a:p>
          <a:p>
            <a:pPr>
              <a:lnSpc>
                <a:spcPct val="150000"/>
              </a:lnSpc>
            </a:pPr>
            <a:r>
              <a:rPr lang="en-US" sz="3000" dirty="0">
                <a:latin typeface="Bodoni MT" panose="02070603080606020203" pitchFamily="18" charset="0"/>
              </a:rPr>
              <a:t>It has the following configuration −</a:t>
            </a:r>
          </a:p>
          <a:p>
            <a:pPr>
              <a:lnSpc>
                <a:spcPct val="150000"/>
              </a:lnSpc>
              <a:buFont typeface="Arial" panose="020B0604020202020204" pitchFamily="34" charset="0"/>
              <a:buChar char="•"/>
            </a:pPr>
            <a:r>
              <a:rPr lang="en-US" sz="3000" dirty="0">
                <a:latin typeface="Bodoni MT" panose="02070603080606020203" pitchFamily="18" charset="0"/>
              </a:rPr>
              <a:t>8-bit data bus</a:t>
            </a:r>
          </a:p>
          <a:p>
            <a:pPr>
              <a:lnSpc>
                <a:spcPct val="150000"/>
              </a:lnSpc>
              <a:buFont typeface="Arial" panose="020B0604020202020204" pitchFamily="34" charset="0"/>
              <a:buChar char="•"/>
            </a:pPr>
            <a:r>
              <a:rPr lang="en-US" sz="3000" dirty="0">
                <a:latin typeface="Bodoni MT" panose="02070603080606020203" pitchFamily="18" charset="0"/>
              </a:rPr>
              <a:t>16-bit address bus, which can address up to 64KB</a:t>
            </a:r>
          </a:p>
          <a:p>
            <a:pPr>
              <a:lnSpc>
                <a:spcPct val="150000"/>
              </a:lnSpc>
              <a:buFont typeface="Arial" panose="020B0604020202020204" pitchFamily="34" charset="0"/>
              <a:buChar char="•"/>
            </a:pPr>
            <a:r>
              <a:rPr lang="en-US" sz="3000" dirty="0">
                <a:latin typeface="Bodoni MT" panose="02070603080606020203" pitchFamily="18" charset="0"/>
              </a:rPr>
              <a:t>A 16-bit program counter</a:t>
            </a:r>
          </a:p>
          <a:p>
            <a:pPr>
              <a:lnSpc>
                <a:spcPct val="150000"/>
              </a:lnSpc>
              <a:buFont typeface="Arial" panose="020B0604020202020204" pitchFamily="34" charset="0"/>
              <a:buChar char="•"/>
            </a:pPr>
            <a:r>
              <a:rPr lang="en-US" sz="3000" dirty="0">
                <a:latin typeface="Bodoni MT" panose="02070603080606020203" pitchFamily="18" charset="0"/>
              </a:rPr>
              <a:t>A 16-bit stack pointer</a:t>
            </a:r>
          </a:p>
          <a:p>
            <a:pPr>
              <a:lnSpc>
                <a:spcPct val="150000"/>
              </a:lnSpc>
              <a:buFont typeface="Arial" panose="020B0604020202020204" pitchFamily="34" charset="0"/>
              <a:buChar char="•"/>
            </a:pPr>
            <a:r>
              <a:rPr lang="en-US" sz="3000" dirty="0">
                <a:latin typeface="Bodoni MT" panose="02070603080606020203" pitchFamily="18" charset="0"/>
              </a:rPr>
              <a:t>Six 8-bit registers arranged in pairs: BC, DE, HL</a:t>
            </a:r>
          </a:p>
          <a:p>
            <a:pPr>
              <a:lnSpc>
                <a:spcPct val="150000"/>
              </a:lnSpc>
              <a:buFont typeface="Arial" panose="020B0604020202020204" pitchFamily="34" charset="0"/>
              <a:buChar char="•"/>
            </a:pPr>
            <a:r>
              <a:rPr lang="en-US" sz="3000" dirty="0">
                <a:latin typeface="Bodoni MT" panose="02070603080606020203" pitchFamily="18" charset="0"/>
              </a:rPr>
              <a:t>Requires +5V supply to operate at 3.2 MHZ single phase clock</a:t>
            </a:r>
          </a:p>
          <a:p>
            <a:pPr>
              <a:lnSpc>
                <a:spcPct val="150000"/>
              </a:lnSpc>
            </a:pPr>
            <a:r>
              <a:rPr lang="en-US" sz="3000" dirty="0">
                <a:latin typeface="Bodoni MT" panose="02070603080606020203" pitchFamily="18" charset="0"/>
              </a:rPr>
              <a:t>It is used in washing machines, microwave ovens, mobile phones, etc.</a:t>
            </a:r>
          </a:p>
          <a:p>
            <a:pPr marL="0" indent="0" algn="just">
              <a:lnSpc>
                <a:spcPct val="150000"/>
              </a:lnSpc>
              <a:buNone/>
            </a:pPr>
            <a:endParaRPr lang="en-US" sz="2400" dirty="0">
              <a:latin typeface="Bodoni MT" panose="02070603080606020203" pitchFamily="18" charset="0"/>
            </a:endParaRPr>
          </a:p>
        </p:txBody>
      </p:sp>
    </p:spTree>
    <p:extLst>
      <p:ext uri="{BB962C8B-B14F-4D97-AF65-F5344CB8AC3E}">
        <p14:creationId xmlns:p14="http://schemas.microsoft.com/office/powerpoint/2010/main" val="100516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20139-6AF9-41B4-8FE2-4CA6C7BFD12D}"/>
              </a:ext>
            </a:extLst>
          </p:cNvPr>
          <p:cNvSpPr>
            <a:spLocks noGrp="1"/>
          </p:cNvSpPr>
          <p:nvPr>
            <p:ph idx="1"/>
          </p:nvPr>
        </p:nvSpPr>
        <p:spPr>
          <a:xfrm>
            <a:off x="649357" y="516836"/>
            <a:ext cx="11052313" cy="5660128"/>
          </a:xfrm>
        </p:spPr>
        <p:txBody>
          <a:bodyPr>
            <a:normAutofit fontScale="25000" lnSpcReduction="20000"/>
          </a:bodyPr>
          <a:lstStyle/>
          <a:p>
            <a:pPr marL="0" indent="0" algn="just">
              <a:lnSpc>
                <a:spcPct val="170000"/>
              </a:lnSpc>
              <a:buNone/>
            </a:pPr>
            <a:r>
              <a:rPr lang="en-US" sz="8000" b="1" dirty="0">
                <a:solidFill>
                  <a:srgbClr val="00B050"/>
                </a:solidFill>
                <a:latin typeface="Bodoni MT" panose="02070603080606020203" pitchFamily="18" charset="0"/>
              </a:rPr>
              <a:t>8085 Microprocessor – Functional Units</a:t>
            </a:r>
          </a:p>
          <a:p>
            <a:pPr marL="0" indent="0" algn="just">
              <a:lnSpc>
                <a:spcPct val="170000"/>
              </a:lnSpc>
              <a:buNone/>
            </a:pPr>
            <a:r>
              <a:rPr lang="en-US" sz="7200" dirty="0">
                <a:latin typeface="Bodoni MT" panose="02070603080606020203" pitchFamily="18" charset="0"/>
              </a:rPr>
              <a:t>8085 consists of the following functional units −</a:t>
            </a:r>
          </a:p>
          <a:p>
            <a:pPr marL="0" indent="0" algn="just">
              <a:lnSpc>
                <a:spcPct val="170000"/>
              </a:lnSpc>
              <a:buNone/>
            </a:pPr>
            <a:r>
              <a:rPr lang="en-US" sz="7200" b="1" dirty="0">
                <a:solidFill>
                  <a:srgbClr val="00B050"/>
                </a:solidFill>
                <a:latin typeface="Bodoni MT" panose="02070603080606020203" pitchFamily="18" charset="0"/>
              </a:rPr>
              <a:t>Accumulator</a:t>
            </a:r>
          </a:p>
          <a:p>
            <a:pPr algn="just">
              <a:lnSpc>
                <a:spcPct val="170000"/>
              </a:lnSpc>
            </a:pPr>
            <a:r>
              <a:rPr lang="en-US" sz="7200" dirty="0">
                <a:latin typeface="Bodoni MT" panose="02070603080606020203" pitchFamily="18" charset="0"/>
              </a:rPr>
              <a:t>It is an 8-bit register used to perform arithmetic, logical, I/O &amp; LOAD/STORE operations. It is connected to internal data bus &amp; ALU.</a:t>
            </a:r>
          </a:p>
          <a:p>
            <a:pPr marL="0" indent="0" algn="just">
              <a:lnSpc>
                <a:spcPct val="170000"/>
              </a:lnSpc>
              <a:buNone/>
            </a:pPr>
            <a:r>
              <a:rPr lang="en-US" sz="7200" b="1" dirty="0">
                <a:solidFill>
                  <a:srgbClr val="00B050"/>
                </a:solidFill>
                <a:latin typeface="Bodoni MT" panose="02070603080606020203" pitchFamily="18" charset="0"/>
              </a:rPr>
              <a:t>Arithmetic and logic unit</a:t>
            </a:r>
          </a:p>
          <a:p>
            <a:pPr algn="just">
              <a:lnSpc>
                <a:spcPct val="170000"/>
              </a:lnSpc>
            </a:pPr>
            <a:r>
              <a:rPr lang="en-US" sz="7200" dirty="0">
                <a:latin typeface="Bodoni MT" panose="02070603080606020203" pitchFamily="18" charset="0"/>
              </a:rPr>
              <a:t>As the name suggests, it performs arithmetic and logical operations like Addition, Subtraction, AND, OR, etc. on 8-bit data.</a:t>
            </a:r>
          </a:p>
          <a:p>
            <a:pPr marL="0" indent="0" algn="just">
              <a:lnSpc>
                <a:spcPct val="170000"/>
              </a:lnSpc>
              <a:buNone/>
            </a:pPr>
            <a:r>
              <a:rPr lang="en-US" sz="7200" b="1" dirty="0">
                <a:solidFill>
                  <a:srgbClr val="00B050"/>
                </a:solidFill>
                <a:latin typeface="Bodoni MT" panose="02070603080606020203" pitchFamily="18" charset="0"/>
              </a:rPr>
              <a:t>General purpose register</a:t>
            </a:r>
          </a:p>
          <a:p>
            <a:pPr algn="just">
              <a:lnSpc>
                <a:spcPct val="170000"/>
              </a:lnSpc>
            </a:pPr>
            <a:r>
              <a:rPr lang="en-US" sz="7200" dirty="0">
                <a:latin typeface="Bodoni MT" panose="02070603080606020203" pitchFamily="18" charset="0"/>
              </a:rPr>
              <a:t>There are 6 general purpose registers in 8085 processor, i.e. B, C, D, E, H &amp; L. Each register can hold 8-bit data.</a:t>
            </a:r>
          </a:p>
          <a:p>
            <a:pPr algn="just">
              <a:lnSpc>
                <a:spcPct val="170000"/>
              </a:lnSpc>
            </a:pPr>
            <a:r>
              <a:rPr lang="en-US" sz="7200" dirty="0">
                <a:latin typeface="Bodoni MT" panose="02070603080606020203" pitchFamily="18" charset="0"/>
              </a:rPr>
              <a:t>These registers can work in pair to hold 16-bit data and their pairing combination is like B-C, D-E &amp; H-L.</a:t>
            </a: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63477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D8D00-0B31-4E6B-BDF6-0A06A610C726}"/>
              </a:ext>
            </a:extLst>
          </p:cNvPr>
          <p:cNvSpPr>
            <a:spLocks noGrp="1"/>
          </p:cNvSpPr>
          <p:nvPr>
            <p:ph idx="1"/>
          </p:nvPr>
        </p:nvSpPr>
        <p:spPr>
          <a:xfrm>
            <a:off x="689113" y="596348"/>
            <a:ext cx="10959547" cy="5658678"/>
          </a:xfrm>
        </p:spPr>
        <p:txBody>
          <a:bodyPr>
            <a:normAutofit fontScale="55000" lnSpcReduction="20000"/>
          </a:bodyPr>
          <a:lstStyle/>
          <a:p>
            <a:pPr marL="0" indent="0" algn="just">
              <a:lnSpc>
                <a:spcPct val="170000"/>
              </a:lnSpc>
              <a:buNone/>
            </a:pPr>
            <a:r>
              <a:rPr lang="en-US" sz="3600" b="1" dirty="0">
                <a:solidFill>
                  <a:srgbClr val="00B050"/>
                </a:solidFill>
                <a:latin typeface="Bodoni MT" panose="02070603080606020203" pitchFamily="18" charset="0"/>
              </a:rPr>
              <a:t>8085 Microprocessor – Functional Units (Cont.)</a:t>
            </a:r>
          </a:p>
          <a:p>
            <a:pPr marL="0" indent="0" algn="just">
              <a:lnSpc>
                <a:spcPct val="170000"/>
              </a:lnSpc>
              <a:buNone/>
            </a:pPr>
            <a:r>
              <a:rPr lang="en-US" sz="3500" b="1" dirty="0">
                <a:solidFill>
                  <a:srgbClr val="00B050"/>
                </a:solidFill>
                <a:latin typeface="Bodoni MT" panose="02070603080606020203" pitchFamily="18" charset="0"/>
              </a:rPr>
              <a:t>Program counter</a:t>
            </a:r>
          </a:p>
          <a:p>
            <a:pPr algn="just">
              <a:lnSpc>
                <a:spcPct val="170000"/>
              </a:lnSpc>
            </a:pPr>
            <a:r>
              <a:rPr lang="en-US" sz="3500" dirty="0">
                <a:latin typeface="Bodoni MT" panose="02070603080606020203" pitchFamily="18" charset="0"/>
              </a:rPr>
              <a:t>It is a 16-bit register used to store the memory address location of the next instruction to be executed. Microprocessor increments the program whenever an instruction is being executed, so that the program counter points to the memory address of the next instruction that is going to be executed.</a:t>
            </a:r>
          </a:p>
          <a:p>
            <a:pPr marL="0" indent="0" algn="just">
              <a:lnSpc>
                <a:spcPct val="170000"/>
              </a:lnSpc>
              <a:buNone/>
            </a:pPr>
            <a:r>
              <a:rPr lang="en-US" sz="3500" b="1" dirty="0">
                <a:solidFill>
                  <a:srgbClr val="00B050"/>
                </a:solidFill>
                <a:latin typeface="Bodoni MT" panose="02070603080606020203" pitchFamily="18" charset="0"/>
              </a:rPr>
              <a:t>Stack pointer</a:t>
            </a:r>
          </a:p>
          <a:p>
            <a:pPr algn="just">
              <a:lnSpc>
                <a:spcPct val="170000"/>
              </a:lnSpc>
            </a:pPr>
            <a:r>
              <a:rPr lang="en-US" sz="3500" dirty="0">
                <a:latin typeface="Bodoni MT" panose="02070603080606020203" pitchFamily="18" charset="0"/>
              </a:rPr>
              <a:t>It is also a 16-bit register works like stack, which is always incremented/decremented by 2 during push &amp; pop operations.</a:t>
            </a:r>
          </a:p>
          <a:p>
            <a:pPr marL="0" indent="0" algn="just">
              <a:lnSpc>
                <a:spcPct val="170000"/>
              </a:lnSpc>
              <a:buNone/>
            </a:pPr>
            <a:r>
              <a:rPr lang="en-US" sz="3500" b="1" dirty="0">
                <a:solidFill>
                  <a:srgbClr val="00B050"/>
                </a:solidFill>
                <a:latin typeface="Bodoni MT" panose="02070603080606020203" pitchFamily="18" charset="0"/>
              </a:rPr>
              <a:t>Temporary register</a:t>
            </a:r>
          </a:p>
          <a:p>
            <a:pPr algn="just">
              <a:lnSpc>
                <a:spcPct val="170000"/>
              </a:lnSpc>
            </a:pPr>
            <a:r>
              <a:rPr lang="en-US" sz="3500" dirty="0">
                <a:latin typeface="Bodoni MT" panose="02070603080606020203" pitchFamily="18" charset="0"/>
              </a:rPr>
              <a:t>It is an 8-bit register, which holds the temporary data of arithmetic and logical operations.</a:t>
            </a:r>
          </a:p>
          <a:p>
            <a:pPr marL="0" indent="0" algn="just">
              <a:lnSpc>
                <a:spcPct val="170000"/>
              </a:lnSpc>
              <a:buNone/>
            </a:pPr>
            <a:endParaRPr lang="en-US" b="1" dirty="0">
              <a:latin typeface="Bodoni MT" panose="02070603080606020203" pitchFamily="18" charset="0"/>
            </a:endParaRPr>
          </a:p>
          <a:p>
            <a:pPr marL="0" indent="0" algn="just">
              <a:lnSpc>
                <a:spcPct val="170000"/>
              </a:lnSpc>
              <a:buNone/>
            </a:pPr>
            <a:endParaRPr lang="en-US" b="1" dirty="0">
              <a:latin typeface="Bodoni MT" panose="02070603080606020203" pitchFamily="18" charset="0"/>
            </a:endParaRP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93298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22753-3281-44F3-834D-679033682EC8}"/>
              </a:ext>
            </a:extLst>
          </p:cNvPr>
          <p:cNvSpPr>
            <a:spLocks noGrp="1"/>
          </p:cNvSpPr>
          <p:nvPr>
            <p:ph idx="1"/>
          </p:nvPr>
        </p:nvSpPr>
        <p:spPr>
          <a:xfrm>
            <a:off x="622852" y="384313"/>
            <a:ext cx="10986052" cy="6096000"/>
          </a:xfrm>
        </p:spPr>
        <p:txBody>
          <a:bodyPr>
            <a:normAutofit/>
          </a:bodyPr>
          <a:lstStyle/>
          <a:p>
            <a:pPr marL="0" indent="0" algn="just">
              <a:lnSpc>
                <a:spcPct val="150000"/>
              </a:lnSpc>
              <a:buNone/>
            </a:pPr>
            <a:r>
              <a:rPr lang="en-US" sz="2000" b="1" dirty="0">
                <a:solidFill>
                  <a:srgbClr val="00B050"/>
                </a:solidFill>
                <a:latin typeface="Bodoni MT" panose="02070603080606020203" pitchFamily="18" charset="0"/>
              </a:rPr>
              <a:t>Flag register</a:t>
            </a:r>
          </a:p>
          <a:p>
            <a:pPr algn="just">
              <a:lnSpc>
                <a:spcPct val="150000"/>
              </a:lnSpc>
            </a:pPr>
            <a:r>
              <a:rPr lang="en-US" sz="1600" dirty="0">
                <a:latin typeface="Bodoni MT" panose="02070603080606020203" pitchFamily="18" charset="0"/>
              </a:rPr>
              <a:t>It is an 8-bit register having five 1-bit flip-flops, which holds either 0 or 1 depending upon the result stored in the accumulator.</a:t>
            </a:r>
          </a:p>
          <a:p>
            <a:pPr marL="0" indent="0" algn="just">
              <a:lnSpc>
                <a:spcPct val="150000"/>
              </a:lnSpc>
              <a:buNone/>
            </a:pPr>
            <a:r>
              <a:rPr lang="en-US" sz="1600" dirty="0">
                <a:latin typeface="Bodoni MT" panose="02070603080606020203" pitchFamily="18" charset="0"/>
              </a:rPr>
              <a:t>These are the set of 5 flip-flops −</a:t>
            </a:r>
          </a:p>
          <a:p>
            <a:pPr algn="just">
              <a:lnSpc>
                <a:spcPct val="150000"/>
              </a:lnSpc>
              <a:buFont typeface="Arial" panose="020B0604020202020204" pitchFamily="34" charset="0"/>
              <a:buChar char="•"/>
            </a:pPr>
            <a:r>
              <a:rPr lang="en-US" sz="1600" dirty="0">
                <a:latin typeface="Bodoni MT" panose="02070603080606020203" pitchFamily="18" charset="0"/>
              </a:rPr>
              <a:t>Sign (S) – Set if the most significant bit of the result is set.</a:t>
            </a:r>
          </a:p>
          <a:p>
            <a:pPr algn="just">
              <a:lnSpc>
                <a:spcPct val="150000"/>
              </a:lnSpc>
              <a:buFont typeface="Arial" panose="020B0604020202020204" pitchFamily="34" charset="0"/>
              <a:buChar char="•"/>
            </a:pPr>
            <a:r>
              <a:rPr lang="en-US" sz="1600" dirty="0">
                <a:latin typeface="Bodoni MT" panose="02070603080606020203" pitchFamily="18" charset="0"/>
              </a:rPr>
              <a:t>Zero (Z) – Set if the result is zero.</a:t>
            </a:r>
          </a:p>
          <a:p>
            <a:pPr algn="just">
              <a:lnSpc>
                <a:spcPct val="150000"/>
              </a:lnSpc>
              <a:buFont typeface="Arial" panose="020B0604020202020204" pitchFamily="34" charset="0"/>
              <a:buChar char="•"/>
            </a:pPr>
            <a:r>
              <a:rPr lang="en-US" sz="1600" dirty="0">
                <a:latin typeface="Bodoni MT" panose="02070603080606020203" pitchFamily="18" charset="0"/>
              </a:rPr>
              <a:t>Auxiliary Carry (AC) – Set if there was a carry out from the bit 3 to the bit 4 of the result and this is used in BCD arithmetic.</a:t>
            </a:r>
          </a:p>
          <a:p>
            <a:pPr algn="just">
              <a:lnSpc>
                <a:spcPct val="150000"/>
              </a:lnSpc>
              <a:buFont typeface="Arial" panose="020B0604020202020204" pitchFamily="34" charset="0"/>
              <a:buChar char="•"/>
            </a:pPr>
            <a:r>
              <a:rPr lang="en-US" sz="1600" dirty="0">
                <a:latin typeface="Bodoni MT" panose="02070603080606020203" pitchFamily="18" charset="0"/>
              </a:rPr>
              <a:t>Parity (P) – Set if the parity (the number of set bits in the result) is even.</a:t>
            </a:r>
          </a:p>
          <a:p>
            <a:pPr algn="just">
              <a:lnSpc>
                <a:spcPct val="150000"/>
              </a:lnSpc>
              <a:buFont typeface="Arial" panose="020B0604020202020204" pitchFamily="34" charset="0"/>
              <a:buChar char="•"/>
            </a:pPr>
            <a:r>
              <a:rPr lang="en-US" sz="1600" dirty="0">
                <a:latin typeface="Bodoni MT" panose="02070603080606020203" pitchFamily="18" charset="0"/>
              </a:rPr>
              <a:t>Carry (C) – Set if there was a carry during addition, or borrow during subtraction/comparison.</a:t>
            </a:r>
          </a:p>
          <a:p>
            <a:pPr marL="0" indent="0" algn="just">
              <a:lnSpc>
                <a:spcPct val="150000"/>
              </a:lnSpc>
              <a:buNone/>
            </a:pPr>
            <a:r>
              <a:rPr lang="en-US" sz="1600" dirty="0">
                <a:latin typeface="Bodoni MT" panose="02070603080606020203" pitchFamily="18" charset="0"/>
              </a:rPr>
              <a:t>Its bit position is shown in the following table −</a:t>
            </a:r>
          </a:p>
          <a:p>
            <a:pPr marL="0" indent="0" algn="just">
              <a:lnSpc>
                <a:spcPct val="150000"/>
              </a:lnSpc>
              <a:buNone/>
            </a:pPr>
            <a:endParaRPr lang="en-US" b="1"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p:txBody>
      </p:sp>
      <p:graphicFrame>
        <p:nvGraphicFramePr>
          <p:cNvPr id="6" name="Table 6">
            <a:extLst>
              <a:ext uri="{FF2B5EF4-FFF2-40B4-BE49-F238E27FC236}">
                <a16:creationId xmlns:a16="http://schemas.microsoft.com/office/drawing/2014/main" id="{AFD02649-7061-46B9-ADAB-6B39EC440EBE}"/>
              </a:ext>
            </a:extLst>
          </p:cNvPr>
          <p:cNvGraphicFramePr>
            <a:graphicFrameLocks noGrp="1"/>
          </p:cNvGraphicFramePr>
          <p:nvPr>
            <p:extLst>
              <p:ext uri="{D42A27DB-BD31-4B8C-83A1-F6EECF244321}">
                <p14:modId xmlns:p14="http://schemas.microsoft.com/office/powerpoint/2010/main" val="967912845"/>
              </p:ext>
            </p:extLst>
          </p:nvPr>
        </p:nvGraphicFramePr>
        <p:xfrm>
          <a:off x="2032000" y="5596466"/>
          <a:ext cx="8128000" cy="7416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518826591"/>
                    </a:ext>
                  </a:extLst>
                </a:gridCol>
                <a:gridCol w="1016000">
                  <a:extLst>
                    <a:ext uri="{9D8B030D-6E8A-4147-A177-3AD203B41FA5}">
                      <a16:colId xmlns:a16="http://schemas.microsoft.com/office/drawing/2014/main" val="3013285393"/>
                    </a:ext>
                  </a:extLst>
                </a:gridCol>
                <a:gridCol w="1016000">
                  <a:extLst>
                    <a:ext uri="{9D8B030D-6E8A-4147-A177-3AD203B41FA5}">
                      <a16:colId xmlns:a16="http://schemas.microsoft.com/office/drawing/2014/main" val="1753103540"/>
                    </a:ext>
                  </a:extLst>
                </a:gridCol>
                <a:gridCol w="1016000">
                  <a:extLst>
                    <a:ext uri="{9D8B030D-6E8A-4147-A177-3AD203B41FA5}">
                      <a16:colId xmlns:a16="http://schemas.microsoft.com/office/drawing/2014/main" val="61585219"/>
                    </a:ext>
                  </a:extLst>
                </a:gridCol>
                <a:gridCol w="1016000">
                  <a:extLst>
                    <a:ext uri="{9D8B030D-6E8A-4147-A177-3AD203B41FA5}">
                      <a16:colId xmlns:a16="http://schemas.microsoft.com/office/drawing/2014/main" val="3311157199"/>
                    </a:ext>
                  </a:extLst>
                </a:gridCol>
                <a:gridCol w="1016000">
                  <a:extLst>
                    <a:ext uri="{9D8B030D-6E8A-4147-A177-3AD203B41FA5}">
                      <a16:colId xmlns:a16="http://schemas.microsoft.com/office/drawing/2014/main" val="3188717579"/>
                    </a:ext>
                  </a:extLst>
                </a:gridCol>
                <a:gridCol w="1016000">
                  <a:extLst>
                    <a:ext uri="{9D8B030D-6E8A-4147-A177-3AD203B41FA5}">
                      <a16:colId xmlns:a16="http://schemas.microsoft.com/office/drawing/2014/main" val="2525026188"/>
                    </a:ext>
                  </a:extLst>
                </a:gridCol>
                <a:gridCol w="1016000">
                  <a:extLst>
                    <a:ext uri="{9D8B030D-6E8A-4147-A177-3AD203B41FA5}">
                      <a16:colId xmlns:a16="http://schemas.microsoft.com/office/drawing/2014/main" val="2239274037"/>
                    </a:ext>
                  </a:extLst>
                </a:gridCol>
              </a:tblGrid>
              <a:tr h="370840">
                <a:tc>
                  <a:txBody>
                    <a:bodyPr/>
                    <a:lstStyle/>
                    <a:p>
                      <a:pPr algn="ctr"/>
                      <a:r>
                        <a:rPr lang="en-US" sz="1600" b="1" dirty="0">
                          <a:solidFill>
                            <a:schemeClr val="tx1"/>
                          </a:solidFill>
                          <a:latin typeface="Bodoni MT" panose="02070603080606020203" pitchFamily="18" charset="0"/>
                        </a:rPr>
                        <a:t>D7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475344"/>
                  </a:ext>
                </a:extLst>
              </a:tr>
              <a:tr h="370840">
                <a:tc>
                  <a:txBody>
                    <a:bodyPr/>
                    <a:lstStyle/>
                    <a:p>
                      <a:pPr algn="ctr"/>
                      <a:r>
                        <a:rPr lang="en-US" sz="1600" b="1" dirty="0">
                          <a:solidFill>
                            <a:schemeClr val="tx1"/>
                          </a:solidFill>
                          <a:latin typeface="Bodoni MT" panose="02070603080606020203" pitchFamily="18" charset="0"/>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solidFill>
                          <a:schemeClr val="tx1"/>
                        </a:solidFill>
                        <a:latin typeface="Bodoni MT" panose="020706030806060202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solidFill>
                          <a:schemeClr val="tx1"/>
                        </a:solidFill>
                        <a:latin typeface="Bodoni MT" panose="020706030806060202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solidFill>
                          <a:schemeClr val="tx1"/>
                        </a:solidFill>
                        <a:latin typeface="Bodoni MT" panose="020706030806060202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8855274"/>
                  </a:ext>
                </a:extLst>
              </a:tr>
            </a:tbl>
          </a:graphicData>
        </a:graphic>
      </p:graphicFrame>
    </p:spTree>
    <p:extLst>
      <p:ext uri="{BB962C8B-B14F-4D97-AF65-F5344CB8AC3E}">
        <p14:creationId xmlns:p14="http://schemas.microsoft.com/office/powerpoint/2010/main" val="1655110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0A0D1B-8215-4CBB-8F3C-D73BE79B9E26}"/>
</file>

<file path=customXml/itemProps2.xml><?xml version="1.0" encoding="utf-8"?>
<ds:datastoreItem xmlns:ds="http://schemas.openxmlformats.org/officeDocument/2006/customXml" ds:itemID="{FF172EF7-88C4-45C5-92CE-B8B14794F5F6}"/>
</file>

<file path=customXml/itemProps3.xml><?xml version="1.0" encoding="utf-8"?>
<ds:datastoreItem xmlns:ds="http://schemas.openxmlformats.org/officeDocument/2006/customXml" ds:itemID="{CFB48E55-DB68-4B9A-A673-DBB1D9E8DF5F}"/>
</file>

<file path=docProps/app.xml><?xml version="1.0" encoding="utf-8"?>
<Properties xmlns="http://schemas.openxmlformats.org/officeDocument/2006/extended-properties" xmlns:vt="http://schemas.openxmlformats.org/officeDocument/2006/docPropsVTypes">
  <TotalTime>322</TotalTime>
  <Words>2700</Words>
  <Application>Microsoft Office PowerPoint</Application>
  <PresentationFormat>Widescreen</PresentationFormat>
  <Paragraphs>173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Bodoni MT</vt:lpstr>
      <vt:lpstr>Calibri</vt:lpstr>
      <vt:lpstr>Calibri Light</vt:lpstr>
      <vt:lpstr>Office Theme</vt:lpstr>
      <vt:lpstr>Introduction to  Microprocessors &amp; Microcontrollers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Mahbubur Rahman</cp:lastModifiedBy>
  <cp:revision>48</cp:revision>
  <dcterms:created xsi:type="dcterms:W3CDTF">2020-10-07T05:23:56Z</dcterms:created>
  <dcterms:modified xsi:type="dcterms:W3CDTF">2023-10-07T04:21:12Z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