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5CCB8-39AA-4A8D-9287-E1A94965E0F3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7C7A-24C9-435F-830D-2A24EEAD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7C7A-24C9-435F-830D-2A24EEADA7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F315-0282-4AE5-A7BF-C7877AF20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5554C-FFD7-4434-9BFF-61588F9B6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620C-D1D3-4DFF-B7D2-CB4BAFC1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7EA1-0AAE-4742-9986-E4142478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0E76-CFF4-4F85-AED9-37D58CD9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764A-1D6E-47D6-BA42-F60A0859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B3E30-98D5-4EB3-9922-67B1A78E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0956-9FFF-48BE-AF15-6D5333A7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B7D4-5CB6-47CD-9375-831832A3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82AA-DB93-4C3D-8D79-344823C9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78C23-6364-4F6A-9F59-88D530D70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8EE00-0C25-46D8-A9B0-F2B059C0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10C2-DFB0-4DD1-8764-97152075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834D-4246-4529-A9E5-92D9A0F1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3055-9F7E-4EBC-AE96-4BD282E9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37F-EEE9-4B94-B29B-28036BE9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482D-8C50-4D65-B72A-7789FDF7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40A0-636A-450A-BD09-33049004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E00E-E690-4790-96BF-CBD4E285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E272-7405-4703-8612-F1B65147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135C-0EF0-47EA-8557-F3DC127C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5375-159B-4473-8711-F93A367E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0688-7079-427B-8E59-F2C5A15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6FAA-A502-4753-A73F-2091F390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E312-7D57-4838-9971-0F4C2FDD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E454-AAB5-4BA7-A753-B4A65699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3957-754F-44A2-BE7E-1BEFC99B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03775-D7BB-489A-89CF-06A813958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FD9A-2902-4208-B1B5-8B82AA37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8C69E-B5E3-44F2-B8CA-1D82162F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89F73-1880-47AC-9195-7AA5E85B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61F7-9ABB-41CC-B754-1F0DF110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C605-8C91-45D0-9622-787AECFF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1C1BA-F4AA-4F1D-A9E4-39FF1BD2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8E25D-1B8E-4546-8CD7-C746E5EB1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64CB1-9114-4162-904E-2EDBDDB04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B3588-F23F-4025-A66F-7780590B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890C6-DB94-4952-A9B0-1C52B562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C47DF-DA51-4DB8-A201-46A7E362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2506-325A-4D49-A406-A3BAF180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1FEF8-7D34-44F3-81B2-5398FC69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0C874-96D3-4E52-8D7D-D319B6F9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8CC1E-9D27-41F0-9AED-E04C2774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6CDE2-E007-42D2-8D31-206A4CED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EEED9-9C72-4510-9C24-C8011422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7B372-AB68-4939-A6C0-047C1DD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2B12-B216-4683-A100-E13E25F8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E348-D42C-4FF7-ACEB-F0B18781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D1C4E-A26E-4465-AD4A-E9A351B90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2690E-0C17-40C8-8993-479FB945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1010-C09A-4383-B265-1B1F0302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7E21D-ED4B-491D-8E8C-BD95A0A8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2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7B2C-CF5C-4F62-9F70-48E08BA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B76F4-1240-46E6-A174-5514B5C87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BCD03-7984-4A34-A6E8-A7E402E1D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1AF8D-BB43-4A7D-884A-AD5851CF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FCA66-BCA3-4309-A1DA-1E811ED7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5EFAA-AABA-490C-B632-32FAB1BF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0C675-391B-4654-AD2A-1E4981DB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C8E53-FDF7-44A2-A35E-6FC0ED88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B000-B2AC-42B9-9E11-5C8F1B80D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7514-D62C-4C33-ADC1-5EDA43235B4C}" type="datetimeFigureOut">
              <a:rPr lang="en-US" smtClean="0"/>
              <a:t>07-Oct-23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E766-74A3-4E1C-9CBD-60E5A6803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1FD2-B488-4EBB-AE2C-2B2D6752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6CC1-C07A-4816-B462-2AF34630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6AF0-612A-ED42-32F9-2D849E03B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2720"/>
            <a:ext cx="9144000" cy="1258082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44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Set of 8085 Microprocessor</a:t>
            </a:r>
            <a:endParaRPr lang="en-US" sz="44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ABE3-EDF2-8B01-3A69-8FDAE606F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1029"/>
            <a:ext cx="9144000" cy="1925305"/>
          </a:xfrm>
        </p:spPr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odoni MT" panose="02070603080606020203" pitchFamily="18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odoni MT" panose="02070603080606020203" pitchFamily="18" charset="0"/>
              </a:rPr>
              <a:t>Mahbubur Rahman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Department of Computer Science and Engineering(CSE)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Green University of Bangladesh(GUB)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E3ABA-EF8D-4D24-0941-1714DBD44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87577" cy="153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FB48B-8AAD-0FA1-DD1D-531C5DB0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184" y="68262"/>
            <a:ext cx="1392907" cy="13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4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7379-5B5F-4217-9DC3-5609BC388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136" y="2377431"/>
            <a:ext cx="9144000" cy="18288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Set of 8085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292483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0E6E-AA8D-436C-A6A7-DC1D563E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633046"/>
            <a:ext cx="10832123" cy="554391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Set of 8085 Microprocessor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instruction is a binary pattern designed inside a microprocessor to perform a specific function.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entire group of instructions that a microprocessor supports is called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8085 has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246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instructions.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Each instruction is represented by an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8-bit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binary value.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These 8-bits of binary value is called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Op-Code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Byte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3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7A00-8119-48D7-8BB3-79009E461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618978"/>
            <a:ext cx="10607040" cy="578182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instruction is a command given to the microprocessor to perform a specific operation on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Basically there are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five groups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instructions –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transfer instructions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these instructions are used to transfer the data from one register to another register or memory to register etc.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Arithmetic instructions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these instructions are going to perform arithmetic operations like addition, subtraction etc.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Logical instructions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these instructions are going to perform logical operations like AND, OR, XOR etc.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Branching instructions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these instructions are going to design inside the program controller where we need to jump the program control. Example: JUMP, CALL, RETURN etc.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I/O and Machine control instructions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these instruction contains I/O and machine related contents.</a:t>
            </a:r>
          </a:p>
        </p:txBody>
      </p:sp>
    </p:spTree>
    <p:extLst>
      <p:ext uri="{BB962C8B-B14F-4D97-AF65-F5344CB8AC3E}">
        <p14:creationId xmlns:p14="http://schemas.microsoft.com/office/powerpoint/2010/main" val="60422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E2D9-3EEA-4A0F-B373-CB0DF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Transfer Instructions: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are used for data transfer from one place to another place.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B75CAF-CD83-414C-8268-E6B52F36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07829"/>
              </p:ext>
            </p:extLst>
          </p:nvPr>
        </p:nvGraphicFramePr>
        <p:xfrm>
          <a:off x="2032000" y="2168637"/>
          <a:ext cx="8128000" cy="3982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9112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7778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  R1, 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R1          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4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  M, R                                             (M points to HL register pair)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        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  R,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        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5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MVI  R, FFH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          FFH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43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MVI  R,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          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LXI  SP,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          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79589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1A134C-9470-4711-B27E-157F23DC0964}"/>
              </a:ext>
            </a:extLst>
          </p:cNvPr>
          <p:cNvCxnSpPr/>
          <p:nvPr/>
        </p:nvCxnSpPr>
        <p:spPr>
          <a:xfrm flipH="1">
            <a:off x="7906042" y="3752562"/>
            <a:ext cx="4220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A05A11-841C-48F2-9735-E78F5A3B9BD7}"/>
              </a:ext>
            </a:extLst>
          </p:cNvPr>
          <p:cNvCxnSpPr/>
          <p:nvPr/>
        </p:nvCxnSpPr>
        <p:spPr>
          <a:xfrm flipH="1">
            <a:off x="7875558" y="4481746"/>
            <a:ext cx="4220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7201B0-DB7C-4528-8EAA-9D14ECA69E1A}"/>
              </a:ext>
            </a:extLst>
          </p:cNvPr>
          <p:cNvCxnSpPr/>
          <p:nvPr/>
        </p:nvCxnSpPr>
        <p:spPr>
          <a:xfrm flipH="1">
            <a:off x="7887287" y="3030424"/>
            <a:ext cx="4220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163240-BA8B-416D-AD78-1F73E778D9F9}"/>
              </a:ext>
            </a:extLst>
          </p:cNvPr>
          <p:cNvCxnSpPr/>
          <p:nvPr/>
        </p:nvCxnSpPr>
        <p:spPr>
          <a:xfrm flipH="1">
            <a:off x="7758330" y="4969424"/>
            <a:ext cx="4220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5F250C-4FB5-4284-BA27-ED32FE773063}"/>
              </a:ext>
            </a:extLst>
          </p:cNvPr>
          <p:cNvCxnSpPr/>
          <p:nvPr/>
        </p:nvCxnSpPr>
        <p:spPr>
          <a:xfrm flipH="1">
            <a:off x="7446491" y="5459450"/>
            <a:ext cx="4220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BD7CC1-3186-4E89-A142-FF2622592CDF}"/>
              </a:ext>
            </a:extLst>
          </p:cNvPr>
          <p:cNvCxnSpPr/>
          <p:nvPr/>
        </p:nvCxnSpPr>
        <p:spPr>
          <a:xfrm flipH="1">
            <a:off x="7472279" y="5935411"/>
            <a:ext cx="4220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3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598C-6E2B-44F1-8F05-18CF0C27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675248"/>
            <a:ext cx="10719582" cy="561300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Arithmetic Instructions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607CB7-1C47-4936-B598-7E237D103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50238"/>
              </p:ext>
            </p:extLst>
          </p:nvPr>
        </p:nvGraphicFramePr>
        <p:xfrm>
          <a:off x="1012874" y="1716257"/>
          <a:ext cx="10424160" cy="432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514">
                  <a:extLst>
                    <a:ext uri="{9D8B030D-6E8A-4147-A177-3AD203B41FA5}">
                      <a16:colId xmlns:a16="http://schemas.microsoft.com/office/drawing/2014/main" val="95348583"/>
                    </a:ext>
                  </a:extLst>
                </a:gridCol>
                <a:gridCol w="1913206">
                  <a:extLst>
                    <a:ext uri="{9D8B030D-6E8A-4147-A177-3AD203B41FA5}">
                      <a16:colId xmlns:a16="http://schemas.microsoft.com/office/drawing/2014/main" val="263032752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86890222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769835166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4096077136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476762536"/>
                    </a:ext>
                  </a:extLst>
                </a:gridCol>
              </a:tblGrid>
              <a:tr h="633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19354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A+R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ADC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A+R+CY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INR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   R+1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39485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A+M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ADC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A+M+CY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INR 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   M+1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7008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ADI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A+8-bit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ADC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A+8-bit data+CY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DCR 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   R-1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91424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A-R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SBB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A-R-CY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DCR 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   M-1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37354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A-M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SBB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A-M-CY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INX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rp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rp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rp+1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688170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SUI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A-8 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SBI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A-8-bit data-CY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DCX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rp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rp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rp-1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96089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F25A10-6B70-4952-A576-8D6E01F3BAAD}"/>
              </a:ext>
            </a:extLst>
          </p:cNvPr>
          <p:cNvCxnSpPr>
            <a:cxnSpLocks/>
          </p:cNvCxnSpPr>
          <p:nvPr/>
        </p:nvCxnSpPr>
        <p:spPr>
          <a:xfrm flipH="1">
            <a:off x="3235564" y="2725625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93321A-73B8-4BA1-A690-B6995581359A}"/>
              </a:ext>
            </a:extLst>
          </p:cNvPr>
          <p:cNvCxnSpPr>
            <a:cxnSpLocks/>
          </p:cNvCxnSpPr>
          <p:nvPr/>
        </p:nvCxnSpPr>
        <p:spPr>
          <a:xfrm flipH="1">
            <a:off x="3205089" y="3328192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552-F295-4C98-A403-172102C8140F}"/>
              </a:ext>
            </a:extLst>
          </p:cNvPr>
          <p:cNvCxnSpPr>
            <a:cxnSpLocks/>
          </p:cNvCxnSpPr>
          <p:nvPr/>
        </p:nvCxnSpPr>
        <p:spPr>
          <a:xfrm flipH="1">
            <a:off x="2825261" y="3919038"/>
            <a:ext cx="241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FA0AF6-863C-435E-A4EC-E23B36481AB4}"/>
              </a:ext>
            </a:extLst>
          </p:cNvPr>
          <p:cNvCxnSpPr>
            <a:cxnSpLocks/>
          </p:cNvCxnSpPr>
          <p:nvPr/>
        </p:nvCxnSpPr>
        <p:spPr>
          <a:xfrm flipH="1">
            <a:off x="3219148" y="4552078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9B303A-408D-46D3-B08A-A128EFD7D2E5}"/>
              </a:ext>
            </a:extLst>
          </p:cNvPr>
          <p:cNvCxnSpPr>
            <a:cxnSpLocks/>
          </p:cNvCxnSpPr>
          <p:nvPr/>
        </p:nvCxnSpPr>
        <p:spPr>
          <a:xfrm flipH="1">
            <a:off x="3188668" y="5182780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6233A7-12A0-4D66-8454-62003049B195}"/>
              </a:ext>
            </a:extLst>
          </p:cNvPr>
          <p:cNvCxnSpPr>
            <a:cxnSpLocks/>
          </p:cNvCxnSpPr>
          <p:nvPr/>
        </p:nvCxnSpPr>
        <p:spPr>
          <a:xfrm flipH="1">
            <a:off x="2836973" y="5787689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EE1EFB-386A-4D45-969A-8AD402EAE282}"/>
              </a:ext>
            </a:extLst>
          </p:cNvPr>
          <p:cNvCxnSpPr>
            <a:cxnSpLocks/>
          </p:cNvCxnSpPr>
          <p:nvPr/>
        </p:nvCxnSpPr>
        <p:spPr>
          <a:xfrm flipH="1">
            <a:off x="6801718" y="2732654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83F234-D272-4783-94D8-7465BDCC99D9}"/>
              </a:ext>
            </a:extLst>
          </p:cNvPr>
          <p:cNvCxnSpPr>
            <a:cxnSpLocks/>
          </p:cNvCxnSpPr>
          <p:nvPr/>
        </p:nvCxnSpPr>
        <p:spPr>
          <a:xfrm flipH="1">
            <a:off x="6799370" y="3321154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EB7901-FE79-4DB0-AC9D-C4FAB4E7B235}"/>
              </a:ext>
            </a:extLst>
          </p:cNvPr>
          <p:cNvCxnSpPr>
            <a:cxnSpLocks/>
          </p:cNvCxnSpPr>
          <p:nvPr/>
        </p:nvCxnSpPr>
        <p:spPr>
          <a:xfrm flipH="1">
            <a:off x="6417195" y="3937790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C4C40C-C977-4BA2-836A-A4DD46E918ED}"/>
              </a:ext>
            </a:extLst>
          </p:cNvPr>
          <p:cNvCxnSpPr>
            <a:cxnSpLocks/>
          </p:cNvCxnSpPr>
          <p:nvPr/>
        </p:nvCxnSpPr>
        <p:spPr>
          <a:xfrm flipH="1">
            <a:off x="6855642" y="4559112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CA991E-1C94-48A6-BAF3-A3CCE1BD9A1F}"/>
              </a:ext>
            </a:extLst>
          </p:cNvPr>
          <p:cNvCxnSpPr>
            <a:cxnSpLocks/>
          </p:cNvCxnSpPr>
          <p:nvPr/>
        </p:nvCxnSpPr>
        <p:spPr>
          <a:xfrm flipH="1">
            <a:off x="6839229" y="5175747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88125C-1715-4AED-9C56-434052EDC89D}"/>
              </a:ext>
            </a:extLst>
          </p:cNvPr>
          <p:cNvCxnSpPr>
            <a:cxnSpLocks/>
          </p:cNvCxnSpPr>
          <p:nvPr/>
        </p:nvCxnSpPr>
        <p:spPr>
          <a:xfrm flipH="1">
            <a:off x="6442990" y="5778314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872D6-064F-4D2A-ACFD-6E724785AB35}"/>
              </a:ext>
            </a:extLst>
          </p:cNvPr>
          <p:cNvCxnSpPr/>
          <p:nvPr/>
        </p:nvCxnSpPr>
        <p:spPr>
          <a:xfrm flipH="1">
            <a:off x="10508566" y="2725625"/>
            <a:ext cx="126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83847C-85B7-45FA-8860-9159F73AC092}"/>
              </a:ext>
            </a:extLst>
          </p:cNvPr>
          <p:cNvCxnSpPr/>
          <p:nvPr/>
        </p:nvCxnSpPr>
        <p:spPr>
          <a:xfrm flipH="1">
            <a:off x="10576558" y="3933104"/>
            <a:ext cx="126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8D0C6-7793-4F78-99AC-02D4B4C3C37B}"/>
              </a:ext>
            </a:extLst>
          </p:cNvPr>
          <p:cNvCxnSpPr/>
          <p:nvPr/>
        </p:nvCxnSpPr>
        <p:spPr>
          <a:xfrm flipH="1">
            <a:off x="10574211" y="4563804"/>
            <a:ext cx="126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8C9AF-2808-44B6-94C6-029CE8F21529}"/>
              </a:ext>
            </a:extLst>
          </p:cNvPr>
          <p:cNvCxnSpPr/>
          <p:nvPr/>
        </p:nvCxnSpPr>
        <p:spPr>
          <a:xfrm flipH="1">
            <a:off x="10515603" y="5194501"/>
            <a:ext cx="126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E64B84-B667-4036-AF9C-C3EE03589182}"/>
              </a:ext>
            </a:extLst>
          </p:cNvPr>
          <p:cNvCxnSpPr/>
          <p:nvPr/>
        </p:nvCxnSpPr>
        <p:spPr>
          <a:xfrm flipH="1">
            <a:off x="10569525" y="5797075"/>
            <a:ext cx="126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F5EC23-5A7D-4D7D-9769-6CDFD8E4DE5D}"/>
              </a:ext>
            </a:extLst>
          </p:cNvPr>
          <p:cNvCxnSpPr/>
          <p:nvPr/>
        </p:nvCxnSpPr>
        <p:spPr>
          <a:xfrm flipH="1">
            <a:off x="10546074" y="3325845"/>
            <a:ext cx="126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598C-6E2B-44F1-8F05-18CF0C27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436098"/>
            <a:ext cx="10719582" cy="61053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Logical Instructions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607CB7-1C47-4936-B598-7E237D103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74559"/>
              </p:ext>
            </p:extLst>
          </p:nvPr>
        </p:nvGraphicFramePr>
        <p:xfrm>
          <a:off x="1012874" y="1167605"/>
          <a:ext cx="10424160" cy="492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514">
                  <a:extLst>
                    <a:ext uri="{9D8B030D-6E8A-4147-A177-3AD203B41FA5}">
                      <a16:colId xmlns:a16="http://schemas.microsoft.com/office/drawing/2014/main" val="95348583"/>
                    </a:ext>
                  </a:extLst>
                </a:gridCol>
                <a:gridCol w="1913206">
                  <a:extLst>
                    <a:ext uri="{9D8B030D-6E8A-4147-A177-3AD203B41FA5}">
                      <a16:colId xmlns:a16="http://schemas.microsoft.com/office/drawing/2014/main" val="263032752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86890222"/>
                    </a:ext>
                  </a:extLst>
                </a:gridCol>
                <a:gridCol w="2067951">
                  <a:extLst>
                    <a:ext uri="{9D8B030D-6E8A-4147-A177-3AD203B41FA5}">
                      <a16:colId xmlns:a16="http://schemas.microsoft.com/office/drawing/2014/main" val="769835166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4096077136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3476762536"/>
                    </a:ext>
                  </a:extLst>
                </a:gridCol>
              </a:tblGrid>
              <a:tr h="520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19354"/>
                  </a:ext>
                </a:extLst>
              </a:tr>
              <a:tr h="474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AɅR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XRA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A⊕R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RLC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Rotate Left without carry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39485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AɅM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XRA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A⊕M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Rotate Right without carry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7008"/>
                  </a:ext>
                </a:extLst>
              </a:tr>
              <a:tr h="508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ANI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AɅ8-bit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XRA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A⊕8-bit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Rotate Left with carry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91424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ORA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AVR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CMP 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A-R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Rotate Left with carry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37354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ORA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CMP 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A-M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Complement Accumulator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688170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ORI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AV8-bit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CPI 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      A-8-bit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CMC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Complement Carry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96089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F25A10-6B70-4952-A576-8D6E01F3BAAD}"/>
              </a:ext>
            </a:extLst>
          </p:cNvPr>
          <p:cNvCxnSpPr>
            <a:cxnSpLocks/>
          </p:cNvCxnSpPr>
          <p:nvPr/>
        </p:nvCxnSpPr>
        <p:spPr>
          <a:xfrm flipH="1">
            <a:off x="3249632" y="2078510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93321A-73B8-4BA1-A690-B6995581359A}"/>
              </a:ext>
            </a:extLst>
          </p:cNvPr>
          <p:cNvCxnSpPr>
            <a:cxnSpLocks/>
          </p:cNvCxnSpPr>
          <p:nvPr/>
        </p:nvCxnSpPr>
        <p:spPr>
          <a:xfrm flipH="1">
            <a:off x="3233225" y="2821760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552-F295-4C98-A403-172102C8140F}"/>
              </a:ext>
            </a:extLst>
          </p:cNvPr>
          <p:cNvCxnSpPr>
            <a:cxnSpLocks/>
          </p:cNvCxnSpPr>
          <p:nvPr/>
        </p:nvCxnSpPr>
        <p:spPr>
          <a:xfrm flipH="1">
            <a:off x="2982350" y="3553278"/>
            <a:ext cx="1688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FA0AF6-863C-435E-A4EC-E23B36481AB4}"/>
              </a:ext>
            </a:extLst>
          </p:cNvPr>
          <p:cNvCxnSpPr>
            <a:cxnSpLocks/>
          </p:cNvCxnSpPr>
          <p:nvPr/>
        </p:nvCxnSpPr>
        <p:spPr>
          <a:xfrm flipH="1">
            <a:off x="3247284" y="4270726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9B303A-408D-46D3-B08A-A128EFD7D2E5}"/>
              </a:ext>
            </a:extLst>
          </p:cNvPr>
          <p:cNvCxnSpPr>
            <a:cxnSpLocks/>
          </p:cNvCxnSpPr>
          <p:nvPr/>
        </p:nvCxnSpPr>
        <p:spPr>
          <a:xfrm flipH="1">
            <a:off x="3230872" y="5013972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6233A7-12A0-4D66-8454-62003049B195}"/>
              </a:ext>
            </a:extLst>
          </p:cNvPr>
          <p:cNvCxnSpPr>
            <a:cxnSpLocks/>
          </p:cNvCxnSpPr>
          <p:nvPr/>
        </p:nvCxnSpPr>
        <p:spPr>
          <a:xfrm flipH="1">
            <a:off x="2982350" y="5759561"/>
            <a:ext cx="1922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EE1EFB-386A-4D45-969A-8AD402EAE282}"/>
              </a:ext>
            </a:extLst>
          </p:cNvPr>
          <p:cNvCxnSpPr>
            <a:cxnSpLocks/>
          </p:cNvCxnSpPr>
          <p:nvPr/>
        </p:nvCxnSpPr>
        <p:spPr>
          <a:xfrm flipH="1">
            <a:off x="6886126" y="2085539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83F234-D272-4783-94D8-7465BDCC99D9}"/>
              </a:ext>
            </a:extLst>
          </p:cNvPr>
          <p:cNvCxnSpPr>
            <a:cxnSpLocks/>
          </p:cNvCxnSpPr>
          <p:nvPr/>
        </p:nvCxnSpPr>
        <p:spPr>
          <a:xfrm flipH="1">
            <a:off x="6883778" y="2842856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EB7901-FE79-4DB0-AC9D-C4FAB4E7B235}"/>
              </a:ext>
            </a:extLst>
          </p:cNvPr>
          <p:cNvCxnSpPr>
            <a:cxnSpLocks/>
          </p:cNvCxnSpPr>
          <p:nvPr/>
        </p:nvCxnSpPr>
        <p:spPr>
          <a:xfrm flipH="1">
            <a:off x="6529739" y="3557962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C4C40C-C977-4BA2-836A-A4DD46E918ED}"/>
              </a:ext>
            </a:extLst>
          </p:cNvPr>
          <p:cNvCxnSpPr>
            <a:cxnSpLocks/>
          </p:cNvCxnSpPr>
          <p:nvPr/>
        </p:nvCxnSpPr>
        <p:spPr>
          <a:xfrm flipH="1">
            <a:off x="6940050" y="4291828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CA991E-1C94-48A6-BAF3-A3CCE1BD9A1F}"/>
              </a:ext>
            </a:extLst>
          </p:cNvPr>
          <p:cNvCxnSpPr>
            <a:cxnSpLocks/>
          </p:cNvCxnSpPr>
          <p:nvPr/>
        </p:nvCxnSpPr>
        <p:spPr>
          <a:xfrm flipH="1">
            <a:off x="6909569" y="5006939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88125C-1715-4AED-9C56-434052EDC89D}"/>
              </a:ext>
            </a:extLst>
          </p:cNvPr>
          <p:cNvCxnSpPr>
            <a:cxnSpLocks/>
          </p:cNvCxnSpPr>
          <p:nvPr/>
        </p:nvCxnSpPr>
        <p:spPr>
          <a:xfrm flipH="1">
            <a:off x="6583670" y="5750186"/>
            <a:ext cx="28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2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598C-6E2B-44F1-8F05-18CF0C27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675248"/>
            <a:ext cx="10719582" cy="561300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Branching Instructions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We are having three types of branching instructions.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Jump (Unconditional and Conditional) – 	Example:	JUMP 16 bit address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Call (Unconditional and Conditional) – 	Example:	CALL 16 bit address		(PUSH)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Return (Unconditional and Conditional) – 	Example:	RET 			(POP)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Condition depends on flag registers.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NZ (Z=0),	Z (Z=1)	      C (C=1)            NC (C=0)	PE (P=1)	      PO (P=0)    P(Plus) (S=0)     M (Minus)  (S=1)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In every JUMP instruction Program counter (PC) is going to catch the 16 bit address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Ex: JNZ, JZ, JC, JNC, JPE, JPO, JP, JM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In every CALL instruction Stack Pointer (SP) is decremented by 2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Ex: CNZ, CZ, CC, CNC, CPE, CPO, CP, CM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In every RET instruction Stack Pointer (SP) is incremented by 2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Ex: RNZ, RZ, RC, RNC, RPE, RPO, RP, RM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7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598C-6E2B-44F1-8F05-18CF0C27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675248"/>
            <a:ext cx="10733650" cy="5613009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Stack, I/O and Machine Control Instructions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This is the last category of instruction set in 8085 microprocessor which is having totally 10 instructions into 3 categories.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Stack:	</a:t>
            </a: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i. PUSH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 – Push two bytes of data into stack.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ii. POP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 – Pop two bytes of data from stack.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iii. HTHL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 – Exchange top of stack with HL.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iv. SPHL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 – Move contents of HL to stack.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I/O:</a:t>
            </a: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v. IN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 – Initiate input operation. 	        	Example:  IN     8 bit data	A       8 bit data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vi. OUT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 – Initiate output operation.     	Example: OUT   8 bit data	A       8 bit data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Control:	</a:t>
            </a: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vii. EI</a:t>
            </a:r>
            <a:r>
              <a:rPr lang="en-US" sz="3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sz="3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Enable interrupt	         All interrupts are enabled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viii. DI 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– Disable interrupt        RST 7.5, 6.5, 5.5 and INTR will be disabled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ix. HLT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 – Microprocessor is halted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3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x. NoP</a:t>
            </a: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 – No operation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27883D-3DFD-4370-8B28-05BB478973E2}"/>
              </a:ext>
            </a:extLst>
          </p:cNvPr>
          <p:cNvCxnSpPr>
            <a:cxnSpLocks/>
          </p:cNvCxnSpPr>
          <p:nvPr/>
        </p:nvCxnSpPr>
        <p:spPr>
          <a:xfrm flipH="1">
            <a:off x="9144003" y="3629464"/>
            <a:ext cx="295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71AD64-2388-4D34-9EBF-8E82B778AD3B}"/>
              </a:ext>
            </a:extLst>
          </p:cNvPr>
          <p:cNvCxnSpPr>
            <a:cxnSpLocks/>
          </p:cNvCxnSpPr>
          <p:nvPr/>
        </p:nvCxnSpPr>
        <p:spPr>
          <a:xfrm>
            <a:off x="9158070" y="4065558"/>
            <a:ext cx="3094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2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07A4B1-8716-4474-A027-52FB7748A34A}"/>
</file>

<file path=customXml/itemProps2.xml><?xml version="1.0" encoding="utf-8"?>
<ds:datastoreItem xmlns:ds="http://schemas.openxmlformats.org/officeDocument/2006/customXml" ds:itemID="{C4316C30-4A75-4837-83F5-28C545852414}"/>
</file>

<file path=customXml/itemProps3.xml><?xml version="1.0" encoding="utf-8"?>
<ds:datastoreItem xmlns:ds="http://schemas.openxmlformats.org/officeDocument/2006/customXml" ds:itemID="{6E1A6B62-B50F-4220-8B72-73C9ADF1AD9D}"/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917</Words>
  <Application>Microsoft Office PowerPoint</Application>
  <PresentationFormat>Widescreen</PresentationFormat>
  <Paragraphs>158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</vt:lpstr>
      <vt:lpstr>Calibri</vt:lpstr>
      <vt:lpstr>Calibri Light</vt:lpstr>
      <vt:lpstr>Cambria</vt:lpstr>
      <vt:lpstr>Wingdings</vt:lpstr>
      <vt:lpstr>Office Theme</vt:lpstr>
      <vt:lpstr>Instruction Set of 8085 Microprocessor</vt:lpstr>
      <vt:lpstr>Instruction Set of 8085 Microprocessor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8085 Microprocessor</dc:title>
  <dc:creator>Black n White</dc:creator>
  <cp:lastModifiedBy>Mahbubur Rahman</cp:lastModifiedBy>
  <cp:revision>51</cp:revision>
  <dcterms:created xsi:type="dcterms:W3CDTF">2020-10-20T11:53:40Z</dcterms:created>
  <dcterms:modified xsi:type="dcterms:W3CDTF">2023-10-07T04:29:57Z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0x010100D2BD080506AAEF42915473DE018BD58E</vt:lpwstr>
  </property>
</Properties>
</file>