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9" r:id="rId2"/>
    <p:sldId id="272" r:id="rId3"/>
    <p:sldId id="273" r:id="rId4"/>
    <p:sldId id="274" r:id="rId5"/>
    <p:sldId id="275" r:id="rId6"/>
    <p:sldId id="276" r:id="rId7"/>
    <p:sldId id="277" r:id="rId8"/>
    <p:sldId id="289" r:id="rId9"/>
    <p:sldId id="287" r:id="rId10"/>
    <p:sldId id="285" r:id="rId11"/>
    <p:sldId id="290" r:id="rId12"/>
    <p:sldId id="291" r:id="rId13"/>
    <p:sldId id="292" r:id="rId14"/>
    <p:sldId id="293" r:id="rId15"/>
    <p:sldId id="294" r:id="rId16"/>
    <p:sldId id="284" r:id="rId17"/>
    <p:sldId id="283" r:id="rId18"/>
    <p:sldId id="282" r:id="rId19"/>
    <p:sldId id="281" r:id="rId20"/>
    <p:sldId id="280"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66E1C-12DA-46DA-80A7-CE8C3EBB4D76}" type="datetimeFigureOut">
              <a:rPr lang="en-US" smtClean="0"/>
              <a:t>07-Oct-23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28592-B230-4572-A95E-714B4179E0E3}" type="slidenum">
              <a:rPr lang="en-US" smtClean="0"/>
              <a:t>‹#›</a:t>
            </a:fld>
            <a:endParaRPr lang="en-US"/>
          </a:p>
        </p:txBody>
      </p:sp>
    </p:spTree>
    <p:extLst>
      <p:ext uri="{BB962C8B-B14F-4D97-AF65-F5344CB8AC3E}">
        <p14:creationId xmlns:p14="http://schemas.microsoft.com/office/powerpoint/2010/main" val="336497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D0D4-5EAC-4DCD-B18F-F6A6D7B2B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E5A0EA-425A-4248-AF21-37160D41D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51F3E7-1B13-4050-AC05-F47583C083E8}"/>
              </a:ext>
            </a:extLst>
          </p:cNvPr>
          <p:cNvSpPr>
            <a:spLocks noGrp="1"/>
          </p:cNvSpPr>
          <p:nvPr>
            <p:ph type="dt" sz="half" idx="10"/>
          </p:nvPr>
        </p:nvSpPr>
        <p:spPr/>
        <p:txBody>
          <a:bodyPr/>
          <a:lstStyle/>
          <a:p>
            <a:fld id="{11D3E0F4-2692-40FE-B4EE-85A3103C9E25}" type="datetime1">
              <a:rPr lang="en-US" smtClean="0"/>
              <a:t>07-Oct-23</a:t>
            </a:fld>
            <a:endParaRPr lang="en-US"/>
          </a:p>
        </p:txBody>
      </p:sp>
      <p:sp>
        <p:nvSpPr>
          <p:cNvPr id="5" name="Footer Placeholder 4">
            <a:extLst>
              <a:ext uri="{FF2B5EF4-FFF2-40B4-BE49-F238E27FC236}">
                <a16:creationId xmlns:a16="http://schemas.microsoft.com/office/drawing/2014/main" id="{48BC9842-898D-4097-97FF-221481BE3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8FD92-771A-4C08-9085-DEDC228062B5}"/>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311265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8AD7-5C40-42AF-BB86-FDEE831E46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BAA4D6-8560-4494-BA8D-047B028E3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8C764-0C1F-4B0D-BC33-A6575F2B8133}"/>
              </a:ext>
            </a:extLst>
          </p:cNvPr>
          <p:cNvSpPr>
            <a:spLocks noGrp="1"/>
          </p:cNvSpPr>
          <p:nvPr>
            <p:ph type="dt" sz="half" idx="10"/>
          </p:nvPr>
        </p:nvSpPr>
        <p:spPr/>
        <p:txBody>
          <a:bodyPr/>
          <a:lstStyle/>
          <a:p>
            <a:fld id="{B7DF6F0D-14A0-4BED-BBE5-1C0A9E37F4A2}" type="datetime1">
              <a:rPr lang="en-US" smtClean="0"/>
              <a:t>07-Oct-23</a:t>
            </a:fld>
            <a:endParaRPr lang="en-US"/>
          </a:p>
        </p:txBody>
      </p:sp>
      <p:sp>
        <p:nvSpPr>
          <p:cNvPr id="5" name="Footer Placeholder 4">
            <a:extLst>
              <a:ext uri="{FF2B5EF4-FFF2-40B4-BE49-F238E27FC236}">
                <a16:creationId xmlns:a16="http://schemas.microsoft.com/office/drawing/2014/main" id="{4B8E0A97-345A-402C-A83B-C9D441300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7E10F-D683-4B5B-AF7A-7C19AFC61395}"/>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3158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68044E-E537-41D7-8121-817260618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F42425-9B0C-407D-A9DF-735C6CD755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72B79-4759-4B37-8C13-DBD17897A786}"/>
              </a:ext>
            </a:extLst>
          </p:cNvPr>
          <p:cNvSpPr>
            <a:spLocks noGrp="1"/>
          </p:cNvSpPr>
          <p:nvPr>
            <p:ph type="dt" sz="half" idx="10"/>
          </p:nvPr>
        </p:nvSpPr>
        <p:spPr/>
        <p:txBody>
          <a:bodyPr/>
          <a:lstStyle/>
          <a:p>
            <a:fld id="{532AA21F-E5AB-4A30-8CC6-48D40FAC78F1}" type="datetime1">
              <a:rPr lang="en-US" smtClean="0"/>
              <a:t>07-Oct-23</a:t>
            </a:fld>
            <a:endParaRPr lang="en-US"/>
          </a:p>
        </p:txBody>
      </p:sp>
      <p:sp>
        <p:nvSpPr>
          <p:cNvPr id="5" name="Footer Placeholder 4">
            <a:extLst>
              <a:ext uri="{FF2B5EF4-FFF2-40B4-BE49-F238E27FC236}">
                <a16:creationId xmlns:a16="http://schemas.microsoft.com/office/drawing/2014/main" id="{BB27037E-DCD0-4991-8AC2-0E41B09E3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20F90-CF9C-4FD1-9F87-7CA5D2D047E9}"/>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418307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11C3-5B73-43D2-AEE3-065E9FC8F4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B565A-8ACC-4C2D-A61C-4CAED9AEAD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6AFDC-2485-4DA9-B9BD-4950172C85AF}"/>
              </a:ext>
            </a:extLst>
          </p:cNvPr>
          <p:cNvSpPr>
            <a:spLocks noGrp="1"/>
          </p:cNvSpPr>
          <p:nvPr>
            <p:ph type="dt" sz="half" idx="10"/>
          </p:nvPr>
        </p:nvSpPr>
        <p:spPr/>
        <p:txBody>
          <a:bodyPr/>
          <a:lstStyle/>
          <a:p>
            <a:fld id="{2A7581D5-33A4-4247-A6FE-5BFE2E065EF0}" type="datetime1">
              <a:rPr lang="en-US" smtClean="0"/>
              <a:t>07-Oct-23</a:t>
            </a:fld>
            <a:endParaRPr lang="en-US"/>
          </a:p>
        </p:txBody>
      </p:sp>
      <p:sp>
        <p:nvSpPr>
          <p:cNvPr id="5" name="Footer Placeholder 4">
            <a:extLst>
              <a:ext uri="{FF2B5EF4-FFF2-40B4-BE49-F238E27FC236}">
                <a16:creationId xmlns:a16="http://schemas.microsoft.com/office/drawing/2014/main" id="{8FEA921C-2DBA-452A-B0BD-7709B6D81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E3C45-6FD0-4874-9A05-812447951E81}"/>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125424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7CC-8F90-4D71-B015-6BF97392C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6FEAAC-FAB7-402A-8EBD-1D749F57C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8B2480-DE1B-4A40-B67C-58D8399758F2}"/>
              </a:ext>
            </a:extLst>
          </p:cNvPr>
          <p:cNvSpPr>
            <a:spLocks noGrp="1"/>
          </p:cNvSpPr>
          <p:nvPr>
            <p:ph type="dt" sz="half" idx="10"/>
          </p:nvPr>
        </p:nvSpPr>
        <p:spPr/>
        <p:txBody>
          <a:bodyPr/>
          <a:lstStyle/>
          <a:p>
            <a:fld id="{1057D85F-9CFE-41D8-967A-CDAF7E97477E}" type="datetime1">
              <a:rPr lang="en-US" smtClean="0"/>
              <a:t>07-Oct-23</a:t>
            </a:fld>
            <a:endParaRPr lang="en-US"/>
          </a:p>
        </p:txBody>
      </p:sp>
      <p:sp>
        <p:nvSpPr>
          <p:cNvPr id="5" name="Footer Placeholder 4">
            <a:extLst>
              <a:ext uri="{FF2B5EF4-FFF2-40B4-BE49-F238E27FC236}">
                <a16:creationId xmlns:a16="http://schemas.microsoft.com/office/drawing/2014/main" id="{53ACA256-F969-4450-A6F3-E8F307ED5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11FB1-C723-484F-92A1-2E6B90046797}"/>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4111038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DD0D-B3C2-4495-B6B8-E0D34E9D9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27450-33C2-4224-9B0E-FCD46B76F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4544AA-ED3D-4763-BA9A-58156CEB1D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9AF70F-F828-475D-B589-608A3FCB9305}"/>
              </a:ext>
            </a:extLst>
          </p:cNvPr>
          <p:cNvSpPr>
            <a:spLocks noGrp="1"/>
          </p:cNvSpPr>
          <p:nvPr>
            <p:ph type="dt" sz="half" idx="10"/>
          </p:nvPr>
        </p:nvSpPr>
        <p:spPr/>
        <p:txBody>
          <a:bodyPr/>
          <a:lstStyle/>
          <a:p>
            <a:fld id="{AB934F32-2CB2-4E65-B82A-0D49153563E9}" type="datetime1">
              <a:rPr lang="en-US" smtClean="0"/>
              <a:t>07-Oct-23</a:t>
            </a:fld>
            <a:endParaRPr lang="en-US"/>
          </a:p>
        </p:txBody>
      </p:sp>
      <p:sp>
        <p:nvSpPr>
          <p:cNvPr id="6" name="Footer Placeholder 5">
            <a:extLst>
              <a:ext uri="{FF2B5EF4-FFF2-40B4-BE49-F238E27FC236}">
                <a16:creationId xmlns:a16="http://schemas.microsoft.com/office/drawing/2014/main" id="{9F68414B-4C69-4914-A5F8-FD735B501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68061-2811-45AE-9772-26A7925BF6C2}"/>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416818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A4E3-7913-4E07-90F8-E5E345A7D1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CB6288-4A10-46D7-951A-EFFCAC26D8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57145A-405A-4D6E-9101-4E43D1D1F1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50DBA6-2484-4D8B-B490-7D4C3C7B6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60607F-0C85-4C7C-B4E1-9C60C4B53E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637EA7-5E40-4B4C-86F7-9A7E806552BE}"/>
              </a:ext>
            </a:extLst>
          </p:cNvPr>
          <p:cNvSpPr>
            <a:spLocks noGrp="1"/>
          </p:cNvSpPr>
          <p:nvPr>
            <p:ph type="dt" sz="half" idx="10"/>
          </p:nvPr>
        </p:nvSpPr>
        <p:spPr/>
        <p:txBody>
          <a:bodyPr/>
          <a:lstStyle/>
          <a:p>
            <a:fld id="{5063B601-02AF-4218-8F28-63074469C3F0}" type="datetime1">
              <a:rPr lang="en-US" smtClean="0"/>
              <a:t>07-Oct-23</a:t>
            </a:fld>
            <a:endParaRPr lang="en-US"/>
          </a:p>
        </p:txBody>
      </p:sp>
      <p:sp>
        <p:nvSpPr>
          <p:cNvPr id="8" name="Footer Placeholder 7">
            <a:extLst>
              <a:ext uri="{FF2B5EF4-FFF2-40B4-BE49-F238E27FC236}">
                <a16:creationId xmlns:a16="http://schemas.microsoft.com/office/drawing/2014/main" id="{CEFCF394-E9CA-4398-8935-F207143788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43929D-CF78-461F-96E0-9FCC0406F279}"/>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187909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B478-F7CD-4565-8C02-C68C7E7862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1014D9-4DFF-4B88-903A-CE2CF8F76AF7}"/>
              </a:ext>
            </a:extLst>
          </p:cNvPr>
          <p:cNvSpPr>
            <a:spLocks noGrp="1"/>
          </p:cNvSpPr>
          <p:nvPr>
            <p:ph type="dt" sz="half" idx="10"/>
          </p:nvPr>
        </p:nvSpPr>
        <p:spPr/>
        <p:txBody>
          <a:bodyPr/>
          <a:lstStyle/>
          <a:p>
            <a:fld id="{DB1D4678-35B4-49A9-9463-ABACADC03F7C}" type="datetime1">
              <a:rPr lang="en-US" smtClean="0"/>
              <a:t>07-Oct-23</a:t>
            </a:fld>
            <a:endParaRPr lang="en-US"/>
          </a:p>
        </p:txBody>
      </p:sp>
      <p:sp>
        <p:nvSpPr>
          <p:cNvPr id="4" name="Footer Placeholder 3">
            <a:extLst>
              <a:ext uri="{FF2B5EF4-FFF2-40B4-BE49-F238E27FC236}">
                <a16:creationId xmlns:a16="http://schemas.microsoft.com/office/drawing/2014/main" id="{5506A17B-F969-4C80-944F-2233AB6FF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5E770B-B1B8-4C74-9B09-E69EEAA0B8F5}"/>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1310520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9EBE0-6359-4114-9C43-5CE05C0CC9B0}"/>
              </a:ext>
            </a:extLst>
          </p:cNvPr>
          <p:cNvSpPr>
            <a:spLocks noGrp="1"/>
          </p:cNvSpPr>
          <p:nvPr>
            <p:ph type="dt" sz="half" idx="10"/>
          </p:nvPr>
        </p:nvSpPr>
        <p:spPr/>
        <p:txBody>
          <a:bodyPr/>
          <a:lstStyle/>
          <a:p>
            <a:fld id="{DDD394D2-3FBE-4BDB-8166-32374D4417B1}" type="datetime1">
              <a:rPr lang="en-US" smtClean="0"/>
              <a:t>07-Oct-23</a:t>
            </a:fld>
            <a:endParaRPr lang="en-US"/>
          </a:p>
        </p:txBody>
      </p:sp>
      <p:sp>
        <p:nvSpPr>
          <p:cNvPr id="3" name="Footer Placeholder 2">
            <a:extLst>
              <a:ext uri="{FF2B5EF4-FFF2-40B4-BE49-F238E27FC236}">
                <a16:creationId xmlns:a16="http://schemas.microsoft.com/office/drawing/2014/main" id="{C578CD1E-56C0-47E8-B039-0992A18544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D528CC-B9EE-4D5F-8A1F-C24461A30575}"/>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394628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90F1-6D50-472F-AB7D-971616F84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EF28E-5A39-4530-98F6-7A7AA8E743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8DB334-EDFE-4CA6-AEE5-2A366E39D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51340-E24B-40F0-8123-DF7801A5F41E}"/>
              </a:ext>
            </a:extLst>
          </p:cNvPr>
          <p:cNvSpPr>
            <a:spLocks noGrp="1"/>
          </p:cNvSpPr>
          <p:nvPr>
            <p:ph type="dt" sz="half" idx="10"/>
          </p:nvPr>
        </p:nvSpPr>
        <p:spPr/>
        <p:txBody>
          <a:bodyPr/>
          <a:lstStyle/>
          <a:p>
            <a:fld id="{82D78EB7-E5FA-422C-AC4A-79DADB9FA9A7}" type="datetime1">
              <a:rPr lang="en-US" smtClean="0"/>
              <a:t>07-Oct-23</a:t>
            </a:fld>
            <a:endParaRPr lang="en-US"/>
          </a:p>
        </p:txBody>
      </p:sp>
      <p:sp>
        <p:nvSpPr>
          <p:cNvPr id="6" name="Footer Placeholder 5">
            <a:extLst>
              <a:ext uri="{FF2B5EF4-FFF2-40B4-BE49-F238E27FC236}">
                <a16:creationId xmlns:a16="http://schemas.microsoft.com/office/drawing/2014/main" id="{8F079F9E-8A19-493C-9F13-662BA367E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173BF-255C-46E2-865E-82B44F0BB33F}"/>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121094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8BC9-D714-419B-8C6F-D3F46AD25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DD5235-ADFE-4D57-8A2A-1320719049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10F561-1EC4-48F7-AAB1-EE490854D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A8EF1-3885-478B-BD8C-AE723980278E}"/>
              </a:ext>
            </a:extLst>
          </p:cNvPr>
          <p:cNvSpPr>
            <a:spLocks noGrp="1"/>
          </p:cNvSpPr>
          <p:nvPr>
            <p:ph type="dt" sz="half" idx="10"/>
          </p:nvPr>
        </p:nvSpPr>
        <p:spPr/>
        <p:txBody>
          <a:bodyPr/>
          <a:lstStyle/>
          <a:p>
            <a:fld id="{609C7650-946D-425C-A379-56D6979AFD21}" type="datetime1">
              <a:rPr lang="en-US" smtClean="0"/>
              <a:t>07-Oct-23</a:t>
            </a:fld>
            <a:endParaRPr lang="en-US"/>
          </a:p>
        </p:txBody>
      </p:sp>
      <p:sp>
        <p:nvSpPr>
          <p:cNvPr id="6" name="Footer Placeholder 5">
            <a:extLst>
              <a:ext uri="{FF2B5EF4-FFF2-40B4-BE49-F238E27FC236}">
                <a16:creationId xmlns:a16="http://schemas.microsoft.com/office/drawing/2014/main" id="{12EBB956-552A-4AE3-AC3A-2A9EAD48C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DCF61-7D0F-4184-AFF9-2691D6E34167}"/>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61634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60454-097A-4E77-8CFC-A504FE1DC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9BD62F-B673-4D23-BC97-BC7FC46DA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2C04A-5A1B-4203-97EB-1CBB79011D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7C9A4-4D2F-4E58-A7A9-4B183E4A795D}" type="datetime1">
              <a:rPr lang="en-US" smtClean="0"/>
              <a:t>07-Oct-23</a:t>
            </a:fld>
            <a:endParaRPr lang="en-US"/>
          </a:p>
        </p:txBody>
      </p:sp>
      <p:sp>
        <p:nvSpPr>
          <p:cNvPr id="5" name="Footer Placeholder 4">
            <a:extLst>
              <a:ext uri="{FF2B5EF4-FFF2-40B4-BE49-F238E27FC236}">
                <a16:creationId xmlns:a16="http://schemas.microsoft.com/office/drawing/2014/main" id="{D0CB8566-AAB9-493C-8AD3-AAF9327BCD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CA6BF8-ABFD-4C77-AC84-55F625AB5E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1979D-653C-4AEA-9024-63F667389A98}" type="slidenum">
              <a:rPr lang="en-US" smtClean="0"/>
              <a:t>‹#›</a:t>
            </a:fld>
            <a:endParaRPr lang="en-US"/>
          </a:p>
        </p:txBody>
      </p:sp>
    </p:spTree>
    <p:extLst>
      <p:ext uri="{BB962C8B-B14F-4D97-AF65-F5344CB8AC3E}">
        <p14:creationId xmlns:p14="http://schemas.microsoft.com/office/powerpoint/2010/main" val="1116346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subroutine-in-8085/" TargetMode="External"/><Relationship Id="rId2" Type="http://schemas.openxmlformats.org/officeDocument/2006/relationships/hyperlink" Target="https://www.slideshare.net/safinbiswas/stack-in-microprocessor-8085presen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6AF0-612A-ED42-32F9-2D849E03BA92}"/>
              </a:ext>
            </a:extLst>
          </p:cNvPr>
          <p:cNvSpPr>
            <a:spLocks noGrp="1"/>
          </p:cNvSpPr>
          <p:nvPr>
            <p:ph type="ctrTitle"/>
          </p:nvPr>
        </p:nvSpPr>
        <p:spPr>
          <a:xfrm>
            <a:off x="1524000" y="2212720"/>
            <a:ext cx="9144000" cy="1258082"/>
          </a:xfrm>
        </p:spPr>
        <p:txBody>
          <a:bodyPr>
            <a:normAutofit/>
          </a:bodyPr>
          <a:lstStyle/>
          <a:p>
            <a:pPr marL="0" indent="0" algn="ctr">
              <a:buNone/>
            </a:pPr>
            <a:r>
              <a:rPr lang="en-US" sz="4400" b="1" dirty="0">
                <a:solidFill>
                  <a:srgbClr val="00B050"/>
                </a:solidFill>
                <a:latin typeface="Cambria" panose="02040503050406030204" pitchFamily="18" charset="0"/>
                <a:ea typeface="Cambria" panose="02040503050406030204" pitchFamily="18" charset="0"/>
              </a:rPr>
              <a:t>Stack </a:t>
            </a:r>
            <a:r>
              <a:rPr lang="en-US" sz="4400" b="1">
                <a:solidFill>
                  <a:srgbClr val="00B050"/>
                </a:solidFill>
                <a:latin typeface="Cambria" panose="02040503050406030204" pitchFamily="18" charset="0"/>
                <a:ea typeface="Cambria" panose="02040503050406030204" pitchFamily="18" charset="0"/>
              </a:rPr>
              <a:t>and Subroutines of 8085</a:t>
            </a:r>
            <a:endParaRPr lang="en-US" sz="4400" b="1" dirty="0">
              <a:solidFill>
                <a:srgbClr val="00B05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577ABE3-EDF2-8B01-3A69-8FDAE606FEAC}"/>
              </a:ext>
            </a:extLst>
          </p:cNvPr>
          <p:cNvSpPr>
            <a:spLocks noGrp="1"/>
          </p:cNvSpPr>
          <p:nvPr>
            <p:ph type="subTitle" idx="1"/>
          </p:nvPr>
        </p:nvSpPr>
        <p:spPr>
          <a:xfrm>
            <a:off x="1524000" y="4571029"/>
            <a:ext cx="9144000" cy="1925305"/>
          </a:xfrm>
        </p:spPr>
        <p:txBody>
          <a:bodyPr>
            <a:normAutofit fontScale="92500" lnSpcReduction="10000"/>
          </a:bodyPr>
          <a:lstStyle/>
          <a:p>
            <a:pPr marL="0" lvl="0" indent="0" algn="ctr" rtl="0">
              <a:spcBef>
                <a:spcPts val="0"/>
              </a:spcBef>
              <a:spcAft>
                <a:spcPts val="0"/>
              </a:spcAft>
              <a:buNone/>
            </a:pPr>
            <a:r>
              <a:rPr lang="en-US" sz="2800" dirty="0">
                <a:solidFill>
                  <a:schemeClr val="dk1"/>
                </a:solidFill>
                <a:latin typeface="Bodoni MT" panose="02070603080606020203" pitchFamily="18" charset="0"/>
              </a:rPr>
              <a:t>Presented by</a:t>
            </a:r>
          </a:p>
          <a:p>
            <a:pPr marL="0" lvl="0" indent="0" algn="ctr" rtl="0">
              <a:spcBef>
                <a:spcPts val="0"/>
              </a:spcBef>
              <a:spcAft>
                <a:spcPts val="0"/>
              </a:spcAft>
              <a:buNone/>
            </a:pPr>
            <a:r>
              <a:rPr lang="en-US" sz="3600" dirty="0">
                <a:latin typeface="Bodoni MT" panose="02070603080606020203" pitchFamily="18" charset="0"/>
              </a:rPr>
              <a:t>Mahbubur Rahman</a:t>
            </a:r>
          </a:p>
          <a:p>
            <a:pPr marL="0" lvl="0" indent="0" algn="ctr" rtl="0">
              <a:spcBef>
                <a:spcPts val="0"/>
              </a:spcBef>
              <a:spcAft>
                <a:spcPts val="0"/>
              </a:spcAft>
              <a:buNone/>
            </a:pPr>
            <a:endParaRPr lang="en-US" sz="3600" dirty="0">
              <a:latin typeface="Bodoni MT" panose="02070603080606020203" pitchFamily="18" charset="0"/>
            </a:endParaRPr>
          </a:p>
          <a:p>
            <a:pPr marL="0" lvl="0" indent="0" algn="ctr" rtl="0">
              <a:spcBef>
                <a:spcPts val="0"/>
              </a:spcBef>
              <a:spcAft>
                <a:spcPts val="0"/>
              </a:spcAft>
              <a:buNone/>
            </a:pPr>
            <a:r>
              <a:rPr lang="en-US" sz="2000" dirty="0">
                <a:latin typeface="Bodoni MT" panose="02070603080606020203" pitchFamily="18" charset="0"/>
              </a:rPr>
              <a:t>Lecturer</a:t>
            </a:r>
          </a:p>
          <a:p>
            <a:pPr marL="0" lvl="0" indent="0" algn="ctr" rtl="0">
              <a:spcBef>
                <a:spcPts val="0"/>
              </a:spcBef>
              <a:spcAft>
                <a:spcPts val="0"/>
              </a:spcAft>
              <a:buNone/>
            </a:pPr>
            <a:r>
              <a:rPr lang="en-US" sz="2000" dirty="0">
                <a:latin typeface="Bodoni MT" panose="02070603080606020203" pitchFamily="18" charset="0"/>
              </a:rPr>
              <a:t>Department of Computer Science and Engineering(CSE)</a:t>
            </a:r>
          </a:p>
          <a:p>
            <a:pPr marL="0" lvl="0" indent="0" algn="ctr" rtl="0">
              <a:spcBef>
                <a:spcPts val="0"/>
              </a:spcBef>
              <a:spcAft>
                <a:spcPts val="0"/>
              </a:spcAft>
              <a:buNone/>
            </a:pPr>
            <a:r>
              <a:rPr lang="en-US" sz="2000" dirty="0">
                <a:latin typeface="Bodoni MT" panose="02070603080606020203" pitchFamily="18" charset="0"/>
              </a:rPr>
              <a:t>Green University of Bangladesh(GUB)</a:t>
            </a:r>
          </a:p>
        </p:txBody>
      </p:sp>
      <p:pic>
        <p:nvPicPr>
          <p:cNvPr id="5" name="Picture 4">
            <a:extLst>
              <a:ext uri="{FF2B5EF4-FFF2-40B4-BE49-F238E27FC236}">
                <a16:creationId xmlns:a16="http://schemas.microsoft.com/office/drawing/2014/main" id="{AEEE3ABA-EF8D-4D24-0941-1714DBD447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587577" cy="1531938"/>
          </a:xfrm>
          <a:prstGeom prst="rect">
            <a:avLst/>
          </a:prstGeom>
        </p:spPr>
      </p:pic>
      <p:pic>
        <p:nvPicPr>
          <p:cNvPr id="7" name="Picture 6">
            <a:extLst>
              <a:ext uri="{FF2B5EF4-FFF2-40B4-BE49-F238E27FC236}">
                <a16:creationId xmlns:a16="http://schemas.microsoft.com/office/drawing/2014/main" id="{890FB48B-8AAD-0FA1-DD1D-531C5DB0C5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7184" y="68262"/>
            <a:ext cx="1392907" cy="1392907"/>
          </a:xfrm>
          <a:prstGeom prst="rect">
            <a:avLst/>
          </a:prstGeom>
        </p:spPr>
      </p:pic>
    </p:spTree>
    <p:extLst>
      <p:ext uri="{BB962C8B-B14F-4D97-AF65-F5344CB8AC3E}">
        <p14:creationId xmlns:p14="http://schemas.microsoft.com/office/powerpoint/2010/main" val="625142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DF1A4-7717-4EA1-B238-D8AF79392859}"/>
              </a:ext>
            </a:extLst>
          </p:cNvPr>
          <p:cNvSpPr>
            <a:spLocks noGrp="1"/>
          </p:cNvSpPr>
          <p:nvPr>
            <p:ph idx="1"/>
          </p:nvPr>
        </p:nvSpPr>
        <p:spPr>
          <a:xfrm>
            <a:off x="711199" y="783771"/>
            <a:ext cx="10711543" cy="5393192"/>
          </a:xfrm>
        </p:spPr>
        <p:txBody>
          <a:bodyPr numCol="2"/>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PUSH PSW register pair</a:t>
            </a:r>
          </a:p>
          <a:p>
            <a:pPr algn="just">
              <a:lnSpc>
                <a:spcPct val="150000"/>
              </a:lnSpc>
            </a:pPr>
            <a:r>
              <a:rPr lang="en-US" dirty="0">
                <a:latin typeface="Cambria" panose="02040503050406030204" pitchFamily="18" charset="0"/>
                <a:ea typeface="Cambria" panose="02040503050406030204" pitchFamily="18" charset="0"/>
              </a:rPr>
              <a:t>PUSH PSW (1 byte instruction)</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Decrement SP</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Copy the contents of register A to the memory location pointed to by SP.</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Decrement SP.</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Copy the contents of Flag register to the memory location pointed to by the SP.</a:t>
            </a:r>
          </a:p>
          <a:p>
            <a:pPr lvl="1" algn="just">
              <a:lnSpc>
                <a:spcPct val="150000"/>
              </a:lnSpc>
              <a:buFont typeface="Wingdings" panose="05000000000000000000" pitchFamily="2" charset="2"/>
              <a:buChar char="ü"/>
            </a:pPr>
            <a:endParaRPr lang="en-US" sz="2000" dirty="0">
              <a:latin typeface="Cambria" panose="02040503050406030204" pitchFamily="18" charset="0"/>
              <a:ea typeface="Cambria" panose="02040503050406030204" pitchFamily="18" charset="0"/>
            </a:endParaRPr>
          </a:p>
          <a:p>
            <a:pPr marL="457200" lvl="1" indent="0" algn="just">
              <a:lnSpc>
                <a:spcPct val="150000"/>
              </a:lnSpc>
              <a:buNone/>
            </a:pPr>
            <a:endParaRPr lang="en-US" sz="2000" dirty="0">
              <a:latin typeface="Cambria" panose="02040503050406030204" pitchFamily="18" charset="0"/>
              <a:ea typeface="Cambria" panose="02040503050406030204" pitchFamily="18" charset="0"/>
            </a:endParaRPr>
          </a:p>
          <a:p>
            <a:pPr marL="457200" lvl="1" indent="0" algn="just">
              <a:lnSpc>
                <a:spcPct val="150000"/>
              </a:lnSpc>
              <a:buNone/>
            </a:pPr>
            <a:r>
              <a:rPr lang="en-US" sz="2000" dirty="0">
                <a:latin typeface="Cambria" panose="02040503050406030204" pitchFamily="18" charset="0"/>
                <a:ea typeface="Cambria" panose="02040503050406030204" pitchFamily="18" charset="0"/>
              </a:rPr>
              <a:t>                               A                 Flag</a:t>
            </a:r>
          </a:p>
          <a:p>
            <a:pPr marL="457200" lvl="1" indent="0" algn="ctr">
              <a:lnSpc>
                <a:spcPct val="150000"/>
              </a:lnSpc>
              <a:buNone/>
            </a:pPr>
            <a:endParaRPr lang="en-US" sz="2000" dirty="0">
              <a:latin typeface="Cambria" panose="02040503050406030204" pitchFamily="18" charset="0"/>
              <a:ea typeface="Cambria" panose="02040503050406030204" pitchFamily="18" charset="0"/>
            </a:endParaRPr>
          </a:p>
          <a:p>
            <a:pPr marL="457200" lvl="1" indent="0" algn="ctr">
              <a:lnSpc>
                <a:spcPct val="150000"/>
              </a:lnSpc>
              <a:buNone/>
            </a:pPr>
            <a:endParaRPr lang="en-US" sz="2000" dirty="0">
              <a:latin typeface="Cambria" panose="02040503050406030204" pitchFamily="18" charset="0"/>
              <a:ea typeface="Cambria" panose="02040503050406030204" pitchFamily="18" charset="0"/>
            </a:endParaRPr>
          </a:p>
          <a:p>
            <a:pPr marL="457200" lvl="1" indent="0" algn="just">
              <a:lnSpc>
                <a:spcPct val="100000"/>
              </a:lnSpc>
              <a:buNone/>
            </a:pPr>
            <a:r>
              <a:rPr lang="en-US" sz="2000" dirty="0">
                <a:latin typeface="Cambria" panose="02040503050406030204" pitchFamily="18" charset="0"/>
                <a:ea typeface="Cambria" panose="02040503050406030204" pitchFamily="18" charset="0"/>
              </a:rPr>
              <a:t>     </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FFFB</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FFFC</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FFFD</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FFFE</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FFFF</a:t>
            </a:r>
          </a:p>
        </p:txBody>
      </p:sp>
      <p:graphicFrame>
        <p:nvGraphicFramePr>
          <p:cNvPr id="4" name="Table 4">
            <a:extLst>
              <a:ext uri="{FF2B5EF4-FFF2-40B4-BE49-F238E27FC236}">
                <a16:creationId xmlns:a16="http://schemas.microsoft.com/office/drawing/2014/main" id="{BA0AD836-D7B8-4F04-BAFE-BC9C1B62E803}"/>
              </a:ext>
            </a:extLst>
          </p:cNvPr>
          <p:cNvGraphicFramePr>
            <a:graphicFrameLocks noGrp="1"/>
          </p:cNvGraphicFramePr>
          <p:nvPr>
            <p:extLst>
              <p:ext uri="{D42A27DB-BD31-4B8C-83A1-F6EECF244321}">
                <p14:modId xmlns:p14="http://schemas.microsoft.com/office/powerpoint/2010/main" val="3166899949"/>
              </p:ext>
            </p:extLst>
          </p:nvPr>
        </p:nvGraphicFramePr>
        <p:xfrm>
          <a:off x="7678056" y="1808229"/>
          <a:ext cx="2554516" cy="370840"/>
        </p:xfrm>
        <a:graphic>
          <a:graphicData uri="http://schemas.openxmlformats.org/drawingml/2006/table">
            <a:tbl>
              <a:tblPr firstRow="1" bandRow="1">
                <a:tableStyleId>{5C22544A-7EE6-4342-B048-85BDC9FD1C3A}</a:tableStyleId>
              </a:tblPr>
              <a:tblGrid>
                <a:gridCol w="1277258">
                  <a:extLst>
                    <a:ext uri="{9D8B030D-6E8A-4147-A177-3AD203B41FA5}">
                      <a16:colId xmlns:a16="http://schemas.microsoft.com/office/drawing/2014/main" val="1532233890"/>
                    </a:ext>
                  </a:extLst>
                </a:gridCol>
                <a:gridCol w="1277258">
                  <a:extLst>
                    <a:ext uri="{9D8B030D-6E8A-4147-A177-3AD203B41FA5}">
                      <a16:colId xmlns:a16="http://schemas.microsoft.com/office/drawing/2014/main" val="1785842188"/>
                    </a:ext>
                  </a:extLst>
                </a:gridCol>
              </a:tblGrid>
              <a:tr h="370840">
                <a:tc>
                  <a:txBody>
                    <a:bodyPr/>
                    <a:lstStyle/>
                    <a:p>
                      <a:pPr algn="ctr"/>
                      <a:r>
                        <a:rPr lang="en-US" dirty="0">
                          <a:solidFill>
                            <a:schemeClr val="tx1"/>
                          </a:solidFill>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4191867"/>
                  </a:ext>
                </a:extLst>
              </a:tr>
            </a:tbl>
          </a:graphicData>
        </a:graphic>
      </p:graphicFrame>
      <p:graphicFrame>
        <p:nvGraphicFramePr>
          <p:cNvPr id="5" name="Table 5">
            <a:extLst>
              <a:ext uri="{FF2B5EF4-FFF2-40B4-BE49-F238E27FC236}">
                <a16:creationId xmlns:a16="http://schemas.microsoft.com/office/drawing/2014/main" id="{8A28B0C1-C901-4A82-A01F-158AA89B8F24}"/>
              </a:ext>
            </a:extLst>
          </p:cNvPr>
          <p:cNvGraphicFramePr>
            <a:graphicFrameLocks noGrp="1"/>
          </p:cNvGraphicFramePr>
          <p:nvPr>
            <p:extLst>
              <p:ext uri="{D42A27DB-BD31-4B8C-83A1-F6EECF244321}">
                <p14:modId xmlns:p14="http://schemas.microsoft.com/office/powerpoint/2010/main" val="3138859395"/>
              </p:ext>
            </p:extLst>
          </p:nvPr>
        </p:nvGraphicFramePr>
        <p:xfrm>
          <a:off x="7678054" y="3241521"/>
          <a:ext cx="2554516" cy="1828800"/>
        </p:xfrm>
        <a:graphic>
          <a:graphicData uri="http://schemas.openxmlformats.org/drawingml/2006/table">
            <a:tbl>
              <a:tblPr firstRow="1" bandRow="1">
                <a:tableStyleId>{5C22544A-7EE6-4342-B048-85BDC9FD1C3A}</a:tableStyleId>
              </a:tblPr>
              <a:tblGrid>
                <a:gridCol w="2554516">
                  <a:extLst>
                    <a:ext uri="{9D8B030D-6E8A-4147-A177-3AD203B41FA5}">
                      <a16:colId xmlns:a16="http://schemas.microsoft.com/office/drawing/2014/main" val="3708115786"/>
                    </a:ext>
                  </a:extLst>
                </a:gridCol>
              </a:tblGrid>
              <a:tr h="233196">
                <a:tc>
                  <a:txBody>
                    <a:bodyPr/>
                    <a:lstStyle/>
                    <a:p>
                      <a:pPr algn="ct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7544283"/>
                  </a:ext>
                </a:extLst>
              </a:tr>
              <a:tr h="233196">
                <a:tc>
                  <a:txBody>
                    <a:bodyPr/>
                    <a:lstStyle/>
                    <a:p>
                      <a:pPr algn="ctr"/>
                      <a:endParaRPr lang="en-US" b="1">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4908072"/>
                  </a:ext>
                </a:extLst>
              </a:tr>
              <a:tr h="233196">
                <a:tc>
                  <a:txBody>
                    <a:bodyPr/>
                    <a:lstStyle/>
                    <a:p>
                      <a:pPr algn="ctr"/>
                      <a:r>
                        <a:rPr lang="en-US" b="1" dirty="0">
                          <a:solidFill>
                            <a:schemeClr val="tx1"/>
                          </a:solidFill>
                          <a:latin typeface="Cambria" panose="02040503050406030204" pitchFamily="18" charset="0"/>
                          <a:ea typeface="Cambria" panose="020405030504060302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2553645"/>
                  </a:ext>
                </a:extLst>
              </a:tr>
              <a:tr h="233196">
                <a:tc>
                  <a:txBody>
                    <a:bodyPr/>
                    <a:lstStyle/>
                    <a:p>
                      <a:pPr algn="ctr"/>
                      <a:r>
                        <a:rPr lang="en-US" b="1" dirty="0">
                          <a:solidFill>
                            <a:schemeClr val="tx1"/>
                          </a:solidFill>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093726"/>
                  </a:ext>
                </a:extLst>
              </a:tr>
              <a:tr h="233196">
                <a:tc>
                  <a:txBody>
                    <a:bodyPr/>
                    <a:lstStyle/>
                    <a:p>
                      <a:pPr algn="ct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6788132"/>
                  </a:ext>
                </a:extLst>
              </a:tr>
            </a:tbl>
          </a:graphicData>
        </a:graphic>
      </p:graphicFrame>
      <p:cxnSp>
        <p:nvCxnSpPr>
          <p:cNvPr id="7" name="Straight Connector 6">
            <a:extLst>
              <a:ext uri="{FF2B5EF4-FFF2-40B4-BE49-F238E27FC236}">
                <a16:creationId xmlns:a16="http://schemas.microsoft.com/office/drawing/2014/main" id="{4EB3E0D1-745D-4798-B3F6-33C840239518}"/>
              </a:ext>
            </a:extLst>
          </p:cNvPr>
          <p:cNvCxnSpPr>
            <a:cxnSpLocks/>
            <a:stCxn id="4" idx="1"/>
          </p:cNvCxnSpPr>
          <p:nvPr/>
        </p:nvCxnSpPr>
        <p:spPr>
          <a:xfrm flipH="1">
            <a:off x="6705602" y="1993649"/>
            <a:ext cx="972454" cy="1112408"/>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46E2BAA6-2693-46DC-9A78-1646915982FF}"/>
              </a:ext>
            </a:extLst>
          </p:cNvPr>
          <p:cNvCxnSpPr>
            <a:cxnSpLocks/>
          </p:cNvCxnSpPr>
          <p:nvPr/>
        </p:nvCxnSpPr>
        <p:spPr>
          <a:xfrm>
            <a:off x="6705600" y="3106057"/>
            <a:ext cx="1262743" cy="1407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41C06FAB-AEDB-40D7-8A55-9C445C0308EF}"/>
              </a:ext>
            </a:extLst>
          </p:cNvPr>
          <p:cNvCxnSpPr>
            <a:cxnSpLocks/>
          </p:cNvCxnSpPr>
          <p:nvPr/>
        </p:nvCxnSpPr>
        <p:spPr>
          <a:xfrm>
            <a:off x="10232570" y="2179069"/>
            <a:ext cx="696687" cy="926989"/>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B4658432-D904-47A3-ABA0-1D128AB12F53}"/>
              </a:ext>
            </a:extLst>
          </p:cNvPr>
          <p:cNvCxnSpPr>
            <a:cxnSpLocks/>
          </p:cNvCxnSpPr>
          <p:nvPr/>
        </p:nvCxnSpPr>
        <p:spPr>
          <a:xfrm flipH="1">
            <a:off x="9797143" y="3106057"/>
            <a:ext cx="1117601" cy="11030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42437FC0-70A3-4626-910A-C35A280F4AB2}"/>
              </a:ext>
            </a:extLst>
          </p:cNvPr>
          <p:cNvSpPr>
            <a:spLocks noGrp="1"/>
          </p:cNvSpPr>
          <p:nvPr>
            <p:ph type="sldNum" sz="quarter" idx="12"/>
          </p:nvPr>
        </p:nvSpPr>
        <p:spPr/>
        <p:txBody>
          <a:bodyPr/>
          <a:lstStyle/>
          <a:p>
            <a:fld id="{F721979D-653C-4AEA-9024-63F667389A98}" type="slidenum">
              <a:rPr lang="en-US" smtClean="0"/>
              <a:t>10</a:t>
            </a:fld>
            <a:endParaRPr lang="en-US"/>
          </a:p>
        </p:txBody>
      </p:sp>
    </p:spTree>
    <p:extLst>
      <p:ext uri="{BB962C8B-B14F-4D97-AF65-F5344CB8AC3E}">
        <p14:creationId xmlns:p14="http://schemas.microsoft.com/office/powerpoint/2010/main" val="361623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DF1A4-7717-4EA1-B238-D8AF79392859}"/>
              </a:ext>
            </a:extLst>
          </p:cNvPr>
          <p:cNvSpPr>
            <a:spLocks noGrp="1"/>
          </p:cNvSpPr>
          <p:nvPr>
            <p:ph idx="1"/>
          </p:nvPr>
        </p:nvSpPr>
        <p:spPr>
          <a:xfrm>
            <a:off x="711199" y="783771"/>
            <a:ext cx="10711543" cy="5393192"/>
          </a:xfrm>
        </p:spPr>
        <p:txBody>
          <a:bodyPr numCol="2"/>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POP PSW register pair</a:t>
            </a:r>
          </a:p>
          <a:p>
            <a:pPr algn="just">
              <a:lnSpc>
                <a:spcPct val="150000"/>
              </a:lnSpc>
            </a:pPr>
            <a:r>
              <a:rPr lang="en-US" dirty="0">
                <a:latin typeface="Cambria" panose="02040503050406030204" pitchFamily="18" charset="0"/>
                <a:ea typeface="Cambria" panose="02040503050406030204" pitchFamily="18" charset="0"/>
              </a:rPr>
              <a:t>POP PSW (1 byte instruction)</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Copy the contents of the memory location pointed to by the SP to flag register.</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Increment SP.</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Copy the contents of the memory location pointed to by the SP to register A.</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Increment SP.</a:t>
            </a:r>
          </a:p>
          <a:p>
            <a:pPr lvl="1" algn="just">
              <a:lnSpc>
                <a:spcPct val="150000"/>
              </a:lnSpc>
              <a:buFont typeface="Wingdings" panose="05000000000000000000" pitchFamily="2" charset="2"/>
              <a:buChar char="ü"/>
            </a:pPr>
            <a:endParaRPr lang="en-US" sz="2000" dirty="0">
              <a:latin typeface="Cambria" panose="02040503050406030204" pitchFamily="18" charset="0"/>
              <a:ea typeface="Cambria" panose="02040503050406030204" pitchFamily="18" charset="0"/>
            </a:endParaRPr>
          </a:p>
          <a:p>
            <a:pPr marL="457200" lvl="1" indent="0" algn="just">
              <a:lnSpc>
                <a:spcPct val="150000"/>
              </a:lnSpc>
              <a:buNone/>
            </a:pPr>
            <a:endParaRPr lang="en-US" sz="2000" dirty="0">
              <a:latin typeface="Cambria" panose="02040503050406030204" pitchFamily="18" charset="0"/>
              <a:ea typeface="Cambria" panose="02040503050406030204" pitchFamily="18" charset="0"/>
            </a:endParaRPr>
          </a:p>
          <a:p>
            <a:pPr marL="457200" lvl="1" indent="0" algn="just">
              <a:lnSpc>
                <a:spcPct val="150000"/>
              </a:lnSpc>
              <a:buNone/>
            </a:pPr>
            <a:r>
              <a:rPr lang="en-US" sz="2000" dirty="0">
                <a:latin typeface="Cambria" panose="02040503050406030204" pitchFamily="18" charset="0"/>
                <a:ea typeface="Cambria" panose="02040503050406030204" pitchFamily="18" charset="0"/>
              </a:rPr>
              <a:t>                               A                 Flag</a:t>
            </a:r>
          </a:p>
          <a:p>
            <a:pPr marL="457200" lvl="1" indent="0" algn="ctr">
              <a:lnSpc>
                <a:spcPct val="150000"/>
              </a:lnSpc>
              <a:buNone/>
            </a:pPr>
            <a:endParaRPr lang="en-US" sz="2000" dirty="0">
              <a:latin typeface="Cambria" panose="02040503050406030204" pitchFamily="18" charset="0"/>
              <a:ea typeface="Cambria" panose="02040503050406030204" pitchFamily="18" charset="0"/>
            </a:endParaRPr>
          </a:p>
          <a:p>
            <a:pPr marL="457200" lvl="1" indent="0" algn="ctr">
              <a:lnSpc>
                <a:spcPct val="150000"/>
              </a:lnSpc>
              <a:buNone/>
            </a:pPr>
            <a:endParaRPr lang="en-US" sz="2000" dirty="0">
              <a:latin typeface="Cambria" panose="02040503050406030204" pitchFamily="18" charset="0"/>
              <a:ea typeface="Cambria" panose="02040503050406030204" pitchFamily="18" charset="0"/>
            </a:endParaRPr>
          </a:p>
          <a:p>
            <a:pPr marL="457200" lvl="1" indent="0" algn="just">
              <a:lnSpc>
                <a:spcPct val="100000"/>
              </a:lnSpc>
              <a:buNone/>
            </a:pPr>
            <a:r>
              <a:rPr lang="en-US" sz="2000" dirty="0">
                <a:latin typeface="Cambria" panose="02040503050406030204" pitchFamily="18" charset="0"/>
                <a:ea typeface="Cambria" panose="02040503050406030204" pitchFamily="18" charset="0"/>
              </a:rPr>
              <a:t>     </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FFFB</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FFFC</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FFFD</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FFFE</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FFFF</a:t>
            </a:r>
          </a:p>
        </p:txBody>
      </p:sp>
      <p:graphicFrame>
        <p:nvGraphicFramePr>
          <p:cNvPr id="4" name="Table 4">
            <a:extLst>
              <a:ext uri="{FF2B5EF4-FFF2-40B4-BE49-F238E27FC236}">
                <a16:creationId xmlns:a16="http://schemas.microsoft.com/office/drawing/2014/main" id="{BA0AD836-D7B8-4F04-BAFE-BC9C1B62E803}"/>
              </a:ext>
            </a:extLst>
          </p:cNvPr>
          <p:cNvGraphicFramePr>
            <a:graphicFrameLocks noGrp="1"/>
          </p:cNvGraphicFramePr>
          <p:nvPr/>
        </p:nvGraphicFramePr>
        <p:xfrm>
          <a:off x="7678056" y="1808229"/>
          <a:ext cx="2554516" cy="370840"/>
        </p:xfrm>
        <a:graphic>
          <a:graphicData uri="http://schemas.openxmlformats.org/drawingml/2006/table">
            <a:tbl>
              <a:tblPr firstRow="1" bandRow="1">
                <a:tableStyleId>{5C22544A-7EE6-4342-B048-85BDC9FD1C3A}</a:tableStyleId>
              </a:tblPr>
              <a:tblGrid>
                <a:gridCol w="1277258">
                  <a:extLst>
                    <a:ext uri="{9D8B030D-6E8A-4147-A177-3AD203B41FA5}">
                      <a16:colId xmlns:a16="http://schemas.microsoft.com/office/drawing/2014/main" val="1532233890"/>
                    </a:ext>
                  </a:extLst>
                </a:gridCol>
                <a:gridCol w="1277258">
                  <a:extLst>
                    <a:ext uri="{9D8B030D-6E8A-4147-A177-3AD203B41FA5}">
                      <a16:colId xmlns:a16="http://schemas.microsoft.com/office/drawing/2014/main" val="1785842188"/>
                    </a:ext>
                  </a:extLst>
                </a:gridCol>
              </a:tblGrid>
              <a:tr h="370840">
                <a:tc>
                  <a:txBody>
                    <a:bodyPr/>
                    <a:lstStyle/>
                    <a:p>
                      <a:pPr algn="ctr"/>
                      <a:r>
                        <a:rPr lang="en-US" dirty="0">
                          <a:solidFill>
                            <a:schemeClr val="tx1"/>
                          </a:solidFill>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4191867"/>
                  </a:ext>
                </a:extLst>
              </a:tr>
            </a:tbl>
          </a:graphicData>
        </a:graphic>
      </p:graphicFrame>
      <p:graphicFrame>
        <p:nvGraphicFramePr>
          <p:cNvPr id="5" name="Table 5">
            <a:extLst>
              <a:ext uri="{FF2B5EF4-FFF2-40B4-BE49-F238E27FC236}">
                <a16:creationId xmlns:a16="http://schemas.microsoft.com/office/drawing/2014/main" id="{8A28B0C1-C901-4A82-A01F-158AA89B8F24}"/>
              </a:ext>
            </a:extLst>
          </p:cNvPr>
          <p:cNvGraphicFramePr>
            <a:graphicFrameLocks noGrp="1"/>
          </p:cNvGraphicFramePr>
          <p:nvPr/>
        </p:nvGraphicFramePr>
        <p:xfrm>
          <a:off x="7678054" y="3241521"/>
          <a:ext cx="2554516" cy="1828800"/>
        </p:xfrm>
        <a:graphic>
          <a:graphicData uri="http://schemas.openxmlformats.org/drawingml/2006/table">
            <a:tbl>
              <a:tblPr firstRow="1" bandRow="1">
                <a:tableStyleId>{5C22544A-7EE6-4342-B048-85BDC9FD1C3A}</a:tableStyleId>
              </a:tblPr>
              <a:tblGrid>
                <a:gridCol w="2554516">
                  <a:extLst>
                    <a:ext uri="{9D8B030D-6E8A-4147-A177-3AD203B41FA5}">
                      <a16:colId xmlns:a16="http://schemas.microsoft.com/office/drawing/2014/main" val="3708115786"/>
                    </a:ext>
                  </a:extLst>
                </a:gridCol>
              </a:tblGrid>
              <a:tr h="233196">
                <a:tc>
                  <a:txBody>
                    <a:bodyPr/>
                    <a:lstStyle/>
                    <a:p>
                      <a:pPr algn="ct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7544283"/>
                  </a:ext>
                </a:extLst>
              </a:tr>
              <a:tr h="233196">
                <a:tc>
                  <a:txBody>
                    <a:bodyPr/>
                    <a:lstStyle/>
                    <a:p>
                      <a:pPr algn="ctr"/>
                      <a:endParaRPr lang="en-US" b="1">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4908072"/>
                  </a:ext>
                </a:extLst>
              </a:tr>
              <a:tr h="233196">
                <a:tc>
                  <a:txBody>
                    <a:bodyPr/>
                    <a:lstStyle/>
                    <a:p>
                      <a:pPr algn="ctr"/>
                      <a:r>
                        <a:rPr lang="en-US" b="1" dirty="0">
                          <a:solidFill>
                            <a:schemeClr val="tx1"/>
                          </a:solidFill>
                          <a:latin typeface="Cambria" panose="02040503050406030204" pitchFamily="18" charset="0"/>
                          <a:ea typeface="Cambria" panose="020405030504060302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2553645"/>
                  </a:ext>
                </a:extLst>
              </a:tr>
              <a:tr h="233196">
                <a:tc>
                  <a:txBody>
                    <a:bodyPr/>
                    <a:lstStyle/>
                    <a:p>
                      <a:pPr algn="ctr"/>
                      <a:r>
                        <a:rPr lang="en-US" b="1" dirty="0">
                          <a:solidFill>
                            <a:schemeClr val="tx1"/>
                          </a:solidFill>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093726"/>
                  </a:ext>
                </a:extLst>
              </a:tr>
              <a:tr h="233196">
                <a:tc>
                  <a:txBody>
                    <a:bodyPr/>
                    <a:lstStyle/>
                    <a:p>
                      <a:pPr algn="ct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6788132"/>
                  </a:ext>
                </a:extLst>
              </a:tr>
            </a:tbl>
          </a:graphicData>
        </a:graphic>
      </p:graphicFrame>
      <p:cxnSp>
        <p:nvCxnSpPr>
          <p:cNvPr id="7" name="Straight Connector 6">
            <a:extLst>
              <a:ext uri="{FF2B5EF4-FFF2-40B4-BE49-F238E27FC236}">
                <a16:creationId xmlns:a16="http://schemas.microsoft.com/office/drawing/2014/main" id="{4EB3E0D1-745D-4798-B3F6-33C840239518}"/>
              </a:ext>
            </a:extLst>
          </p:cNvPr>
          <p:cNvCxnSpPr>
            <a:cxnSpLocks/>
          </p:cNvCxnSpPr>
          <p:nvPr/>
        </p:nvCxnSpPr>
        <p:spPr>
          <a:xfrm flipH="1" flipV="1">
            <a:off x="6705601" y="3106057"/>
            <a:ext cx="1262742" cy="1378857"/>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46E2BAA6-2693-46DC-9A78-1646915982FF}"/>
              </a:ext>
            </a:extLst>
          </p:cNvPr>
          <p:cNvCxnSpPr>
            <a:endCxn id="4" idx="1"/>
          </p:cNvCxnSpPr>
          <p:nvPr/>
        </p:nvCxnSpPr>
        <p:spPr>
          <a:xfrm flipV="1">
            <a:off x="6705600" y="1993649"/>
            <a:ext cx="972456" cy="11124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41C06FAB-AEDB-40D7-8A55-9C445C0308EF}"/>
              </a:ext>
            </a:extLst>
          </p:cNvPr>
          <p:cNvCxnSpPr>
            <a:cxnSpLocks/>
          </p:cNvCxnSpPr>
          <p:nvPr/>
        </p:nvCxnSpPr>
        <p:spPr>
          <a:xfrm flipV="1">
            <a:off x="9898743" y="3106058"/>
            <a:ext cx="1030514" cy="103051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B4658432-D904-47A3-ABA0-1D128AB12F53}"/>
              </a:ext>
            </a:extLst>
          </p:cNvPr>
          <p:cNvCxnSpPr>
            <a:endCxn id="4" idx="3"/>
          </p:cNvCxnSpPr>
          <p:nvPr/>
        </p:nvCxnSpPr>
        <p:spPr>
          <a:xfrm flipH="1" flipV="1">
            <a:off x="10232572" y="1993649"/>
            <a:ext cx="682171" cy="11124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717A018F-B21D-465B-8F2B-ECF33F3C4033}"/>
              </a:ext>
            </a:extLst>
          </p:cNvPr>
          <p:cNvSpPr>
            <a:spLocks noGrp="1"/>
          </p:cNvSpPr>
          <p:nvPr>
            <p:ph type="sldNum" sz="quarter" idx="12"/>
          </p:nvPr>
        </p:nvSpPr>
        <p:spPr/>
        <p:txBody>
          <a:bodyPr/>
          <a:lstStyle/>
          <a:p>
            <a:fld id="{F721979D-653C-4AEA-9024-63F667389A98}" type="slidenum">
              <a:rPr lang="en-US" smtClean="0"/>
              <a:t>11</a:t>
            </a:fld>
            <a:endParaRPr lang="en-US"/>
          </a:p>
        </p:txBody>
      </p:sp>
    </p:spTree>
    <p:extLst>
      <p:ext uri="{BB962C8B-B14F-4D97-AF65-F5344CB8AC3E}">
        <p14:creationId xmlns:p14="http://schemas.microsoft.com/office/powerpoint/2010/main" val="347010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AE768-7AA3-4A3B-94AC-F82A490D7C9F}"/>
              </a:ext>
            </a:extLst>
          </p:cNvPr>
          <p:cNvSpPr>
            <a:spLocks noGrp="1"/>
          </p:cNvSpPr>
          <p:nvPr>
            <p:ph idx="1"/>
          </p:nvPr>
        </p:nvSpPr>
        <p:spPr>
          <a:xfrm>
            <a:off x="662609" y="649356"/>
            <a:ext cx="10853529" cy="5353879"/>
          </a:xfrm>
        </p:spPr>
        <p:txBody>
          <a:bodyPr>
            <a:normAutofit fontScale="62500" lnSpcReduction="20000"/>
          </a:bodyPr>
          <a:lstStyle/>
          <a:p>
            <a:pPr marL="0" indent="0" algn="just">
              <a:lnSpc>
                <a:spcPct val="160000"/>
              </a:lnSpc>
              <a:buNone/>
            </a:pPr>
            <a:r>
              <a:rPr lang="en-US" sz="4500" b="1" dirty="0">
                <a:solidFill>
                  <a:srgbClr val="00B050"/>
                </a:solidFill>
                <a:latin typeface="Cambria" panose="02040503050406030204" pitchFamily="18" charset="0"/>
                <a:ea typeface="Cambria" panose="02040503050406030204" pitchFamily="18" charset="0"/>
              </a:rPr>
              <a:t>Subroutine in 8085</a:t>
            </a:r>
          </a:p>
          <a:p>
            <a:pPr algn="just">
              <a:lnSpc>
                <a:spcPct val="160000"/>
              </a:lnSpc>
            </a:pPr>
            <a:r>
              <a:rPr lang="en-US" dirty="0">
                <a:latin typeface="Cambria" panose="02040503050406030204" pitchFamily="18" charset="0"/>
                <a:ea typeface="Cambria" panose="02040503050406030204" pitchFamily="18" charset="0"/>
              </a:rPr>
              <a:t>In computers, a subroutine is a sequence of program instructions that perform a specific task, packaged as a unit. This unit can then be used in programs wherever that particular task have to be performed. A subroutine is often coded so that it can be started (called) several times and from several places during one execution of the program, including from other subroutines, and then branch back (return) to the next instruction after the call, once the subroutine’s task is done. It is implemented by using Call and Return instructions. The different types of subroutine instructions are</a:t>
            </a:r>
          </a:p>
          <a:p>
            <a:pPr marL="0" indent="0" algn="just">
              <a:lnSpc>
                <a:spcPct val="160000"/>
              </a:lnSpc>
              <a:buNone/>
            </a:pPr>
            <a:r>
              <a:rPr lang="en-US" sz="3800" b="1" dirty="0">
                <a:solidFill>
                  <a:srgbClr val="00B050"/>
                </a:solidFill>
                <a:latin typeface="Cambria" panose="02040503050406030204" pitchFamily="18" charset="0"/>
                <a:ea typeface="Cambria" panose="02040503050406030204" pitchFamily="18" charset="0"/>
              </a:rPr>
              <a:t>Unconditional Call instruction –</a:t>
            </a:r>
          </a:p>
          <a:p>
            <a:pPr algn="just">
              <a:lnSpc>
                <a:spcPct val="160000"/>
              </a:lnSpc>
            </a:pPr>
            <a:r>
              <a:rPr lang="en-US" dirty="0">
                <a:latin typeface="Cambria" panose="02040503050406030204" pitchFamily="18" charset="0"/>
                <a:ea typeface="Cambria" panose="02040503050406030204" pitchFamily="18" charset="0"/>
              </a:rPr>
              <a:t>CALL address is the format for unconditional call instruction. After execution of this instruction program control is transferred to a sub-routine whose starting address is specified in the instruction. Value of PC (Program Counter) is transferred to the memory stack and value of SP (Stack Pointer) is decremented by 2.</a:t>
            </a:r>
          </a:p>
        </p:txBody>
      </p:sp>
      <p:sp>
        <p:nvSpPr>
          <p:cNvPr id="2" name="Slide Number Placeholder 1">
            <a:extLst>
              <a:ext uri="{FF2B5EF4-FFF2-40B4-BE49-F238E27FC236}">
                <a16:creationId xmlns:a16="http://schemas.microsoft.com/office/drawing/2014/main" id="{BF83E23C-BFDE-4370-A0D5-F7D5896BF01D}"/>
              </a:ext>
            </a:extLst>
          </p:cNvPr>
          <p:cNvSpPr>
            <a:spLocks noGrp="1"/>
          </p:cNvSpPr>
          <p:nvPr>
            <p:ph type="sldNum" sz="quarter" idx="12"/>
          </p:nvPr>
        </p:nvSpPr>
        <p:spPr/>
        <p:txBody>
          <a:bodyPr/>
          <a:lstStyle/>
          <a:p>
            <a:fld id="{F721979D-653C-4AEA-9024-63F667389A98}" type="slidenum">
              <a:rPr lang="en-US" smtClean="0"/>
              <a:t>12</a:t>
            </a:fld>
            <a:endParaRPr lang="en-US"/>
          </a:p>
        </p:txBody>
      </p:sp>
    </p:spTree>
    <p:extLst>
      <p:ext uri="{BB962C8B-B14F-4D97-AF65-F5344CB8AC3E}">
        <p14:creationId xmlns:p14="http://schemas.microsoft.com/office/powerpoint/2010/main" val="109656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139764-9B53-459B-BD5C-6D7BD4180862}"/>
              </a:ext>
            </a:extLst>
          </p:cNvPr>
          <p:cNvSpPr>
            <a:spLocks noGrp="1"/>
          </p:cNvSpPr>
          <p:nvPr>
            <p:ph idx="1"/>
          </p:nvPr>
        </p:nvSpPr>
        <p:spPr>
          <a:xfrm>
            <a:off x="702365" y="622852"/>
            <a:ext cx="10840278" cy="5658678"/>
          </a:xfrm>
        </p:spPr>
        <p:txBody>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Conditional Call instruction –</a:t>
            </a:r>
          </a:p>
          <a:p>
            <a:pPr marL="0" indent="0">
              <a:lnSpc>
                <a:spcPct val="150000"/>
              </a:lnSpc>
              <a:buNone/>
            </a:pPr>
            <a:r>
              <a:rPr lang="en-US" sz="2000" dirty="0">
                <a:latin typeface="Cambria" panose="02040503050406030204" pitchFamily="18" charset="0"/>
                <a:ea typeface="Cambria" panose="02040503050406030204" pitchFamily="18" charset="0"/>
              </a:rPr>
              <a:t>In these instructions program control is transferred to subroutine and value of PC is pushed into stack only if condition is satisfied.</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graphicFrame>
        <p:nvGraphicFramePr>
          <p:cNvPr id="8" name="Table 7">
            <a:extLst>
              <a:ext uri="{FF2B5EF4-FFF2-40B4-BE49-F238E27FC236}">
                <a16:creationId xmlns:a16="http://schemas.microsoft.com/office/drawing/2014/main" id="{722D1EAE-5DBF-46C1-BBED-6B9822867EEC}"/>
              </a:ext>
            </a:extLst>
          </p:cNvPr>
          <p:cNvGraphicFramePr>
            <a:graphicFrameLocks noGrp="1"/>
          </p:cNvGraphicFramePr>
          <p:nvPr>
            <p:extLst>
              <p:ext uri="{D42A27DB-BD31-4B8C-83A1-F6EECF244321}">
                <p14:modId xmlns:p14="http://schemas.microsoft.com/office/powerpoint/2010/main" val="2995747338"/>
              </p:ext>
            </p:extLst>
          </p:nvPr>
        </p:nvGraphicFramePr>
        <p:xfrm>
          <a:off x="2464904" y="2536926"/>
          <a:ext cx="7673009" cy="3352800"/>
        </p:xfrm>
        <a:graphic>
          <a:graphicData uri="http://schemas.openxmlformats.org/drawingml/2006/table">
            <a:tbl>
              <a:tblPr/>
              <a:tblGrid>
                <a:gridCol w="1712376">
                  <a:extLst>
                    <a:ext uri="{9D8B030D-6E8A-4147-A177-3AD203B41FA5}">
                      <a16:colId xmlns:a16="http://schemas.microsoft.com/office/drawing/2014/main" val="3067610873"/>
                    </a:ext>
                  </a:extLst>
                </a:gridCol>
                <a:gridCol w="1767275">
                  <a:extLst>
                    <a:ext uri="{9D8B030D-6E8A-4147-A177-3AD203B41FA5}">
                      <a16:colId xmlns:a16="http://schemas.microsoft.com/office/drawing/2014/main" val="2062806999"/>
                    </a:ext>
                  </a:extLst>
                </a:gridCol>
                <a:gridCol w="4193358">
                  <a:extLst>
                    <a:ext uri="{9D8B030D-6E8A-4147-A177-3AD203B41FA5}">
                      <a16:colId xmlns:a16="http://schemas.microsoft.com/office/drawing/2014/main" val="3235494346"/>
                    </a:ext>
                  </a:extLst>
                </a:gridCol>
              </a:tblGrid>
              <a:tr h="410807">
                <a:tc>
                  <a:txBody>
                    <a:bodyPr/>
                    <a:lstStyle/>
                    <a:p>
                      <a:pPr algn="ctr"/>
                      <a:r>
                        <a:rPr lang="en-US" b="1" dirty="0">
                          <a:solidFill>
                            <a:srgbClr val="00B050"/>
                          </a:solidFill>
                          <a:effectLst/>
                          <a:latin typeface="Cambria" panose="02040503050406030204" pitchFamily="18" charset="0"/>
                          <a:ea typeface="Cambria" panose="02040503050406030204" pitchFamily="18" charset="0"/>
                        </a:rPr>
                        <a:t>INSTRUCTION</a:t>
                      </a:r>
                    </a:p>
                  </a:txBody>
                  <a:tcPr marL="76200" marR="76200" marT="76200" marB="76200" anchor="ctr">
                    <a:lnL>
                      <a:noFill/>
                    </a:lnL>
                    <a:lnR>
                      <a:noFill/>
                    </a:lnR>
                    <a:lnT>
                      <a:noFill/>
                    </a:lnT>
                    <a:lnB>
                      <a:noFill/>
                    </a:lnB>
                    <a:solidFill>
                      <a:schemeClr val="bg1"/>
                    </a:solidFill>
                  </a:tcPr>
                </a:tc>
                <a:tc>
                  <a:txBody>
                    <a:bodyPr/>
                    <a:lstStyle/>
                    <a:p>
                      <a:pPr algn="ctr"/>
                      <a:r>
                        <a:rPr lang="en-US" b="1">
                          <a:solidFill>
                            <a:srgbClr val="00B050"/>
                          </a:solidFill>
                          <a:effectLst/>
                          <a:latin typeface="Cambria" panose="02040503050406030204" pitchFamily="18" charset="0"/>
                          <a:ea typeface="Cambria" panose="02040503050406030204" pitchFamily="18" charset="0"/>
                        </a:rPr>
                        <a:t>PARAMETER</a:t>
                      </a:r>
                    </a:p>
                  </a:txBody>
                  <a:tcPr marL="76200" marR="76200" marT="76200" marB="76200" anchor="ctr">
                    <a:lnL>
                      <a:noFill/>
                    </a:lnL>
                    <a:lnR>
                      <a:noFill/>
                    </a:lnR>
                    <a:lnT>
                      <a:noFill/>
                    </a:lnT>
                    <a:lnB>
                      <a:noFill/>
                    </a:lnB>
                    <a:solidFill>
                      <a:schemeClr val="bg1"/>
                    </a:solidFill>
                  </a:tcPr>
                </a:tc>
                <a:tc>
                  <a:txBody>
                    <a:bodyPr/>
                    <a:lstStyle/>
                    <a:p>
                      <a:pPr algn="ctr"/>
                      <a:r>
                        <a:rPr lang="en-US" b="1" dirty="0">
                          <a:solidFill>
                            <a:srgbClr val="00B050"/>
                          </a:solidFill>
                          <a:effectLst/>
                          <a:latin typeface="Cambria" panose="02040503050406030204" pitchFamily="18" charset="0"/>
                          <a:ea typeface="Cambria" panose="02040503050406030204" pitchFamily="18" charset="0"/>
                        </a:rPr>
                        <a:t>COMMENT</a:t>
                      </a:r>
                    </a:p>
                  </a:txBody>
                  <a:tcPr marL="76200" marR="76200" marT="76200" marB="76200" anchor="ctr">
                    <a:lnL>
                      <a:noFill/>
                    </a:lnL>
                    <a:lnR>
                      <a:noFill/>
                    </a:lnR>
                    <a:lnT>
                      <a:noFill/>
                    </a:lnT>
                    <a:lnB>
                      <a:noFill/>
                    </a:lnB>
                    <a:solidFill>
                      <a:schemeClr val="bg1"/>
                    </a:solidFill>
                  </a:tcPr>
                </a:tc>
                <a:extLst>
                  <a:ext uri="{0D108BD9-81ED-4DB2-BD59-A6C34878D82A}">
                    <a16:rowId xmlns:a16="http://schemas.microsoft.com/office/drawing/2014/main" val="4136561302"/>
                  </a:ext>
                </a:extLst>
              </a:tr>
              <a:tr h="352120">
                <a:tc>
                  <a:txBody>
                    <a:bodyPr/>
                    <a:lstStyle/>
                    <a:p>
                      <a:pPr algn="ctr"/>
                      <a:r>
                        <a:rPr lang="en-US" dirty="0">
                          <a:effectLst/>
                          <a:latin typeface="Cambria" panose="02040503050406030204" pitchFamily="18" charset="0"/>
                          <a:ea typeface="Cambria" panose="02040503050406030204" pitchFamily="18" charset="0"/>
                        </a:rPr>
                        <a:t>CC</a:t>
                      </a:r>
                    </a:p>
                  </a:txBody>
                  <a:tcPr anchor="ctr">
                    <a:lnL>
                      <a:noFill/>
                    </a:lnL>
                    <a:lnR>
                      <a:noFill/>
                    </a:lnR>
                    <a:lnT>
                      <a:noFill/>
                    </a:lnT>
                    <a:lnB>
                      <a:noFill/>
                    </a:lnB>
                    <a:solidFill>
                      <a:schemeClr val="bg1"/>
                    </a:solidFill>
                  </a:tcPr>
                </a:tc>
                <a:tc>
                  <a:txBody>
                    <a:bodyPr/>
                    <a:lstStyle/>
                    <a:p>
                      <a:pPr algn="ctr"/>
                      <a:r>
                        <a:rPr lang="en-US" dirty="0">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cy (carry flag) = 1</a:t>
                      </a:r>
                    </a:p>
                  </a:txBody>
                  <a:tcPr anchor="ctr">
                    <a:lnL>
                      <a:noFill/>
                    </a:lnL>
                    <a:lnR>
                      <a:noFill/>
                    </a:lnR>
                    <a:lnT>
                      <a:noFill/>
                    </a:lnT>
                    <a:lnB>
                      <a:noFill/>
                    </a:lnB>
                    <a:solidFill>
                      <a:schemeClr val="bg1"/>
                    </a:solidFill>
                  </a:tcPr>
                </a:tc>
                <a:extLst>
                  <a:ext uri="{0D108BD9-81ED-4DB2-BD59-A6C34878D82A}">
                    <a16:rowId xmlns:a16="http://schemas.microsoft.com/office/drawing/2014/main" val="1117174331"/>
                  </a:ext>
                </a:extLst>
              </a:tr>
              <a:tr h="352120">
                <a:tc>
                  <a:txBody>
                    <a:bodyPr/>
                    <a:lstStyle/>
                    <a:p>
                      <a:pPr algn="ctr"/>
                      <a:r>
                        <a:rPr lang="en-US">
                          <a:effectLst/>
                          <a:latin typeface="Cambria" panose="02040503050406030204" pitchFamily="18" charset="0"/>
                          <a:ea typeface="Cambria" panose="02040503050406030204" pitchFamily="18" charset="0"/>
                        </a:rPr>
                        <a:t>CNC</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dirty="0">
                          <a:effectLst/>
                          <a:latin typeface="Cambria" panose="02040503050406030204" pitchFamily="18" charset="0"/>
                          <a:ea typeface="Cambria" panose="02040503050406030204" pitchFamily="18" charset="0"/>
                        </a:rPr>
                        <a:t>Call at address if cy (carry flag) = 0</a:t>
                      </a:r>
                    </a:p>
                  </a:txBody>
                  <a:tcPr anchor="ctr">
                    <a:lnL>
                      <a:noFill/>
                    </a:lnL>
                    <a:lnR>
                      <a:noFill/>
                    </a:lnR>
                    <a:lnT>
                      <a:noFill/>
                    </a:lnT>
                    <a:lnB>
                      <a:noFill/>
                    </a:lnB>
                    <a:solidFill>
                      <a:schemeClr val="bg1"/>
                    </a:solidFill>
                  </a:tcPr>
                </a:tc>
                <a:extLst>
                  <a:ext uri="{0D108BD9-81ED-4DB2-BD59-A6C34878D82A}">
                    <a16:rowId xmlns:a16="http://schemas.microsoft.com/office/drawing/2014/main" val="2425766612"/>
                  </a:ext>
                </a:extLst>
              </a:tr>
              <a:tr h="352120">
                <a:tc>
                  <a:txBody>
                    <a:bodyPr/>
                    <a:lstStyle/>
                    <a:p>
                      <a:pPr algn="ctr"/>
                      <a:r>
                        <a:rPr lang="en-US">
                          <a:effectLst/>
                          <a:latin typeface="Cambria" panose="02040503050406030204" pitchFamily="18" charset="0"/>
                          <a:ea typeface="Cambria" panose="02040503050406030204" pitchFamily="18" charset="0"/>
                        </a:rPr>
                        <a:t>CZ</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ZF (zero flag) = 1</a:t>
                      </a:r>
                    </a:p>
                  </a:txBody>
                  <a:tcPr anchor="ctr">
                    <a:lnL>
                      <a:noFill/>
                    </a:lnL>
                    <a:lnR>
                      <a:noFill/>
                    </a:lnR>
                    <a:lnT>
                      <a:noFill/>
                    </a:lnT>
                    <a:lnB>
                      <a:noFill/>
                    </a:lnB>
                    <a:solidFill>
                      <a:schemeClr val="bg1"/>
                    </a:solidFill>
                  </a:tcPr>
                </a:tc>
                <a:extLst>
                  <a:ext uri="{0D108BD9-81ED-4DB2-BD59-A6C34878D82A}">
                    <a16:rowId xmlns:a16="http://schemas.microsoft.com/office/drawing/2014/main" val="1271719933"/>
                  </a:ext>
                </a:extLst>
              </a:tr>
              <a:tr h="352120">
                <a:tc>
                  <a:txBody>
                    <a:bodyPr/>
                    <a:lstStyle/>
                    <a:p>
                      <a:pPr algn="ctr"/>
                      <a:r>
                        <a:rPr lang="en-US">
                          <a:effectLst/>
                          <a:latin typeface="Cambria" panose="02040503050406030204" pitchFamily="18" charset="0"/>
                          <a:ea typeface="Cambria" panose="02040503050406030204" pitchFamily="18" charset="0"/>
                        </a:rPr>
                        <a:t>CNZ</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ZF (zero flag) = 0</a:t>
                      </a:r>
                    </a:p>
                  </a:txBody>
                  <a:tcPr anchor="ctr">
                    <a:lnL>
                      <a:noFill/>
                    </a:lnL>
                    <a:lnR>
                      <a:noFill/>
                    </a:lnR>
                    <a:lnT>
                      <a:noFill/>
                    </a:lnT>
                    <a:lnB>
                      <a:noFill/>
                    </a:lnB>
                    <a:solidFill>
                      <a:schemeClr val="bg1"/>
                    </a:solidFill>
                  </a:tcPr>
                </a:tc>
                <a:extLst>
                  <a:ext uri="{0D108BD9-81ED-4DB2-BD59-A6C34878D82A}">
                    <a16:rowId xmlns:a16="http://schemas.microsoft.com/office/drawing/2014/main" val="2352966674"/>
                  </a:ext>
                </a:extLst>
              </a:tr>
              <a:tr h="352120">
                <a:tc>
                  <a:txBody>
                    <a:bodyPr/>
                    <a:lstStyle/>
                    <a:p>
                      <a:pPr algn="ctr"/>
                      <a:r>
                        <a:rPr lang="en-US">
                          <a:effectLst/>
                          <a:latin typeface="Cambria" panose="02040503050406030204" pitchFamily="18" charset="0"/>
                          <a:ea typeface="Cambria" panose="02040503050406030204" pitchFamily="18" charset="0"/>
                        </a:rPr>
                        <a:t>CPE</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PF (parity flag) = 1</a:t>
                      </a:r>
                    </a:p>
                  </a:txBody>
                  <a:tcPr anchor="ctr">
                    <a:lnL>
                      <a:noFill/>
                    </a:lnL>
                    <a:lnR>
                      <a:noFill/>
                    </a:lnR>
                    <a:lnT>
                      <a:noFill/>
                    </a:lnT>
                    <a:lnB>
                      <a:noFill/>
                    </a:lnB>
                    <a:solidFill>
                      <a:schemeClr val="bg1"/>
                    </a:solidFill>
                  </a:tcPr>
                </a:tc>
                <a:extLst>
                  <a:ext uri="{0D108BD9-81ED-4DB2-BD59-A6C34878D82A}">
                    <a16:rowId xmlns:a16="http://schemas.microsoft.com/office/drawing/2014/main" val="1783967319"/>
                  </a:ext>
                </a:extLst>
              </a:tr>
              <a:tr h="352120">
                <a:tc>
                  <a:txBody>
                    <a:bodyPr/>
                    <a:lstStyle/>
                    <a:p>
                      <a:pPr algn="ctr"/>
                      <a:r>
                        <a:rPr lang="en-US">
                          <a:effectLst/>
                          <a:latin typeface="Cambria" panose="02040503050406030204" pitchFamily="18" charset="0"/>
                          <a:ea typeface="Cambria" panose="02040503050406030204" pitchFamily="18" charset="0"/>
                        </a:rPr>
                        <a:t>CPO</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PF (parity flag) = 0</a:t>
                      </a:r>
                    </a:p>
                  </a:txBody>
                  <a:tcPr anchor="ctr">
                    <a:lnL>
                      <a:noFill/>
                    </a:lnL>
                    <a:lnR>
                      <a:noFill/>
                    </a:lnR>
                    <a:lnT>
                      <a:noFill/>
                    </a:lnT>
                    <a:lnB>
                      <a:noFill/>
                    </a:lnB>
                    <a:solidFill>
                      <a:schemeClr val="bg1"/>
                    </a:solidFill>
                  </a:tcPr>
                </a:tc>
                <a:extLst>
                  <a:ext uri="{0D108BD9-81ED-4DB2-BD59-A6C34878D82A}">
                    <a16:rowId xmlns:a16="http://schemas.microsoft.com/office/drawing/2014/main" val="4042615640"/>
                  </a:ext>
                </a:extLst>
              </a:tr>
              <a:tr h="352120">
                <a:tc>
                  <a:txBody>
                    <a:bodyPr/>
                    <a:lstStyle/>
                    <a:p>
                      <a:pPr algn="ctr"/>
                      <a:r>
                        <a:rPr lang="en-US">
                          <a:effectLst/>
                          <a:latin typeface="Cambria" panose="02040503050406030204" pitchFamily="18" charset="0"/>
                          <a:ea typeface="Cambria" panose="02040503050406030204" pitchFamily="18" charset="0"/>
                        </a:rPr>
                        <a:t>CN</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SF (signed flag) = 1</a:t>
                      </a:r>
                    </a:p>
                  </a:txBody>
                  <a:tcPr anchor="ctr">
                    <a:lnL>
                      <a:noFill/>
                    </a:lnL>
                    <a:lnR>
                      <a:noFill/>
                    </a:lnR>
                    <a:lnT>
                      <a:noFill/>
                    </a:lnT>
                    <a:lnB>
                      <a:noFill/>
                    </a:lnB>
                    <a:solidFill>
                      <a:schemeClr val="bg1"/>
                    </a:solidFill>
                  </a:tcPr>
                </a:tc>
                <a:extLst>
                  <a:ext uri="{0D108BD9-81ED-4DB2-BD59-A6C34878D82A}">
                    <a16:rowId xmlns:a16="http://schemas.microsoft.com/office/drawing/2014/main" val="2834773741"/>
                  </a:ext>
                </a:extLst>
              </a:tr>
              <a:tr h="352120">
                <a:tc>
                  <a:txBody>
                    <a:bodyPr/>
                    <a:lstStyle/>
                    <a:p>
                      <a:pPr algn="ctr"/>
                      <a:r>
                        <a:rPr lang="en-US">
                          <a:effectLst/>
                          <a:latin typeface="Cambria" panose="02040503050406030204" pitchFamily="18" charset="0"/>
                          <a:ea typeface="Cambria" panose="02040503050406030204" pitchFamily="18" charset="0"/>
                        </a:rPr>
                        <a:t>CP</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dirty="0">
                          <a:effectLst/>
                          <a:latin typeface="Cambria" panose="02040503050406030204" pitchFamily="18" charset="0"/>
                          <a:ea typeface="Cambria" panose="02040503050406030204" pitchFamily="18" charset="0"/>
                        </a:rPr>
                        <a:t>Call at address if SF (signed flag) = 0</a:t>
                      </a:r>
                    </a:p>
                  </a:txBody>
                  <a:tcPr anchor="ctr">
                    <a:lnL>
                      <a:noFill/>
                    </a:lnL>
                    <a:lnR>
                      <a:noFill/>
                    </a:lnR>
                    <a:lnT>
                      <a:noFill/>
                    </a:lnT>
                    <a:lnB>
                      <a:noFill/>
                    </a:lnB>
                    <a:solidFill>
                      <a:schemeClr val="bg1"/>
                    </a:solidFill>
                  </a:tcPr>
                </a:tc>
                <a:extLst>
                  <a:ext uri="{0D108BD9-81ED-4DB2-BD59-A6C34878D82A}">
                    <a16:rowId xmlns:a16="http://schemas.microsoft.com/office/drawing/2014/main" val="3403222126"/>
                  </a:ext>
                </a:extLst>
              </a:tr>
            </a:tbl>
          </a:graphicData>
        </a:graphic>
      </p:graphicFrame>
      <p:sp>
        <p:nvSpPr>
          <p:cNvPr id="2" name="Slide Number Placeholder 1">
            <a:extLst>
              <a:ext uri="{FF2B5EF4-FFF2-40B4-BE49-F238E27FC236}">
                <a16:creationId xmlns:a16="http://schemas.microsoft.com/office/drawing/2014/main" id="{252537AE-52B5-4429-8E76-3BB82C1A80F4}"/>
              </a:ext>
            </a:extLst>
          </p:cNvPr>
          <p:cNvSpPr>
            <a:spLocks noGrp="1"/>
          </p:cNvSpPr>
          <p:nvPr>
            <p:ph type="sldNum" sz="quarter" idx="12"/>
          </p:nvPr>
        </p:nvSpPr>
        <p:spPr/>
        <p:txBody>
          <a:bodyPr/>
          <a:lstStyle/>
          <a:p>
            <a:fld id="{F721979D-653C-4AEA-9024-63F667389A98}" type="slidenum">
              <a:rPr lang="en-US" smtClean="0"/>
              <a:t>13</a:t>
            </a:fld>
            <a:endParaRPr lang="en-US"/>
          </a:p>
        </p:txBody>
      </p:sp>
    </p:spTree>
    <p:extLst>
      <p:ext uri="{BB962C8B-B14F-4D97-AF65-F5344CB8AC3E}">
        <p14:creationId xmlns:p14="http://schemas.microsoft.com/office/powerpoint/2010/main" val="1270881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3191A-939C-4CFF-8CC5-6D4630B5881C}"/>
              </a:ext>
            </a:extLst>
          </p:cNvPr>
          <p:cNvSpPr>
            <a:spLocks noGrp="1"/>
          </p:cNvSpPr>
          <p:nvPr>
            <p:ph idx="1"/>
          </p:nvPr>
        </p:nvSpPr>
        <p:spPr>
          <a:xfrm>
            <a:off x="675249" y="633046"/>
            <a:ext cx="10803988" cy="5641145"/>
          </a:xfrm>
        </p:spPr>
        <p:txBody>
          <a:bodyPr>
            <a:normAutofit fontScale="85000" lnSpcReduction="10000"/>
          </a:bodyPr>
          <a:lstStyle/>
          <a:p>
            <a:pPr marL="0" indent="0" algn="just">
              <a:lnSpc>
                <a:spcPct val="150000"/>
              </a:lnSpc>
              <a:buNone/>
            </a:pPr>
            <a:r>
              <a:rPr lang="en-US" sz="3300" b="1" dirty="0">
                <a:solidFill>
                  <a:srgbClr val="00B050"/>
                </a:solidFill>
                <a:latin typeface="Cambria" panose="02040503050406030204" pitchFamily="18" charset="0"/>
                <a:ea typeface="Cambria" panose="02040503050406030204" pitchFamily="18" charset="0"/>
              </a:rPr>
              <a:t>Unconditional Return instruction –</a:t>
            </a:r>
          </a:p>
          <a:p>
            <a:pPr algn="just">
              <a:lnSpc>
                <a:spcPct val="150000"/>
              </a:lnSpc>
            </a:pPr>
            <a:r>
              <a:rPr lang="en-US" dirty="0">
                <a:latin typeface="Cambria" panose="02040503050406030204" pitchFamily="18" charset="0"/>
                <a:ea typeface="Cambria" panose="02040503050406030204" pitchFamily="18" charset="0"/>
              </a:rPr>
              <a:t>RET is the instruction used to mark the end of sub-routine. It has no parameter. After execution of this instruction program control is transferred back to main program from where it had stopped. Value of PC (Program Counter) is retrieved from the memory stack and value of SP (Stack Pointer) is incremented by 2.</a:t>
            </a:r>
          </a:p>
          <a:p>
            <a:pPr marL="0" indent="0" algn="just">
              <a:lnSpc>
                <a:spcPct val="150000"/>
              </a:lnSpc>
              <a:buNone/>
            </a:pPr>
            <a:r>
              <a:rPr lang="en-US" sz="3300" b="1" dirty="0">
                <a:solidFill>
                  <a:srgbClr val="00B050"/>
                </a:solidFill>
                <a:latin typeface="Cambria" panose="02040503050406030204" pitchFamily="18" charset="0"/>
                <a:ea typeface="Cambria" panose="02040503050406030204" pitchFamily="18" charset="0"/>
              </a:rPr>
              <a:t>Conditional Return instruction –</a:t>
            </a:r>
          </a:p>
          <a:p>
            <a:pPr algn="just">
              <a:lnSpc>
                <a:spcPct val="150000"/>
              </a:lnSpc>
            </a:pPr>
            <a:r>
              <a:rPr lang="en-US" dirty="0">
                <a:latin typeface="Cambria" panose="02040503050406030204" pitchFamily="18" charset="0"/>
                <a:ea typeface="Cambria" panose="02040503050406030204" pitchFamily="18" charset="0"/>
              </a:rPr>
              <a:t>By these instructions program control is transferred back to main program and value of PC is popped from stack only if condition is satisfied. There is no parameter for return instruction.</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22E2C8EB-4D68-4FA1-8F81-99F4C06629A4}"/>
              </a:ext>
            </a:extLst>
          </p:cNvPr>
          <p:cNvSpPr>
            <a:spLocks noGrp="1"/>
          </p:cNvSpPr>
          <p:nvPr>
            <p:ph type="sldNum" sz="quarter" idx="12"/>
          </p:nvPr>
        </p:nvSpPr>
        <p:spPr/>
        <p:txBody>
          <a:bodyPr/>
          <a:lstStyle/>
          <a:p>
            <a:fld id="{F721979D-653C-4AEA-9024-63F667389A98}" type="slidenum">
              <a:rPr lang="en-US" smtClean="0"/>
              <a:t>14</a:t>
            </a:fld>
            <a:endParaRPr lang="en-US"/>
          </a:p>
        </p:txBody>
      </p:sp>
    </p:spTree>
    <p:extLst>
      <p:ext uri="{BB962C8B-B14F-4D97-AF65-F5344CB8AC3E}">
        <p14:creationId xmlns:p14="http://schemas.microsoft.com/office/powerpoint/2010/main" val="219655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460AB99-1F76-42D8-9F51-084782B4992F}"/>
              </a:ext>
            </a:extLst>
          </p:cNvPr>
          <p:cNvGraphicFramePr>
            <a:graphicFrameLocks noGrp="1"/>
          </p:cNvGraphicFramePr>
          <p:nvPr>
            <p:ph idx="1"/>
            <p:extLst>
              <p:ext uri="{D42A27DB-BD31-4B8C-83A1-F6EECF244321}">
                <p14:modId xmlns:p14="http://schemas.microsoft.com/office/powerpoint/2010/main" val="2118295938"/>
              </p:ext>
            </p:extLst>
          </p:nvPr>
        </p:nvGraphicFramePr>
        <p:xfrm>
          <a:off x="2841674" y="581806"/>
          <a:ext cx="6633174" cy="3620554"/>
        </p:xfrm>
        <a:graphic>
          <a:graphicData uri="http://schemas.openxmlformats.org/drawingml/2006/table">
            <a:tbl>
              <a:tblPr/>
              <a:tblGrid>
                <a:gridCol w="1842868">
                  <a:extLst>
                    <a:ext uri="{9D8B030D-6E8A-4147-A177-3AD203B41FA5}">
                      <a16:colId xmlns:a16="http://schemas.microsoft.com/office/drawing/2014/main" val="1247625332"/>
                    </a:ext>
                  </a:extLst>
                </a:gridCol>
                <a:gridCol w="4790306">
                  <a:extLst>
                    <a:ext uri="{9D8B030D-6E8A-4147-A177-3AD203B41FA5}">
                      <a16:colId xmlns:a16="http://schemas.microsoft.com/office/drawing/2014/main" val="422832649"/>
                    </a:ext>
                  </a:extLst>
                </a:gridCol>
              </a:tblGrid>
              <a:tr h="393382">
                <a:tc>
                  <a:txBody>
                    <a:bodyPr/>
                    <a:lstStyle/>
                    <a:p>
                      <a:pPr algn="ctr"/>
                      <a:r>
                        <a:rPr lang="en-US" sz="2000" b="1" dirty="0">
                          <a:solidFill>
                            <a:srgbClr val="00B050"/>
                          </a:solidFill>
                          <a:effectLst/>
                          <a:latin typeface="Cambria" panose="02040503050406030204" pitchFamily="18" charset="0"/>
                          <a:ea typeface="Cambria" panose="02040503050406030204" pitchFamily="18" charset="0"/>
                        </a:rPr>
                        <a:t>INSTRUCTION</a:t>
                      </a:r>
                    </a:p>
                  </a:txBody>
                  <a:tcPr marL="76200" marR="76200" marT="76200" marB="76200" anchor="ctr">
                    <a:lnL>
                      <a:noFill/>
                    </a:lnL>
                    <a:lnR>
                      <a:noFill/>
                    </a:lnR>
                    <a:lnT>
                      <a:noFill/>
                    </a:lnT>
                    <a:lnB>
                      <a:noFill/>
                    </a:lnB>
                    <a:solidFill>
                      <a:schemeClr val="bg1"/>
                    </a:solidFill>
                  </a:tcPr>
                </a:tc>
                <a:tc>
                  <a:txBody>
                    <a:bodyPr/>
                    <a:lstStyle/>
                    <a:p>
                      <a:pPr algn="ctr"/>
                      <a:r>
                        <a:rPr lang="en-US" sz="2000" b="1" dirty="0">
                          <a:solidFill>
                            <a:srgbClr val="00B050"/>
                          </a:solidFill>
                          <a:effectLst/>
                          <a:latin typeface="Cambria" panose="02040503050406030204" pitchFamily="18" charset="0"/>
                          <a:ea typeface="Cambria" panose="02040503050406030204" pitchFamily="18" charset="0"/>
                        </a:rPr>
                        <a:t>COMMENT</a:t>
                      </a:r>
                    </a:p>
                  </a:txBody>
                  <a:tcPr marL="76200" marR="76200" marT="76200" marB="76200" anchor="ctr">
                    <a:lnL>
                      <a:noFill/>
                    </a:lnL>
                    <a:lnR>
                      <a:noFill/>
                    </a:lnR>
                    <a:lnT>
                      <a:noFill/>
                    </a:lnT>
                    <a:lnB>
                      <a:noFill/>
                    </a:lnB>
                    <a:solidFill>
                      <a:schemeClr val="bg1"/>
                    </a:solidFill>
                  </a:tcPr>
                </a:tc>
                <a:extLst>
                  <a:ext uri="{0D108BD9-81ED-4DB2-BD59-A6C34878D82A}">
                    <a16:rowId xmlns:a16="http://schemas.microsoft.com/office/drawing/2014/main" val="4048703117"/>
                  </a:ext>
                </a:extLst>
              </a:tr>
              <a:tr h="337184">
                <a:tc>
                  <a:txBody>
                    <a:bodyPr/>
                    <a:lstStyle/>
                    <a:p>
                      <a:pPr algn="ctr"/>
                      <a:r>
                        <a:rPr lang="en-US">
                          <a:effectLst/>
                          <a:latin typeface="Cambria" panose="02040503050406030204" pitchFamily="18" charset="0"/>
                          <a:ea typeface="Cambria" panose="02040503050406030204" pitchFamily="18" charset="0"/>
                        </a:rPr>
                        <a:t>RC</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cy (carry flag) = 1</a:t>
                      </a:r>
                    </a:p>
                  </a:txBody>
                  <a:tcPr anchor="ctr">
                    <a:lnL>
                      <a:noFill/>
                    </a:lnL>
                    <a:lnR>
                      <a:noFill/>
                    </a:lnR>
                    <a:lnT>
                      <a:noFill/>
                    </a:lnT>
                    <a:lnB>
                      <a:noFill/>
                    </a:lnB>
                    <a:solidFill>
                      <a:schemeClr val="bg1"/>
                    </a:solidFill>
                  </a:tcPr>
                </a:tc>
                <a:extLst>
                  <a:ext uri="{0D108BD9-81ED-4DB2-BD59-A6C34878D82A}">
                    <a16:rowId xmlns:a16="http://schemas.microsoft.com/office/drawing/2014/main" val="495572151"/>
                  </a:ext>
                </a:extLst>
              </a:tr>
              <a:tr h="337184">
                <a:tc>
                  <a:txBody>
                    <a:bodyPr/>
                    <a:lstStyle/>
                    <a:p>
                      <a:pPr algn="ctr"/>
                      <a:r>
                        <a:rPr lang="en-US">
                          <a:effectLst/>
                          <a:latin typeface="Cambria" panose="02040503050406030204" pitchFamily="18" charset="0"/>
                          <a:ea typeface="Cambria" panose="02040503050406030204" pitchFamily="18" charset="0"/>
                        </a:rPr>
                        <a:t>RNC</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cy (carry flag) = 0</a:t>
                      </a:r>
                    </a:p>
                  </a:txBody>
                  <a:tcPr anchor="ctr">
                    <a:lnL>
                      <a:noFill/>
                    </a:lnL>
                    <a:lnR>
                      <a:noFill/>
                    </a:lnR>
                    <a:lnT>
                      <a:noFill/>
                    </a:lnT>
                    <a:lnB>
                      <a:noFill/>
                    </a:lnB>
                    <a:solidFill>
                      <a:schemeClr val="bg1"/>
                    </a:solidFill>
                  </a:tcPr>
                </a:tc>
                <a:extLst>
                  <a:ext uri="{0D108BD9-81ED-4DB2-BD59-A6C34878D82A}">
                    <a16:rowId xmlns:a16="http://schemas.microsoft.com/office/drawing/2014/main" val="4102390129"/>
                  </a:ext>
                </a:extLst>
              </a:tr>
              <a:tr h="337184">
                <a:tc>
                  <a:txBody>
                    <a:bodyPr/>
                    <a:lstStyle/>
                    <a:p>
                      <a:pPr algn="ctr"/>
                      <a:r>
                        <a:rPr lang="en-US">
                          <a:effectLst/>
                          <a:latin typeface="Cambria" panose="02040503050406030204" pitchFamily="18" charset="0"/>
                          <a:ea typeface="Cambria" panose="02040503050406030204" pitchFamily="18" charset="0"/>
                        </a:rPr>
                        <a:t>RZ</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ZF (zero flag) = 1</a:t>
                      </a:r>
                    </a:p>
                  </a:txBody>
                  <a:tcPr anchor="ctr">
                    <a:lnL>
                      <a:noFill/>
                    </a:lnL>
                    <a:lnR>
                      <a:noFill/>
                    </a:lnR>
                    <a:lnT>
                      <a:noFill/>
                    </a:lnT>
                    <a:lnB>
                      <a:noFill/>
                    </a:lnB>
                    <a:solidFill>
                      <a:schemeClr val="bg1"/>
                    </a:solidFill>
                  </a:tcPr>
                </a:tc>
                <a:extLst>
                  <a:ext uri="{0D108BD9-81ED-4DB2-BD59-A6C34878D82A}">
                    <a16:rowId xmlns:a16="http://schemas.microsoft.com/office/drawing/2014/main" val="1411828306"/>
                  </a:ext>
                </a:extLst>
              </a:tr>
              <a:tr h="337184">
                <a:tc>
                  <a:txBody>
                    <a:bodyPr/>
                    <a:lstStyle/>
                    <a:p>
                      <a:pPr algn="ctr"/>
                      <a:r>
                        <a:rPr lang="en-US">
                          <a:effectLst/>
                          <a:latin typeface="Cambria" panose="02040503050406030204" pitchFamily="18" charset="0"/>
                          <a:ea typeface="Cambria" panose="02040503050406030204" pitchFamily="18" charset="0"/>
                        </a:rPr>
                        <a:t>RNZ</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ZF (zero flag) = 0</a:t>
                      </a:r>
                    </a:p>
                  </a:txBody>
                  <a:tcPr anchor="ctr">
                    <a:lnL>
                      <a:noFill/>
                    </a:lnL>
                    <a:lnR>
                      <a:noFill/>
                    </a:lnR>
                    <a:lnT>
                      <a:noFill/>
                    </a:lnT>
                    <a:lnB>
                      <a:noFill/>
                    </a:lnB>
                    <a:solidFill>
                      <a:schemeClr val="bg1"/>
                    </a:solidFill>
                  </a:tcPr>
                </a:tc>
                <a:extLst>
                  <a:ext uri="{0D108BD9-81ED-4DB2-BD59-A6C34878D82A}">
                    <a16:rowId xmlns:a16="http://schemas.microsoft.com/office/drawing/2014/main" val="2914908027"/>
                  </a:ext>
                </a:extLst>
              </a:tr>
              <a:tr h="406035">
                <a:tc>
                  <a:txBody>
                    <a:bodyPr/>
                    <a:lstStyle/>
                    <a:p>
                      <a:pPr algn="ctr"/>
                      <a:r>
                        <a:rPr lang="en-US">
                          <a:effectLst/>
                          <a:latin typeface="Cambria" panose="02040503050406030204" pitchFamily="18" charset="0"/>
                          <a:ea typeface="Cambria" panose="02040503050406030204" pitchFamily="18" charset="0"/>
                        </a:rPr>
                        <a:t>RPE</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PF (parity flag) = 1</a:t>
                      </a:r>
                    </a:p>
                  </a:txBody>
                  <a:tcPr anchor="ctr">
                    <a:lnL>
                      <a:noFill/>
                    </a:lnL>
                    <a:lnR>
                      <a:noFill/>
                    </a:lnR>
                    <a:lnT>
                      <a:noFill/>
                    </a:lnT>
                    <a:lnB>
                      <a:noFill/>
                    </a:lnB>
                    <a:solidFill>
                      <a:schemeClr val="bg1"/>
                    </a:solidFill>
                  </a:tcPr>
                </a:tc>
                <a:extLst>
                  <a:ext uri="{0D108BD9-81ED-4DB2-BD59-A6C34878D82A}">
                    <a16:rowId xmlns:a16="http://schemas.microsoft.com/office/drawing/2014/main" val="341652436"/>
                  </a:ext>
                </a:extLst>
              </a:tr>
              <a:tr h="337184">
                <a:tc>
                  <a:txBody>
                    <a:bodyPr/>
                    <a:lstStyle/>
                    <a:p>
                      <a:pPr algn="ctr"/>
                      <a:r>
                        <a:rPr lang="en-US">
                          <a:effectLst/>
                          <a:latin typeface="Cambria" panose="02040503050406030204" pitchFamily="18" charset="0"/>
                          <a:ea typeface="Cambria" panose="02040503050406030204" pitchFamily="18" charset="0"/>
                        </a:rPr>
                        <a:t>RPO</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PF (parity flag) = 0</a:t>
                      </a:r>
                    </a:p>
                  </a:txBody>
                  <a:tcPr anchor="ctr">
                    <a:lnL>
                      <a:noFill/>
                    </a:lnL>
                    <a:lnR>
                      <a:noFill/>
                    </a:lnR>
                    <a:lnT>
                      <a:noFill/>
                    </a:lnT>
                    <a:lnB>
                      <a:noFill/>
                    </a:lnB>
                    <a:solidFill>
                      <a:schemeClr val="bg1"/>
                    </a:solidFill>
                  </a:tcPr>
                </a:tc>
                <a:extLst>
                  <a:ext uri="{0D108BD9-81ED-4DB2-BD59-A6C34878D82A}">
                    <a16:rowId xmlns:a16="http://schemas.microsoft.com/office/drawing/2014/main" val="4227775669"/>
                  </a:ext>
                </a:extLst>
              </a:tr>
              <a:tr h="337184">
                <a:tc>
                  <a:txBody>
                    <a:bodyPr/>
                    <a:lstStyle/>
                    <a:p>
                      <a:pPr algn="ctr"/>
                      <a:r>
                        <a:rPr lang="en-US">
                          <a:effectLst/>
                          <a:latin typeface="Cambria" panose="02040503050406030204" pitchFamily="18" charset="0"/>
                          <a:ea typeface="Cambria" panose="02040503050406030204" pitchFamily="18" charset="0"/>
                        </a:rPr>
                        <a:t>RN</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SF (signed flag) = 1</a:t>
                      </a:r>
                    </a:p>
                  </a:txBody>
                  <a:tcPr anchor="ctr">
                    <a:lnL>
                      <a:noFill/>
                    </a:lnL>
                    <a:lnR>
                      <a:noFill/>
                    </a:lnR>
                    <a:lnT>
                      <a:noFill/>
                    </a:lnT>
                    <a:lnB>
                      <a:noFill/>
                    </a:lnB>
                    <a:solidFill>
                      <a:schemeClr val="bg1"/>
                    </a:solidFill>
                  </a:tcPr>
                </a:tc>
                <a:extLst>
                  <a:ext uri="{0D108BD9-81ED-4DB2-BD59-A6C34878D82A}">
                    <a16:rowId xmlns:a16="http://schemas.microsoft.com/office/drawing/2014/main" val="3925669534"/>
                  </a:ext>
                </a:extLst>
              </a:tr>
              <a:tr h="562759">
                <a:tc>
                  <a:txBody>
                    <a:bodyPr/>
                    <a:lstStyle/>
                    <a:p>
                      <a:pPr algn="ctr"/>
                      <a:r>
                        <a:rPr lang="en-US">
                          <a:effectLst/>
                          <a:latin typeface="Cambria" panose="02040503050406030204" pitchFamily="18" charset="0"/>
                          <a:ea typeface="Cambria" panose="02040503050406030204" pitchFamily="18" charset="0"/>
                        </a:rPr>
                        <a:t>RP</a:t>
                      </a:r>
                    </a:p>
                  </a:txBody>
                  <a:tcPr anchor="ctr">
                    <a:lnL>
                      <a:noFill/>
                    </a:lnL>
                    <a:lnR>
                      <a:noFill/>
                    </a:lnR>
                    <a:lnT>
                      <a:noFill/>
                    </a:lnT>
                    <a:lnB>
                      <a:noFill/>
                    </a:lnB>
                    <a:solidFill>
                      <a:schemeClr val="bg1"/>
                    </a:solidFill>
                  </a:tcPr>
                </a:tc>
                <a:tc>
                  <a:txBody>
                    <a:bodyPr/>
                    <a:lstStyle/>
                    <a:p>
                      <a:pPr algn="ctr"/>
                      <a:r>
                        <a:rPr lang="en-US" dirty="0">
                          <a:effectLst/>
                          <a:latin typeface="Cambria" panose="02040503050406030204" pitchFamily="18" charset="0"/>
                          <a:ea typeface="Cambria" panose="02040503050406030204" pitchFamily="18" charset="0"/>
                        </a:rPr>
                        <a:t>Return from subroutine if SF (signed flag) = 0</a:t>
                      </a:r>
                    </a:p>
                  </a:txBody>
                  <a:tcPr anchor="ctr">
                    <a:lnL>
                      <a:noFill/>
                    </a:lnL>
                    <a:lnR>
                      <a:noFill/>
                    </a:lnR>
                    <a:lnT>
                      <a:noFill/>
                    </a:lnT>
                    <a:lnB>
                      <a:noFill/>
                    </a:lnB>
                    <a:solidFill>
                      <a:schemeClr val="bg1"/>
                    </a:solidFill>
                  </a:tcPr>
                </a:tc>
                <a:extLst>
                  <a:ext uri="{0D108BD9-81ED-4DB2-BD59-A6C34878D82A}">
                    <a16:rowId xmlns:a16="http://schemas.microsoft.com/office/drawing/2014/main" val="3794855375"/>
                  </a:ext>
                </a:extLst>
              </a:tr>
            </a:tbl>
          </a:graphicData>
        </a:graphic>
      </p:graphicFrame>
      <p:sp>
        <p:nvSpPr>
          <p:cNvPr id="8" name="TextBox 7">
            <a:extLst>
              <a:ext uri="{FF2B5EF4-FFF2-40B4-BE49-F238E27FC236}">
                <a16:creationId xmlns:a16="http://schemas.microsoft.com/office/drawing/2014/main" id="{90F032F8-7722-4503-BB80-E9EB436D4405}"/>
              </a:ext>
            </a:extLst>
          </p:cNvPr>
          <p:cNvSpPr txBox="1"/>
          <p:nvPr/>
        </p:nvSpPr>
        <p:spPr>
          <a:xfrm>
            <a:off x="1083211" y="4123892"/>
            <a:ext cx="9101797" cy="2256965"/>
          </a:xfrm>
          <a:prstGeom prst="rect">
            <a:avLst/>
          </a:prstGeom>
          <a:noFill/>
        </p:spPr>
        <p:txBody>
          <a:bodyPr wrap="square">
            <a:spAutoFit/>
          </a:bodyPr>
          <a:lstStyle/>
          <a:p>
            <a:pPr algn="just">
              <a:lnSpc>
                <a:spcPct val="150000"/>
              </a:lnSpc>
            </a:pPr>
            <a:r>
              <a:rPr lang="en-US" sz="2400" b="1" dirty="0">
                <a:solidFill>
                  <a:srgbClr val="00B050"/>
                </a:solidFill>
                <a:latin typeface="Cambria" panose="02040503050406030204" pitchFamily="18" charset="0"/>
                <a:ea typeface="Cambria" panose="02040503050406030204" pitchFamily="18" charset="0"/>
              </a:rPr>
              <a:t>Advantages of Subroutine – </a:t>
            </a:r>
            <a:endParaRPr lang="en-US" sz="2400" dirty="0">
              <a:solidFill>
                <a:srgbClr val="00B050"/>
              </a:solidFill>
              <a:latin typeface="Cambria" panose="02040503050406030204" pitchFamily="18" charset="0"/>
              <a:ea typeface="Cambria" panose="02040503050406030204" pitchFamily="18" charset="0"/>
            </a:endParaRPr>
          </a:p>
          <a:p>
            <a:pPr algn="just">
              <a:lnSpc>
                <a:spcPct val="150000"/>
              </a:lnSpc>
              <a:buFont typeface="+mj-lt"/>
              <a:buAutoNum type="arabicPeriod"/>
            </a:pPr>
            <a:r>
              <a:rPr lang="en-US" dirty="0">
                <a:latin typeface="Cambria" panose="02040503050406030204" pitchFamily="18" charset="0"/>
                <a:ea typeface="Cambria" panose="02040503050406030204" pitchFamily="18" charset="0"/>
              </a:rPr>
              <a:t>Decomposing a complex programming task into simpler steps.</a:t>
            </a:r>
          </a:p>
          <a:p>
            <a:pPr algn="just">
              <a:lnSpc>
                <a:spcPct val="150000"/>
              </a:lnSpc>
              <a:buFont typeface="+mj-lt"/>
              <a:buAutoNum type="arabicPeriod"/>
            </a:pPr>
            <a:r>
              <a:rPr lang="en-US" dirty="0">
                <a:latin typeface="Cambria" panose="02040503050406030204" pitchFamily="18" charset="0"/>
                <a:ea typeface="Cambria" panose="02040503050406030204" pitchFamily="18" charset="0"/>
              </a:rPr>
              <a:t>Reducing duplicate code within a program.</a:t>
            </a:r>
          </a:p>
          <a:p>
            <a:pPr algn="just">
              <a:lnSpc>
                <a:spcPct val="150000"/>
              </a:lnSpc>
              <a:buFont typeface="+mj-lt"/>
              <a:buAutoNum type="arabicPeriod"/>
            </a:pPr>
            <a:r>
              <a:rPr lang="en-US" dirty="0">
                <a:latin typeface="Cambria" panose="02040503050406030204" pitchFamily="18" charset="0"/>
                <a:ea typeface="Cambria" panose="02040503050406030204" pitchFamily="18" charset="0"/>
              </a:rPr>
              <a:t>Enabling reuse of code across multiple programs.</a:t>
            </a:r>
          </a:p>
          <a:p>
            <a:pPr algn="just">
              <a:lnSpc>
                <a:spcPct val="150000"/>
              </a:lnSpc>
              <a:buFont typeface="+mj-lt"/>
              <a:buAutoNum type="arabicPeriod"/>
            </a:pPr>
            <a:r>
              <a:rPr lang="en-US" dirty="0">
                <a:latin typeface="Cambria" panose="02040503050406030204" pitchFamily="18" charset="0"/>
                <a:ea typeface="Cambria" panose="02040503050406030204" pitchFamily="18" charset="0"/>
              </a:rPr>
              <a:t>Improving tractability or makes debugging of a program easy.</a:t>
            </a:r>
          </a:p>
        </p:txBody>
      </p:sp>
      <p:sp>
        <p:nvSpPr>
          <p:cNvPr id="2" name="Slide Number Placeholder 1">
            <a:extLst>
              <a:ext uri="{FF2B5EF4-FFF2-40B4-BE49-F238E27FC236}">
                <a16:creationId xmlns:a16="http://schemas.microsoft.com/office/drawing/2014/main" id="{FBFD37B3-9DB5-4BE1-902D-32E4F19FFB76}"/>
              </a:ext>
            </a:extLst>
          </p:cNvPr>
          <p:cNvSpPr>
            <a:spLocks noGrp="1"/>
          </p:cNvSpPr>
          <p:nvPr>
            <p:ph type="sldNum" sz="quarter" idx="12"/>
          </p:nvPr>
        </p:nvSpPr>
        <p:spPr/>
        <p:txBody>
          <a:bodyPr/>
          <a:lstStyle/>
          <a:p>
            <a:fld id="{F721979D-653C-4AEA-9024-63F667389A98}" type="slidenum">
              <a:rPr lang="en-US" smtClean="0"/>
              <a:t>15</a:t>
            </a:fld>
            <a:endParaRPr lang="en-US"/>
          </a:p>
        </p:txBody>
      </p:sp>
    </p:spTree>
    <p:extLst>
      <p:ext uri="{BB962C8B-B14F-4D97-AF65-F5344CB8AC3E}">
        <p14:creationId xmlns:p14="http://schemas.microsoft.com/office/powerpoint/2010/main" val="3234833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0CE3DA-D60B-4163-BCA4-93439FFFA8BA}"/>
              </a:ext>
            </a:extLst>
          </p:cNvPr>
          <p:cNvSpPr>
            <a:spLocks noGrp="1"/>
          </p:cNvSpPr>
          <p:nvPr>
            <p:ph idx="1"/>
          </p:nvPr>
        </p:nvSpPr>
        <p:spPr>
          <a:xfrm>
            <a:off x="754743" y="696686"/>
            <a:ext cx="10711543" cy="5480277"/>
          </a:xfrm>
        </p:spPr>
        <p:txBody>
          <a:bodyPr>
            <a:normAutofit lnSpcReduction="10000"/>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Subroutines</a:t>
            </a:r>
          </a:p>
          <a:p>
            <a:pPr algn="just">
              <a:lnSpc>
                <a:spcPct val="150000"/>
              </a:lnSpc>
            </a:pPr>
            <a:r>
              <a:rPr lang="en-US" dirty="0">
                <a:latin typeface="Cambria" panose="02040503050406030204" pitchFamily="18" charset="0"/>
                <a:ea typeface="Cambria" panose="02040503050406030204" pitchFamily="18" charset="0"/>
              </a:rPr>
              <a:t>A subroutine is a group of instruction written separately from the main program to perform a function that occurs repeatedly in the main program.</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when a main program calls a subroutine the program execution is transferred to the subroutine after the completion of the subroutine, the program execution returns to the main program.</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microprocessor uses the stack to store the return address of the subroutine.</a:t>
            </a:r>
          </a:p>
          <a:p>
            <a:pPr algn="just">
              <a:lnSpc>
                <a:spcPct val="150000"/>
              </a:lnSpc>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B654EACC-4DC7-47DA-B028-AA85DC9FF2BE}"/>
              </a:ext>
            </a:extLst>
          </p:cNvPr>
          <p:cNvSpPr>
            <a:spLocks noGrp="1"/>
          </p:cNvSpPr>
          <p:nvPr>
            <p:ph type="sldNum" sz="quarter" idx="12"/>
          </p:nvPr>
        </p:nvSpPr>
        <p:spPr/>
        <p:txBody>
          <a:bodyPr/>
          <a:lstStyle/>
          <a:p>
            <a:fld id="{F721979D-653C-4AEA-9024-63F667389A98}" type="slidenum">
              <a:rPr lang="en-US" smtClean="0"/>
              <a:t>16</a:t>
            </a:fld>
            <a:endParaRPr lang="en-US"/>
          </a:p>
        </p:txBody>
      </p:sp>
    </p:spTree>
    <p:extLst>
      <p:ext uri="{BB962C8B-B14F-4D97-AF65-F5344CB8AC3E}">
        <p14:creationId xmlns:p14="http://schemas.microsoft.com/office/powerpoint/2010/main" val="407656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4CA3C-7396-4233-BF6B-C32409B12BD9}"/>
              </a:ext>
            </a:extLst>
          </p:cNvPr>
          <p:cNvSpPr>
            <a:spLocks noGrp="1"/>
          </p:cNvSpPr>
          <p:nvPr>
            <p:ph idx="1"/>
          </p:nvPr>
        </p:nvSpPr>
        <p:spPr>
          <a:xfrm>
            <a:off x="838200" y="710633"/>
            <a:ext cx="10515600" cy="5436734"/>
          </a:xfrm>
        </p:spPr>
        <p:txBody>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Subroutines</a:t>
            </a:r>
          </a:p>
          <a:p>
            <a:pPr algn="just">
              <a:lnSpc>
                <a:spcPct val="150000"/>
              </a:lnSpc>
            </a:pPr>
            <a:r>
              <a:rPr lang="en-US" dirty="0">
                <a:latin typeface="Cambria" panose="02040503050406030204" pitchFamily="18" charset="0"/>
                <a:ea typeface="Cambria" panose="02040503050406030204" pitchFamily="18" charset="0"/>
              </a:rPr>
              <a:t>The 8085 has two instructions for dealing with subroutines.</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CALL instruction is used to redirect program execution to the subroutine.</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RET instruction is used to return to the main program at the end of the subroutine.</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BBED039E-58D9-4D01-B972-99E9BC83088A}"/>
              </a:ext>
            </a:extLst>
          </p:cNvPr>
          <p:cNvSpPr>
            <a:spLocks noGrp="1"/>
          </p:cNvSpPr>
          <p:nvPr>
            <p:ph type="sldNum" sz="quarter" idx="12"/>
          </p:nvPr>
        </p:nvSpPr>
        <p:spPr/>
        <p:txBody>
          <a:bodyPr/>
          <a:lstStyle/>
          <a:p>
            <a:fld id="{F721979D-653C-4AEA-9024-63F667389A98}" type="slidenum">
              <a:rPr lang="en-US" smtClean="0"/>
              <a:t>17</a:t>
            </a:fld>
            <a:endParaRPr lang="en-US"/>
          </a:p>
        </p:txBody>
      </p:sp>
    </p:spTree>
    <p:extLst>
      <p:ext uri="{BB962C8B-B14F-4D97-AF65-F5344CB8AC3E}">
        <p14:creationId xmlns:p14="http://schemas.microsoft.com/office/powerpoint/2010/main" val="1366528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173FF-481D-4B96-A1AF-E2686B053323}"/>
              </a:ext>
            </a:extLst>
          </p:cNvPr>
          <p:cNvSpPr>
            <a:spLocks noGrp="1"/>
          </p:cNvSpPr>
          <p:nvPr>
            <p:ph idx="1"/>
          </p:nvPr>
        </p:nvSpPr>
        <p:spPr>
          <a:xfrm>
            <a:off x="711200" y="740229"/>
            <a:ext cx="10755086" cy="5436734"/>
          </a:xfrm>
        </p:spPr>
        <p:txBody>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The CALL instruction</a:t>
            </a:r>
          </a:p>
          <a:p>
            <a:pPr algn="just">
              <a:lnSpc>
                <a:spcPct val="150000"/>
              </a:lnSpc>
            </a:pPr>
            <a:r>
              <a:rPr lang="en-US" dirty="0">
                <a:latin typeface="Cambria" panose="02040503050406030204" pitchFamily="18" charset="0"/>
                <a:ea typeface="Cambria" panose="02040503050406030204" pitchFamily="18" charset="0"/>
              </a:rPr>
              <a:t>CALL, 16 bit</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Call subroutine is conditionally located at the memory address specified by the 16 bit operand.</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This instruction places the address of the next instruction on the stack and transfer the program execution to the subroutine address.</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4FA7112D-2C0C-4338-AD4E-409579C4BBA1}"/>
              </a:ext>
            </a:extLst>
          </p:cNvPr>
          <p:cNvSpPr>
            <a:spLocks noGrp="1"/>
          </p:cNvSpPr>
          <p:nvPr>
            <p:ph type="sldNum" sz="quarter" idx="12"/>
          </p:nvPr>
        </p:nvSpPr>
        <p:spPr/>
        <p:txBody>
          <a:bodyPr/>
          <a:lstStyle/>
          <a:p>
            <a:fld id="{F721979D-653C-4AEA-9024-63F667389A98}" type="slidenum">
              <a:rPr lang="en-US" smtClean="0"/>
              <a:t>18</a:t>
            </a:fld>
            <a:endParaRPr lang="en-US"/>
          </a:p>
        </p:txBody>
      </p:sp>
    </p:spTree>
    <p:extLst>
      <p:ext uri="{BB962C8B-B14F-4D97-AF65-F5344CB8AC3E}">
        <p14:creationId xmlns:p14="http://schemas.microsoft.com/office/powerpoint/2010/main" val="3489767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0FEB2-8A7B-4B92-9A1C-579DEE7DD5C8}"/>
              </a:ext>
            </a:extLst>
          </p:cNvPr>
          <p:cNvSpPr>
            <a:spLocks noGrp="1"/>
          </p:cNvSpPr>
          <p:nvPr>
            <p:ph idx="1"/>
          </p:nvPr>
        </p:nvSpPr>
        <p:spPr>
          <a:xfrm>
            <a:off x="754742" y="696686"/>
            <a:ext cx="10740571" cy="5480277"/>
          </a:xfrm>
        </p:spPr>
        <p:txBody>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The RET instruction</a:t>
            </a:r>
          </a:p>
          <a:p>
            <a:pPr algn="just">
              <a:lnSpc>
                <a:spcPct val="150000"/>
              </a:lnSpc>
            </a:pPr>
            <a:r>
              <a:rPr lang="en-US" dirty="0">
                <a:latin typeface="Cambria" panose="02040503050406030204" pitchFamily="18" charset="0"/>
                <a:ea typeface="Cambria" panose="02040503050406030204" pitchFamily="18" charset="0"/>
              </a:rPr>
              <a:t>Return unconditionally from the subroutine.</a:t>
            </a:r>
          </a:p>
          <a:p>
            <a:pPr algn="just">
              <a:lnSpc>
                <a:spcPct val="150000"/>
              </a:lnSpc>
            </a:pPr>
            <a:r>
              <a:rPr lang="en-US" dirty="0">
                <a:latin typeface="Cambria" panose="02040503050406030204" pitchFamily="18" charset="0"/>
                <a:ea typeface="Cambria" panose="02040503050406030204" pitchFamily="18" charset="0"/>
              </a:rPr>
              <a:t>This instruction locates the return address on the top of the stack and transfers the program execution back to the calling program.</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E51BAF68-B903-4F97-8862-76A9A448DE68}"/>
              </a:ext>
            </a:extLst>
          </p:cNvPr>
          <p:cNvSpPr>
            <a:spLocks noGrp="1"/>
          </p:cNvSpPr>
          <p:nvPr>
            <p:ph type="sldNum" sz="quarter" idx="12"/>
          </p:nvPr>
        </p:nvSpPr>
        <p:spPr/>
        <p:txBody>
          <a:bodyPr/>
          <a:lstStyle/>
          <a:p>
            <a:fld id="{F721979D-653C-4AEA-9024-63F667389A98}" type="slidenum">
              <a:rPr lang="en-US" smtClean="0"/>
              <a:t>19</a:t>
            </a:fld>
            <a:endParaRPr lang="en-US"/>
          </a:p>
        </p:txBody>
      </p:sp>
    </p:spTree>
    <p:extLst>
      <p:ext uri="{BB962C8B-B14F-4D97-AF65-F5344CB8AC3E}">
        <p14:creationId xmlns:p14="http://schemas.microsoft.com/office/powerpoint/2010/main" val="107833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E3BFD-AB69-4978-99D1-5A4B101884DF}"/>
              </a:ext>
            </a:extLst>
          </p:cNvPr>
          <p:cNvSpPr>
            <a:spLocks noGrp="1"/>
          </p:cNvSpPr>
          <p:nvPr>
            <p:ph idx="1"/>
          </p:nvPr>
        </p:nvSpPr>
        <p:spPr>
          <a:xfrm>
            <a:off x="838200" y="2570921"/>
            <a:ext cx="10515600" cy="1762539"/>
          </a:xfrm>
        </p:spPr>
        <p:txBody>
          <a:bodyPr>
            <a:normAutofit fontScale="92500"/>
          </a:bodyPr>
          <a:lstStyle/>
          <a:p>
            <a:pPr marL="0" indent="0" algn="ctr">
              <a:buNone/>
            </a:pPr>
            <a:r>
              <a:rPr lang="en-US" sz="8000" b="1" dirty="0">
                <a:solidFill>
                  <a:srgbClr val="00B050"/>
                </a:solidFill>
                <a:latin typeface="Cambria" panose="02040503050406030204" pitchFamily="18" charset="0"/>
                <a:ea typeface="Cambria" panose="02040503050406030204" pitchFamily="18" charset="0"/>
              </a:rPr>
              <a:t>Stack and Subroutines</a:t>
            </a:r>
          </a:p>
        </p:txBody>
      </p:sp>
      <p:sp>
        <p:nvSpPr>
          <p:cNvPr id="2" name="Slide Number Placeholder 1">
            <a:extLst>
              <a:ext uri="{FF2B5EF4-FFF2-40B4-BE49-F238E27FC236}">
                <a16:creationId xmlns:a16="http://schemas.microsoft.com/office/drawing/2014/main" id="{37BC8298-70A9-464D-88F6-D423EE52603C}"/>
              </a:ext>
            </a:extLst>
          </p:cNvPr>
          <p:cNvSpPr>
            <a:spLocks noGrp="1"/>
          </p:cNvSpPr>
          <p:nvPr>
            <p:ph type="sldNum" sz="quarter" idx="12"/>
          </p:nvPr>
        </p:nvSpPr>
        <p:spPr/>
        <p:txBody>
          <a:bodyPr/>
          <a:lstStyle/>
          <a:p>
            <a:fld id="{F721979D-653C-4AEA-9024-63F667389A98}" type="slidenum">
              <a:rPr lang="en-US" smtClean="0"/>
              <a:t>2</a:t>
            </a:fld>
            <a:endParaRPr lang="en-US"/>
          </a:p>
        </p:txBody>
      </p:sp>
    </p:spTree>
    <p:extLst>
      <p:ext uri="{BB962C8B-B14F-4D97-AF65-F5344CB8AC3E}">
        <p14:creationId xmlns:p14="http://schemas.microsoft.com/office/powerpoint/2010/main" val="2601699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9B1D0-0CD3-40B4-86F7-3B35C6BF9C98}"/>
              </a:ext>
            </a:extLst>
          </p:cNvPr>
          <p:cNvSpPr>
            <a:spLocks noGrp="1"/>
          </p:cNvSpPr>
          <p:nvPr>
            <p:ph idx="1"/>
          </p:nvPr>
        </p:nvSpPr>
        <p:spPr>
          <a:xfrm>
            <a:off x="725714" y="653143"/>
            <a:ext cx="10769600" cy="5523820"/>
          </a:xfrm>
        </p:spPr>
        <p:txBody>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General characteristics of CALL and RTE instruction</a:t>
            </a:r>
          </a:p>
          <a:p>
            <a:pPr algn="just">
              <a:lnSpc>
                <a:spcPct val="150000"/>
              </a:lnSpc>
            </a:pPr>
            <a:r>
              <a:rPr lang="en-US" dirty="0">
                <a:latin typeface="Cambria" panose="02040503050406030204" pitchFamily="18" charset="0"/>
                <a:ea typeface="Cambria" panose="02040503050406030204" pitchFamily="18" charset="0"/>
              </a:rPr>
              <a:t>The CALL instructions are 3-byte instruction; the second byte specified the low order byte and the third byte specifies the high order byte of the subroutine address.</a:t>
            </a:r>
          </a:p>
          <a:p>
            <a:pPr algn="just">
              <a:lnSpc>
                <a:spcPct val="150000"/>
              </a:lnSpc>
            </a:pPr>
            <a:r>
              <a:rPr lang="en-US" dirty="0">
                <a:latin typeface="Cambria" panose="02040503050406030204" pitchFamily="18" charset="0"/>
                <a:ea typeface="Cambria" panose="02040503050406030204" pitchFamily="18" charset="0"/>
              </a:rPr>
              <a:t>The Return instructions are 1-byte instruction.</a:t>
            </a:r>
          </a:p>
          <a:p>
            <a:pPr algn="just">
              <a:lnSpc>
                <a:spcPct val="150000"/>
              </a:lnSpc>
            </a:pPr>
            <a:r>
              <a:rPr lang="en-US" dirty="0">
                <a:latin typeface="Cambria" panose="02040503050406030204" pitchFamily="18" charset="0"/>
                <a:ea typeface="Cambria" panose="02040503050406030204" pitchFamily="18" charset="0"/>
              </a:rPr>
              <a:t>A CALL instruction must be used in conjunction with a Return instruction in the subroutine.</a:t>
            </a:r>
          </a:p>
          <a:p>
            <a:pPr algn="just">
              <a:lnSpc>
                <a:spcPct val="150000"/>
              </a:lnSpc>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415F57FA-5A0F-40B2-AB88-06FC1389AAA7}"/>
              </a:ext>
            </a:extLst>
          </p:cNvPr>
          <p:cNvSpPr>
            <a:spLocks noGrp="1"/>
          </p:cNvSpPr>
          <p:nvPr>
            <p:ph type="sldNum" sz="quarter" idx="12"/>
          </p:nvPr>
        </p:nvSpPr>
        <p:spPr/>
        <p:txBody>
          <a:bodyPr/>
          <a:lstStyle/>
          <a:p>
            <a:fld id="{F721979D-653C-4AEA-9024-63F667389A98}" type="slidenum">
              <a:rPr lang="en-US" smtClean="0"/>
              <a:t>20</a:t>
            </a:fld>
            <a:endParaRPr lang="en-US"/>
          </a:p>
        </p:txBody>
      </p:sp>
    </p:spTree>
    <p:extLst>
      <p:ext uri="{BB962C8B-B14F-4D97-AF65-F5344CB8AC3E}">
        <p14:creationId xmlns:p14="http://schemas.microsoft.com/office/powerpoint/2010/main" val="1709795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BEF1F-F203-40FC-99B0-707211808793}"/>
              </a:ext>
            </a:extLst>
          </p:cNvPr>
          <p:cNvSpPr>
            <a:spLocks noGrp="1"/>
          </p:cNvSpPr>
          <p:nvPr>
            <p:ph idx="1"/>
          </p:nvPr>
        </p:nvSpPr>
        <p:spPr>
          <a:xfrm>
            <a:off x="740229" y="725714"/>
            <a:ext cx="10682514" cy="5451249"/>
          </a:xfrm>
        </p:spPr>
        <p:txBody>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Necessary steps to implement a subroutine</a:t>
            </a:r>
          </a:p>
          <a:p>
            <a:pPr algn="just">
              <a:lnSpc>
                <a:spcPct val="150000"/>
              </a:lnSpc>
            </a:pPr>
            <a:r>
              <a:rPr lang="en-US" dirty="0">
                <a:latin typeface="Cambria" panose="02040503050406030204" pitchFamily="18" charset="0"/>
                <a:ea typeface="Cambria" panose="02040503050406030204" pitchFamily="18" charset="0"/>
              </a:rPr>
              <a:t>The stack pointer register must be initialized, preferably at the highest memory location of the R/W memory.</a:t>
            </a:r>
          </a:p>
          <a:p>
            <a:pPr algn="just">
              <a:lnSpc>
                <a:spcPct val="150000"/>
              </a:lnSpc>
            </a:pPr>
            <a:r>
              <a:rPr lang="en-US" dirty="0">
                <a:latin typeface="Cambria" panose="02040503050406030204" pitchFamily="18" charset="0"/>
                <a:ea typeface="Cambria" panose="02040503050406030204" pitchFamily="18" charset="0"/>
              </a:rPr>
              <a:t>The CALL instruction should be used in the main program accompanied by the RET instruction in the subroutine.</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1A3C8C6A-B63D-42D5-8D09-03A0B85D5645}"/>
              </a:ext>
            </a:extLst>
          </p:cNvPr>
          <p:cNvSpPr>
            <a:spLocks noGrp="1"/>
          </p:cNvSpPr>
          <p:nvPr>
            <p:ph type="sldNum" sz="quarter" idx="12"/>
          </p:nvPr>
        </p:nvSpPr>
        <p:spPr/>
        <p:txBody>
          <a:bodyPr/>
          <a:lstStyle/>
          <a:p>
            <a:fld id="{F721979D-653C-4AEA-9024-63F667389A98}" type="slidenum">
              <a:rPr lang="en-US" smtClean="0"/>
              <a:t>21</a:t>
            </a:fld>
            <a:endParaRPr lang="en-US"/>
          </a:p>
        </p:txBody>
      </p:sp>
    </p:spTree>
    <p:extLst>
      <p:ext uri="{BB962C8B-B14F-4D97-AF65-F5344CB8AC3E}">
        <p14:creationId xmlns:p14="http://schemas.microsoft.com/office/powerpoint/2010/main" val="21437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D4D05-3867-4E38-870F-8C5767E2335F}"/>
              </a:ext>
            </a:extLst>
          </p:cNvPr>
          <p:cNvSpPr>
            <a:spLocks noGrp="1"/>
          </p:cNvSpPr>
          <p:nvPr>
            <p:ph idx="1"/>
          </p:nvPr>
        </p:nvSpPr>
        <p:spPr>
          <a:xfrm>
            <a:off x="653143" y="682171"/>
            <a:ext cx="10885714" cy="5558972"/>
          </a:xfrm>
        </p:spPr>
        <p:txBody>
          <a:bodyPr>
            <a:normAutofit/>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Conditional call and RTE instructions</a:t>
            </a:r>
          </a:p>
          <a:p>
            <a:pPr algn="just">
              <a:lnSpc>
                <a:spcPct val="150000"/>
              </a:lnSpc>
            </a:pPr>
            <a:r>
              <a:rPr lang="en-US" sz="2400" dirty="0">
                <a:latin typeface="Cambria" panose="02040503050406030204" pitchFamily="18" charset="0"/>
                <a:ea typeface="Cambria" panose="02040503050406030204" pitchFamily="18" charset="0"/>
              </a:rPr>
              <a:t>The 8085 supports conditional call and conditional RTE instructions.</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The same conditions used with conditional JUMP instructions can be used.</a:t>
            </a:r>
          </a:p>
          <a:p>
            <a:pPr lvl="1" algn="just">
              <a:lnSpc>
                <a:spcPct val="150000"/>
              </a:lnSpc>
              <a:buFont typeface="Wingdings" panose="05000000000000000000" pitchFamily="2" charset="2"/>
              <a:buChar char="ü"/>
            </a:pPr>
            <a:r>
              <a:rPr lang="en-US" sz="2200" dirty="0">
                <a:latin typeface="Cambria" panose="02040503050406030204" pitchFamily="18" charset="0"/>
                <a:ea typeface="Cambria" panose="02040503050406030204" pitchFamily="18" charset="0"/>
              </a:rPr>
              <a:t> CC, call subroutine if carry flag is set.</a:t>
            </a:r>
          </a:p>
          <a:p>
            <a:pPr lvl="1" algn="just">
              <a:lnSpc>
                <a:spcPct val="150000"/>
              </a:lnSpc>
              <a:buFont typeface="Wingdings" panose="05000000000000000000" pitchFamily="2" charset="2"/>
              <a:buChar char="ü"/>
            </a:pPr>
            <a:r>
              <a:rPr lang="en-US" sz="2200" dirty="0">
                <a:latin typeface="Cambria" panose="02040503050406030204" pitchFamily="18" charset="0"/>
                <a:ea typeface="Cambria" panose="02040503050406030204" pitchFamily="18" charset="0"/>
              </a:rPr>
              <a:t> CNC, call subroutine if carry flag is not set.</a:t>
            </a:r>
          </a:p>
          <a:p>
            <a:pPr lvl="1" algn="just">
              <a:lnSpc>
                <a:spcPct val="150000"/>
              </a:lnSpc>
              <a:buFont typeface="Wingdings" panose="05000000000000000000" pitchFamily="2" charset="2"/>
              <a:buChar char="ü"/>
            </a:pPr>
            <a:r>
              <a:rPr lang="en-US" sz="2200" dirty="0">
                <a:latin typeface="Cambria" panose="02040503050406030204" pitchFamily="18" charset="0"/>
                <a:ea typeface="Cambria" panose="02040503050406030204" pitchFamily="18" charset="0"/>
              </a:rPr>
              <a:t> RC, return from subroutine if carry flag is set.</a:t>
            </a:r>
          </a:p>
          <a:p>
            <a:pPr lvl="1" algn="just">
              <a:lnSpc>
                <a:spcPct val="150000"/>
              </a:lnSpc>
              <a:buFont typeface="Wingdings" panose="05000000000000000000" pitchFamily="2" charset="2"/>
              <a:buChar char="ü"/>
            </a:pPr>
            <a:r>
              <a:rPr lang="en-US" sz="2200" dirty="0">
                <a:latin typeface="Cambria" panose="02040503050406030204" pitchFamily="18" charset="0"/>
                <a:ea typeface="Cambria" panose="02040503050406030204" pitchFamily="18" charset="0"/>
              </a:rPr>
              <a:t>  RNC, return from subroutine if carry flag is not set.</a:t>
            </a:r>
          </a:p>
          <a:p>
            <a:pPr marL="0" indent="0" algn="just">
              <a:lnSpc>
                <a:spcPct val="150000"/>
              </a:lnSpc>
              <a:buNone/>
            </a:pPr>
            <a:r>
              <a:rPr lang="en-US" sz="2000" b="1" dirty="0">
                <a:latin typeface="Cambria" panose="02040503050406030204" pitchFamily="18" charset="0"/>
                <a:ea typeface="Cambria" panose="02040503050406030204" pitchFamily="18" charset="0"/>
              </a:rPr>
              <a:t>Ref.: </a:t>
            </a:r>
            <a:r>
              <a:rPr lang="en-US" sz="2000" b="1" dirty="0">
                <a:latin typeface="Cambria" panose="02040503050406030204" pitchFamily="18" charset="0"/>
                <a:ea typeface="Cambria" panose="02040503050406030204" pitchFamily="18" charset="0"/>
                <a:hlinkClick r:id="rId2"/>
              </a:rPr>
              <a:t>https://www.slideshare.net/safinbiswas/stack-in-microprocessor-8085presentation</a:t>
            </a:r>
            <a:endParaRPr lang="en-US" sz="2000" b="1" dirty="0">
              <a:latin typeface="Cambria" panose="02040503050406030204" pitchFamily="18" charset="0"/>
              <a:ea typeface="Cambria" panose="02040503050406030204" pitchFamily="18" charset="0"/>
            </a:endParaRPr>
          </a:p>
          <a:p>
            <a:pPr marL="0" indent="0" algn="just">
              <a:lnSpc>
                <a:spcPct val="150000"/>
              </a:lnSpc>
              <a:buNone/>
            </a:pPr>
            <a:r>
              <a:rPr lang="en-US" sz="2000" b="1"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hlinkClick r:id="rId3"/>
              </a:rPr>
              <a:t>https://www.geeksforgeeks.org/subroutine-in-8085/</a:t>
            </a:r>
            <a:endParaRPr lang="en-US" sz="2000" b="1" dirty="0">
              <a:latin typeface="Cambria" panose="02040503050406030204" pitchFamily="18" charset="0"/>
              <a:ea typeface="Cambria" panose="02040503050406030204" pitchFamily="18" charset="0"/>
            </a:endParaRPr>
          </a:p>
          <a:p>
            <a:pPr marL="0" indent="0" algn="just">
              <a:lnSpc>
                <a:spcPct val="150000"/>
              </a:lnSpc>
              <a:buNone/>
            </a:pPr>
            <a:endParaRPr lang="en-US" sz="2000" b="1"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3ED735CB-DA6C-4578-96B1-8505575BF44C}"/>
              </a:ext>
            </a:extLst>
          </p:cNvPr>
          <p:cNvSpPr>
            <a:spLocks noGrp="1"/>
          </p:cNvSpPr>
          <p:nvPr>
            <p:ph type="sldNum" sz="quarter" idx="12"/>
          </p:nvPr>
        </p:nvSpPr>
        <p:spPr/>
        <p:txBody>
          <a:bodyPr/>
          <a:lstStyle/>
          <a:p>
            <a:fld id="{F721979D-653C-4AEA-9024-63F667389A98}" type="slidenum">
              <a:rPr lang="en-US" smtClean="0"/>
              <a:t>22</a:t>
            </a:fld>
            <a:endParaRPr lang="en-US"/>
          </a:p>
        </p:txBody>
      </p:sp>
    </p:spTree>
    <p:extLst>
      <p:ext uri="{BB962C8B-B14F-4D97-AF65-F5344CB8AC3E}">
        <p14:creationId xmlns:p14="http://schemas.microsoft.com/office/powerpoint/2010/main" val="319858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D24C9-3365-4044-A9A6-22821CA66751}"/>
              </a:ext>
            </a:extLst>
          </p:cNvPr>
          <p:cNvSpPr>
            <a:spLocks noGrp="1"/>
          </p:cNvSpPr>
          <p:nvPr>
            <p:ph idx="1"/>
          </p:nvPr>
        </p:nvSpPr>
        <p:spPr>
          <a:xfrm>
            <a:off x="838200" y="728870"/>
            <a:ext cx="10515600" cy="5448093"/>
          </a:xfrm>
        </p:spPr>
        <p:txBody>
          <a:bodyPr>
            <a:normAutofit lnSpcReduction="10000"/>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The Stack</a:t>
            </a:r>
          </a:p>
          <a:p>
            <a:pPr algn="just">
              <a:lnSpc>
                <a:spcPct val="150000"/>
              </a:lnSpc>
            </a:pPr>
            <a:r>
              <a:rPr lang="en-US" dirty="0">
                <a:latin typeface="Cambria" panose="02040503050406030204" pitchFamily="18" charset="0"/>
                <a:ea typeface="Cambria" panose="02040503050406030204" pitchFamily="18" charset="0"/>
              </a:rPr>
              <a:t>The stack is a group of memory location in the R/W memory that is used for temporary storage of binary information during the execution of a program.</a:t>
            </a:r>
          </a:p>
          <a:p>
            <a:pPr algn="just">
              <a:lnSpc>
                <a:spcPct val="150000"/>
              </a:lnSpc>
            </a:pPr>
            <a:r>
              <a:rPr lang="en-US" dirty="0">
                <a:latin typeface="Cambria" panose="02040503050406030204" pitchFamily="18" charset="0"/>
                <a:ea typeface="Cambria" panose="02040503050406030204" pitchFamily="18" charset="0"/>
              </a:rPr>
              <a:t>The stack is a LIFO (Last in First out) structure.</a:t>
            </a:r>
          </a:p>
          <a:p>
            <a:pPr algn="just">
              <a:lnSpc>
                <a:spcPct val="150000"/>
              </a:lnSpc>
            </a:pPr>
            <a:r>
              <a:rPr lang="en-US" dirty="0">
                <a:latin typeface="Cambria" panose="02040503050406030204" pitchFamily="18" charset="0"/>
                <a:ea typeface="Cambria" panose="02040503050406030204" pitchFamily="18" charset="0"/>
              </a:rPr>
              <a:t>The starting location of the stack is defined by loading a 16-bit address into the stack pointer that space is reserved, usually at the top of the memory map.</a:t>
            </a:r>
          </a:p>
        </p:txBody>
      </p:sp>
      <p:sp>
        <p:nvSpPr>
          <p:cNvPr id="2" name="Slide Number Placeholder 1">
            <a:extLst>
              <a:ext uri="{FF2B5EF4-FFF2-40B4-BE49-F238E27FC236}">
                <a16:creationId xmlns:a16="http://schemas.microsoft.com/office/drawing/2014/main" id="{85881E0D-4867-4C19-8366-E40B64829AA2}"/>
              </a:ext>
            </a:extLst>
          </p:cNvPr>
          <p:cNvSpPr>
            <a:spLocks noGrp="1"/>
          </p:cNvSpPr>
          <p:nvPr>
            <p:ph type="sldNum" sz="quarter" idx="12"/>
          </p:nvPr>
        </p:nvSpPr>
        <p:spPr/>
        <p:txBody>
          <a:bodyPr/>
          <a:lstStyle/>
          <a:p>
            <a:fld id="{F721979D-653C-4AEA-9024-63F667389A98}" type="slidenum">
              <a:rPr lang="en-US" smtClean="0"/>
              <a:t>3</a:t>
            </a:fld>
            <a:endParaRPr lang="en-US"/>
          </a:p>
        </p:txBody>
      </p:sp>
    </p:spTree>
    <p:extLst>
      <p:ext uri="{BB962C8B-B14F-4D97-AF65-F5344CB8AC3E}">
        <p14:creationId xmlns:p14="http://schemas.microsoft.com/office/powerpoint/2010/main" val="91462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F4134-0C41-4DB0-A223-5FC9B75308AF}"/>
              </a:ext>
            </a:extLst>
          </p:cNvPr>
          <p:cNvSpPr>
            <a:spLocks noGrp="1"/>
          </p:cNvSpPr>
          <p:nvPr>
            <p:ph idx="1"/>
          </p:nvPr>
        </p:nvSpPr>
        <p:spPr>
          <a:xfrm>
            <a:off x="728871" y="702365"/>
            <a:ext cx="10813772" cy="5474598"/>
          </a:xfrm>
        </p:spPr>
        <p:txBody>
          <a:bodyPr>
            <a:normAutofit fontScale="92500"/>
          </a:bodyPr>
          <a:lstStyle/>
          <a:p>
            <a:pPr algn="just">
              <a:lnSpc>
                <a:spcPct val="150000"/>
              </a:lnSpc>
            </a:pPr>
            <a:r>
              <a:rPr lang="en-US" dirty="0">
                <a:latin typeface="Cambria" panose="02040503050406030204" pitchFamily="18" charset="0"/>
                <a:ea typeface="Cambria" panose="02040503050406030204" pitchFamily="18" charset="0"/>
              </a:rPr>
              <a:t>The stack normally grows backwards into memory.</a:t>
            </a:r>
          </a:p>
          <a:p>
            <a:pPr algn="just">
              <a:lnSpc>
                <a:spcPct val="150000"/>
              </a:lnSpc>
            </a:pPr>
            <a:r>
              <a:rPr lang="en-US" dirty="0">
                <a:latin typeface="Cambria" panose="02040503050406030204" pitchFamily="18" charset="0"/>
                <a:ea typeface="Cambria" panose="02040503050406030204" pitchFamily="18" charset="0"/>
              </a:rPr>
              <a:t>The stack can be initialized anywhere in the user memory map, but stack is initialized at the highest memory location so that there will not be any interface with the program.</a:t>
            </a:r>
          </a:p>
          <a:p>
            <a:pPr algn="just">
              <a:lnSpc>
                <a:spcPct val="150000"/>
              </a:lnSpc>
            </a:pPr>
            <a:r>
              <a:rPr lang="en-US" dirty="0">
                <a:latin typeface="Cambria" panose="02040503050406030204" pitchFamily="18" charset="0"/>
                <a:ea typeface="Cambria" panose="02040503050406030204" pitchFamily="18" charset="0"/>
              </a:rPr>
              <a:t>In 8085 microprocessor system the beginning of the stack is defined in the program by using the instruction.</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LXI SP, 16 bit.</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LXI SP, a 16 bit state that load the 16 bit address into the stack pointer register. </a:t>
            </a:r>
          </a:p>
        </p:txBody>
      </p:sp>
      <p:sp>
        <p:nvSpPr>
          <p:cNvPr id="2" name="Slide Number Placeholder 1">
            <a:extLst>
              <a:ext uri="{FF2B5EF4-FFF2-40B4-BE49-F238E27FC236}">
                <a16:creationId xmlns:a16="http://schemas.microsoft.com/office/drawing/2014/main" id="{08AFF9CC-B32C-4658-82D2-871FB8272823}"/>
              </a:ext>
            </a:extLst>
          </p:cNvPr>
          <p:cNvSpPr>
            <a:spLocks noGrp="1"/>
          </p:cNvSpPr>
          <p:nvPr>
            <p:ph type="sldNum" sz="quarter" idx="12"/>
          </p:nvPr>
        </p:nvSpPr>
        <p:spPr/>
        <p:txBody>
          <a:bodyPr/>
          <a:lstStyle/>
          <a:p>
            <a:fld id="{F721979D-653C-4AEA-9024-63F667389A98}" type="slidenum">
              <a:rPr lang="en-US" smtClean="0"/>
              <a:t>4</a:t>
            </a:fld>
            <a:endParaRPr lang="en-US"/>
          </a:p>
        </p:txBody>
      </p:sp>
    </p:spTree>
    <p:extLst>
      <p:ext uri="{BB962C8B-B14F-4D97-AF65-F5344CB8AC3E}">
        <p14:creationId xmlns:p14="http://schemas.microsoft.com/office/powerpoint/2010/main" val="24926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91572-B263-44FC-A2F0-0C81C49B0670}"/>
              </a:ext>
            </a:extLst>
          </p:cNvPr>
          <p:cNvSpPr>
            <a:spLocks noGrp="1"/>
          </p:cNvSpPr>
          <p:nvPr>
            <p:ph idx="1"/>
          </p:nvPr>
        </p:nvSpPr>
        <p:spPr>
          <a:xfrm>
            <a:off x="728871" y="742122"/>
            <a:ext cx="10747512" cy="5579165"/>
          </a:xfrm>
        </p:spPr>
        <p:txBody>
          <a:bodyPr>
            <a:normAutofit fontScale="70000" lnSpcReduction="20000"/>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Information is stored and retrieved from the stack</a:t>
            </a:r>
          </a:p>
          <a:p>
            <a:pPr algn="just">
              <a:lnSpc>
                <a:spcPct val="150000"/>
              </a:lnSpc>
            </a:pPr>
            <a:r>
              <a:rPr lang="en-US" dirty="0">
                <a:latin typeface="Cambria" panose="02040503050406030204" pitchFamily="18" charset="0"/>
                <a:ea typeface="Cambria" panose="02040503050406030204" pitchFamily="18" charset="0"/>
              </a:rPr>
              <a:t>The 8085 provide two instruction PUSH and POP for storing information on the stack and retrieving it back.</a:t>
            </a:r>
          </a:p>
          <a:p>
            <a:pPr algn="just">
              <a:lnSpc>
                <a:spcPct val="150000"/>
              </a:lnSpc>
            </a:pPr>
            <a:r>
              <a:rPr lang="en-US" dirty="0">
                <a:latin typeface="Cambria" panose="02040503050406030204" pitchFamily="18" charset="0"/>
                <a:ea typeface="Cambria" panose="02040503050406030204" pitchFamily="18" charset="0"/>
              </a:rPr>
              <a:t>Information in the register pairs stored on the stack in reverse order by using the instruction PUSH.</a:t>
            </a:r>
          </a:p>
          <a:p>
            <a:pPr algn="just">
              <a:lnSpc>
                <a:spcPct val="150000"/>
              </a:lnSpc>
            </a:pPr>
            <a:r>
              <a:rPr lang="en-US" dirty="0">
                <a:latin typeface="Cambria" panose="02040503050406030204" pitchFamily="18" charset="0"/>
                <a:ea typeface="Cambria" panose="02040503050406030204" pitchFamily="18" charset="0"/>
              </a:rPr>
              <a:t>Information retrieved from the stack by using the instruction POP.</a:t>
            </a:r>
          </a:p>
          <a:p>
            <a:pPr algn="just">
              <a:lnSpc>
                <a:spcPct val="150000"/>
              </a:lnSpc>
            </a:pPr>
            <a:r>
              <a:rPr lang="en-US" dirty="0">
                <a:latin typeface="Cambria" panose="02040503050406030204" pitchFamily="18" charset="0"/>
                <a:ea typeface="Cambria" panose="02040503050406030204" pitchFamily="18" charset="0"/>
              </a:rPr>
              <a:t>PUSH and POP both instruction works with register pairs only.</a:t>
            </a:r>
          </a:p>
          <a:p>
            <a:pPr algn="just">
              <a:lnSpc>
                <a:spcPct val="150000"/>
              </a:lnSpc>
            </a:pPr>
            <a:r>
              <a:rPr lang="en-US" dirty="0">
                <a:latin typeface="Cambria" panose="02040503050406030204" pitchFamily="18" charset="0"/>
                <a:ea typeface="Cambria" panose="02040503050406030204" pitchFamily="18" charset="0"/>
              </a:rPr>
              <a:t>The storage and retrieval of the content of registers on the stack follows the LIFO (Last in first out) sequence.</a:t>
            </a:r>
          </a:p>
          <a:p>
            <a:pPr algn="just">
              <a:lnSpc>
                <a:spcPct val="150000"/>
              </a:lnSpc>
            </a:pPr>
            <a:r>
              <a:rPr lang="en-US" dirty="0">
                <a:latin typeface="Cambria" panose="02040503050406030204" pitchFamily="18" charset="0"/>
                <a:ea typeface="Cambria" panose="02040503050406030204" pitchFamily="18" charset="0"/>
              </a:rPr>
              <a:t>Information in the stack location may not be destroyed until new information is stored in that memory location.</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7D447EBC-0ED5-46FE-96E9-6DCDF1505E23}"/>
              </a:ext>
            </a:extLst>
          </p:cNvPr>
          <p:cNvSpPr>
            <a:spLocks noGrp="1"/>
          </p:cNvSpPr>
          <p:nvPr>
            <p:ph type="sldNum" sz="quarter" idx="12"/>
          </p:nvPr>
        </p:nvSpPr>
        <p:spPr/>
        <p:txBody>
          <a:bodyPr/>
          <a:lstStyle/>
          <a:p>
            <a:fld id="{F721979D-653C-4AEA-9024-63F667389A98}" type="slidenum">
              <a:rPr lang="en-US" smtClean="0"/>
              <a:t>5</a:t>
            </a:fld>
            <a:endParaRPr lang="en-US"/>
          </a:p>
        </p:txBody>
      </p:sp>
    </p:spTree>
    <p:extLst>
      <p:ext uri="{BB962C8B-B14F-4D97-AF65-F5344CB8AC3E}">
        <p14:creationId xmlns:p14="http://schemas.microsoft.com/office/powerpoint/2010/main" val="221677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6E167-D199-45CE-A0A1-46717C8F12CE}"/>
              </a:ext>
            </a:extLst>
          </p:cNvPr>
          <p:cNvSpPr>
            <a:spLocks noGrp="1"/>
          </p:cNvSpPr>
          <p:nvPr>
            <p:ph idx="1"/>
          </p:nvPr>
        </p:nvSpPr>
        <p:spPr>
          <a:xfrm>
            <a:off x="649357" y="622852"/>
            <a:ext cx="10866782" cy="5698435"/>
          </a:xfrm>
        </p:spPr>
        <p:txBody>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The PUSH instruction</a:t>
            </a:r>
          </a:p>
          <a:p>
            <a:pPr marL="0" indent="0" algn="just">
              <a:lnSpc>
                <a:spcPct val="150000"/>
              </a:lnSpc>
              <a:buNone/>
            </a:pPr>
            <a:r>
              <a:rPr lang="en-US" sz="2400" dirty="0">
                <a:latin typeface="Cambria" panose="02040503050406030204" pitchFamily="18" charset="0"/>
                <a:ea typeface="Cambria" panose="02040503050406030204" pitchFamily="18" charset="0"/>
              </a:rPr>
              <a:t>2000 LXI SP, 2099H		Load the stack pointer register with the address 2099</a:t>
            </a:r>
          </a:p>
          <a:p>
            <a:pPr marL="0" indent="0" algn="just">
              <a:lnSpc>
                <a:spcPct val="150000"/>
              </a:lnSpc>
              <a:buNone/>
            </a:pPr>
            <a:r>
              <a:rPr lang="en-US" sz="2400" dirty="0">
                <a:latin typeface="Cambria" panose="02040503050406030204" pitchFamily="18" charset="0"/>
                <a:ea typeface="Cambria" panose="02040503050406030204" pitchFamily="18" charset="0"/>
              </a:rPr>
              <a:t>2003 LXI H, 42F2H		Loads data in the HL register pair</a:t>
            </a:r>
          </a:p>
          <a:p>
            <a:pPr marL="0" indent="0" algn="just">
              <a:lnSpc>
                <a:spcPct val="150000"/>
              </a:lnSpc>
              <a:buNone/>
            </a:pPr>
            <a:r>
              <a:rPr lang="en-US" sz="2400" dirty="0">
                <a:latin typeface="Cambria" panose="02040503050406030204" pitchFamily="18" charset="0"/>
                <a:ea typeface="Cambria" panose="02040503050406030204" pitchFamily="18" charset="0"/>
              </a:rPr>
              <a:t>2006 PUSH H			The content of the HL register pair pushed into stack</a:t>
            </a:r>
          </a:p>
          <a:p>
            <a:pPr marL="0" indent="0" algn="just">
              <a:lnSpc>
                <a:spcPct val="150000"/>
              </a:lnSpc>
              <a:buNone/>
            </a:pPr>
            <a:r>
              <a:rPr lang="en-US" sz="2400" dirty="0">
                <a:latin typeface="Cambria" panose="02040503050406030204" pitchFamily="18" charset="0"/>
                <a:ea typeface="Cambria" panose="02040503050406030204" pitchFamily="18" charset="0"/>
              </a:rPr>
              <a:t>2007 DELAY COUNTER</a:t>
            </a:r>
          </a:p>
          <a:p>
            <a:pPr marL="0" indent="0" algn="just">
              <a:lnSpc>
                <a:spcPct val="150000"/>
              </a:lnSpc>
              <a:buNone/>
            </a:pPr>
            <a:r>
              <a:rPr lang="en-US" sz="2400" dirty="0">
                <a:latin typeface="Cambria" panose="02040503050406030204" pitchFamily="18" charset="0"/>
                <a:ea typeface="Cambria" panose="02040503050406030204" pitchFamily="18" charset="0"/>
              </a:rPr>
              <a:t>200F</a:t>
            </a:r>
          </a:p>
          <a:p>
            <a:pPr marL="0" indent="0" algn="just">
              <a:lnSpc>
                <a:spcPct val="150000"/>
              </a:lnSpc>
              <a:buNone/>
            </a:pPr>
            <a:r>
              <a:rPr lang="en-US" sz="2400" dirty="0">
                <a:latin typeface="Cambria" panose="02040503050406030204" pitchFamily="18" charset="0"/>
                <a:ea typeface="Cambria" panose="02040503050406030204" pitchFamily="18" charset="0"/>
              </a:rPr>
              <a:t>2010 POP H			Saved data in stack pointer register to HL register pair</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cxnSp>
        <p:nvCxnSpPr>
          <p:cNvPr id="5" name="Straight Arrow Connector 4">
            <a:extLst>
              <a:ext uri="{FF2B5EF4-FFF2-40B4-BE49-F238E27FC236}">
                <a16:creationId xmlns:a16="http://schemas.microsoft.com/office/drawing/2014/main" id="{DFDF25E2-A375-4628-8BE3-F3AEA9EE7B9A}"/>
              </a:ext>
            </a:extLst>
          </p:cNvPr>
          <p:cNvCxnSpPr/>
          <p:nvPr/>
        </p:nvCxnSpPr>
        <p:spPr>
          <a:xfrm>
            <a:off x="1881809" y="4267200"/>
            <a:ext cx="0" cy="4108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0700333-4568-40EC-9BB3-120670ED43AA}"/>
              </a:ext>
            </a:extLst>
          </p:cNvPr>
          <p:cNvSpPr>
            <a:spLocks noGrp="1"/>
          </p:cNvSpPr>
          <p:nvPr>
            <p:ph type="sldNum" sz="quarter" idx="12"/>
          </p:nvPr>
        </p:nvSpPr>
        <p:spPr/>
        <p:txBody>
          <a:bodyPr/>
          <a:lstStyle/>
          <a:p>
            <a:fld id="{F721979D-653C-4AEA-9024-63F667389A98}" type="slidenum">
              <a:rPr lang="en-US" smtClean="0"/>
              <a:t>6</a:t>
            </a:fld>
            <a:endParaRPr lang="en-US"/>
          </a:p>
        </p:txBody>
      </p:sp>
    </p:spTree>
    <p:extLst>
      <p:ext uri="{BB962C8B-B14F-4D97-AF65-F5344CB8AC3E}">
        <p14:creationId xmlns:p14="http://schemas.microsoft.com/office/powerpoint/2010/main" val="330758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3275C-6078-49B2-9E1E-2F6D787F494B}"/>
              </a:ext>
            </a:extLst>
          </p:cNvPr>
          <p:cNvSpPr>
            <a:spLocks noGrp="1"/>
          </p:cNvSpPr>
          <p:nvPr>
            <p:ph idx="1"/>
          </p:nvPr>
        </p:nvSpPr>
        <p:spPr>
          <a:xfrm>
            <a:off x="689113" y="537029"/>
            <a:ext cx="10813774" cy="5747657"/>
          </a:xfrm>
        </p:spPr>
        <p:txBody>
          <a:bodyPr numCol="2">
            <a:normAutofit fontScale="92500"/>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PUSH H</a:t>
            </a:r>
          </a:p>
          <a:p>
            <a:pPr algn="just">
              <a:lnSpc>
                <a:spcPct val="150000"/>
              </a:lnSpc>
            </a:pPr>
            <a:r>
              <a:rPr lang="en-US" sz="2000" dirty="0">
                <a:latin typeface="Cambria" panose="02040503050406030204" pitchFamily="18" charset="0"/>
                <a:ea typeface="Cambria" panose="02040503050406030204" pitchFamily="18" charset="0"/>
              </a:rPr>
              <a:t>The stack pointer is decremented by one to 2098H and the contents of the H register are copied to memory location 2098H.</a:t>
            </a:r>
          </a:p>
          <a:p>
            <a:pPr algn="just">
              <a:lnSpc>
                <a:spcPct val="150000"/>
              </a:lnSpc>
            </a:pPr>
            <a:r>
              <a:rPr lang="en-US" sz="2000" dirty="0">
                <a:latin typeface="Cambria" panose="02040503050406030204" pitchFamily="18" charset="0"/>
                <a:ea typeface="Cambria" panose="02040503050406030204" pitchFamily="18" charset="0"/>
              </a:rPr>
              <a:t>The stack pointer register is again decremented by one to 2097H and the contents of the L register are copied to memory location 2097H.</a:t>
            </a:r>
          </a:p>
          <a:p>
            <a:pPr algn="just">
              <a:lnSpc>
                <a:spcPct val="150000"/>
              </a:lnSpc>
            </a:pPr>
            <a:r>
              <a:rPr lang="en-US" sz="2000" dirty="0">
                <a:latin typeface="Cambria" panose="02040503050406030204" pitchFamily="18" charset="0"/>
                <a:ea typeface="Cambria" panose="02040503050406030204" pitchFamily="18" charset="0"/>
              </a:rPr>
              <a:t>The contents of the register pair HL are not destroyed; however HL is made available for delay counter.</a:t>
            </a: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00000"/>
              </a:lnSpc>
              <a:buNone/>
            </a:pPr>
            <a:r>
              <a:rPr lang="en-US" sz="2000" dirty="0">
                <a:latin typeface="Cambria" panose="02040503050406030204" pitchFamily="18" charset="0"/>
                <a:ea typeface="Cambria" panose="02040503050406030204" pitchFamily="18" charset="0"/>
              </a:rPr>
              <a:t>              A                                                                      F</a:t>
            </a:r>
          </a:p>
          <a:p>
            <a:pPr marL="0" indent="0" algn="just">
              <a:lnSpc>
                <a:spcPct val="100000"/>
              </a:lnSpc>
              <a:buNone/>
            </a:pPr>
            <a:r>
              <a:rPr lang="en-US" sz="2000" dirty="0">
                <a:latin typeface="Cambria" panose="02040503050406030204" pitchFamily="18" charset="0"/>
                <a:ea typeface="Cambria" panose="02040503050406030204" pitchFamily="18" charset="0"/>
              </a:rPr>
              <a:t>              B                                                                      C</a:t>
            </a:r>
          </a:p>
          <a:p>
            <a:pPr marL="0" indent="0" algn="just">
              <a:lnSpc>
                <a:spcPct val="100000"/>
              </a:lnSpc>
              <a:buNone/>
            </a:pPr>
            <a:r>
              <a:rPr lang="en-US" sz="2000" dirty="0">
                <a:latin typeface="Cambria" panose="02040503050406030204" pitchFamily="18" charset="0"/>
                <a:ea typeface="Cambria" panose="02040503050406030204" pitchFamily="18" charset="0"/>
              </a:rPr>
              <a:t>              D                                                                      E</a:t>
            </a:r>
          </a:p>
          <a:p>
            <a:pPr marL="0" indent="0" algn="just">
              <a:lnSpc>
                <a:spcPct val="100000"/>
              </a:lnSpc>
              <a:buNone/>
            </a:pPr>
            <a:r>
              <a:rPr lang="en-US" sz="2000" dirty="0">
                <a:latin typeface="Cambria" panose="02040503050406030204" pitchFamily="18" charset="0"/>
                <a:ea typeface="Cambria" panose="02040503050406030204" pitchFamily="18" charset="0"/>
              </a:rPr>
              <a:t>              </a:t>
            </a:r>
            <a:r>
              <a:rPr lang="en-US" sz="2000" b="1" dirty="0">
                <a:solidFill>
                  <a:srgbClr val="00B050"/>
                </a:solidFill>
                <a:latin typeface="Cambria" panose="02040503050406030204" pitchFamily="18" charset="0"/>
                <a:ea typeface="Cambria" panose="02040503050406030204" pitchFamily="18" charset="0"/>
              </a:rPr>
              <a:t>H</a:t>
            </a:r>
            <a:r>
              <a:rPr lang="en-US" sz="2000" dirty="0">
                <a:latin typeface="Cambria" panose="02040503050406030204" pitchFamily="18" charset="0"/>
                <a:ea typeface="Cambria" panose="02040503050406030204" pitchFamily="18" charset="0"/>
              </a:rPr>
              <a:t>                                                                      L</a:t>
            </a:r>
          </a:p>
          <a:p>
            <a:pPr marL="0" indent="0" algn="just">
              <a:lnSpc>
                <a:spcPct val="100000"/>
              </a:lnSpc>
              <a:buNone/>
            </a:pPr>
            <a:r>
              <a:rPr lang="en-US" sz="2000" dirty="0">
                <a:latin typeface="Cambria" panose="02040503050406030204" pitchFamily="18" charset="0"/>
                <a:ea typeface="Cambria" panose="02040503050406030204" pitchFamily="18" charset="0"/>
              </a:rPr>
              <a:t>             SP  </a:t>
            </a:r>
          </a:p>
          <a:p>
            <a:pPr marL="0" indent="0" algn="just">
              <a:lnSpc>
                <a:spcPct val="100000"/>
              </a:lnSpc>
              <a:buNone/>
            </a:pPr>
            <a:r>
              <a:rPr lang="en-US" sz="2000" dirty="0">
                <a:latin typeface="Cambria" panose="02040503050406030204" pitchFamily="18" charset="0"/>
                <a:ea typeface="Cambria" panose="02040503050406030204" pitchFamily="18" charset="0"/>
              </a:rPr>
              <a:t>                  Contents of the Stack and the Register</a:t>
            </a:r>
          </a:p>
          <a:p>
            <a:pPr marL="0" indent="0" algn="just">
              <a:lnSpc>
                <a:spcPct val="100000"/>
              </a:lnSpc>
              <a:buNone/>
            </a:pPr>
            <a:r>
              <a:rPr lang="en-US" sz="2000" dirty="0">
                <a:latin typeface="Cambria" panose="02040503050406030204" pitchFamily="18" charset="0"/>
                <a:ea typeface="Cambria" panose="02040503050406030204" pitchFamily="18" charset="0"/>
              </a:rPr>
              <a:t>	           after PUSH instruction</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2097</a:t>
            </a:r>
          </a:p>
          <a:p>
            <a:pPr marL="0" indent="0" algn="just">
              <a:lnSpc>
                <a:spcPct val="100000"/>
              </a:lnSpc>
              <a:buNone/>
            </a:pPr>
            <a:r>
              <a:rPr lang="en-US" sz="2000" dirty="0">
                <a:latin typeface="Cambria" panose="02040503050406030204" pitchFamily="18" charset="0"/>
                <a:ea typeface="Cambria" panose="02040503050406030204" pitchFamily="18" charset="0"/>
              </a:rPr>
              <a:t>                                                                               2098</a:t>
            </a:r>
          </a:p>
          <a:p>
            <a:pPr marL="0" indent="0" algn="just">
              <a:lnSpc>
                <a:spcPct val="100000"/>
              </a:lnSpc>
              <a:buNone/>
            </a:pPr>
            <a:r>
              <a:rPr lang="en-US" sz="2000" dirty="0">
                <a:latin typeface="Cambria" panose="02040503050406030204" pitchFamily="18" charset="0"/>
                <a:ea typeface="Cambria" panose="02040503050406030204" pitchFamily="18" charset="0"/>
              </a:rPr>
              <a:t>                                                                               2099</a:t>
            </a:r>
          </a:p>
        </p:txBody>
      </p:sp>
      <p:graphicFrame>
        <p:nvGraphicFramePr>
          <p:cNvPr id="4" name="Table 4">
            <a:extLst>
              <a:ext uri="{FF2B5EF4-FFF2-40B4-BE49-F238E27FC236}">
                <a16:creationId xmlns:a16="http://schemas.microsoft.com/office/drawing/2014/main" id="{5D97221D-D61A-406A-BD1B-81F73D5EDF3C}"/>
              </a:ext>
            </a:extLst>
          </p:cNvPr>
          <p:cNvGraphicFramePr>
            <a:graphicFrameLocks noGrp="1"/>
          </p:cNvGraphicFramePr>
          <p:nvPr>
            <p:extLst>
              <p:ext uri="{D42A27DB-BD31-4B8C-83A1-F6EECF244321}">
                <p14:modId xmlns:p14="http://schemas.microsoft.com/office/powerpoint/2010/main" val="3553411174"/>
              </p:ext>
            </p:extLst>
          </p:nvPr>
        </p:nvGraphicFramePr>
        <p:xfrm>
          <a:off x="7126515" y="1107925"/>
          <a:ext cx="3381830" cy="2047334"/>
        </p:xfrm>
        <a:graphic>
          <a:graphicData uri="http://schemas.openxmlformats.org/drawingml/2006/table">
            <a:tbl>
              <a:tblPr firstRow="1" bandRow="1">
                <a:tableStyleId>{5C22544A-7EE6-4342-B048-85BDC9FD1C3A}</a:tableStyleId>
              </a:tblPr>
              <a:tblGrid>
                <a:gridCol w="1690915">
                  <a:extLst>
                    <a:ext uri="{9D8B030D-6E8A-4147-A177-3AD203B41FA5}">
                      <a16:colId xmlns:a16="http://schemas.microsoft.com/office/drawing/2014/main" val="2131705312"/>
                    </a:ext>
                  </a:extLst>
                </a:gridCol>
                <a:gridCol w="1690915">
                  <a:extLst>
                    <a:ext uri="{9D8B030D-6E8A-4147-A177-3AD203B41FA5}">
                      <a16:colId xmlns:a16="http://schemas.microsoft.com/office/drawing/2014/main" val="2490001644"/>
                    </a:ext>
                  </a:extLst>
                </a:gridCol>
              </a:tblGrid>
              <a:tr h="387047">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1057952"/>
                  </a:ext>
                </a:extLst>
              </a:tr>
              <a:tr h="420914">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1906008"/>
                  </a:ext>
                </a:extLst>
              </a:tr>
              <a:tr h="435429">
                <a:tc>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7525762"/>
                  </a:ext>
                </a:extLst>
              </a:tr>
              <a:tr h="420914">
                <a:tc>
                  <a:txBody>
                    <a:bodyPr/>
                    <a:lstStyle/>
                    <a:p>
                      <a:pPr algn="ctr"/>
                      <a:r>
                        <a:rPr lang="en-US" dirty="0">
                          <a:latin typeface="Cambria" panose="02040503050406030204" pitchFamily="18" charset="0"/>
                          <a:ea typeface="Cambria" panose="020405030504060302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Cambria" panose="02040503050406030204" pitchFamily="18" charset="0"/>
                          <a:ea typeface="Cambria" panose="02040503050406030204" pitchFamily="18"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1673497"/>
                  </a:ext>
                </a:extLst>
              </a:tr>
              <a:tr h="383030">
                <a:tc gridSpan="2">
                  <a:txBody>
                    <a:bodyPr/>
                    <a:lstStyle/>
                    <a:p>
                      <a:pPr algn="ctr"/>
                      <a:r>
                        <a:rPr lang="en-US" dirty="0">
                          <a:latin typeface="Cambria" panose="02040503050406030204" pitchFamily="18" charset="0"/>
                          <a:ea typeface="Cambria" panose="02040503050406030204" pitchFamily="18" charset="0"/>
                        </a:rPr>
                        <a:t>2097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522734"/>
                  </a:ext>
                </a:extLst>
              </a:tr>
            </a:tbl>
          </a:graphicData>
        </a:graphic>
      </p:graphicFrame>
      <p:graphicFrame>
        <p:nvGraphicFramePr>
          <p:cNvPr id="5" name="Table 5">
            <a:extLst>
              <a:ext uri="{FF2B5EF4-FFF2-40B4-BE49-F238E27FC236}">
                <a16:creationId xmlns:a16="http://schemas.microsoft.com/office/drawing/2014/main" id="{DCC0F59B-7485-420D-AEF0-85872237D19F}"/>
              </a:ext>
            </a:extLst>
          </p:cNvPr>
          <p:cNvGraphicFramePr>
            <a:graphicFrameLocks noGrp="1"/>
          </p:cNvGraphicFramePr>
          <p:nvPr>
            <p:extLst>
              <p:ext uri="{D42A27DB-BD31-4B8C-83A1-F6EECF244321}">
                <p14:modId xmlns:p14="http://schemas.microsoft.com/office/powerpoint/2010/main" val="1204475802"/>
              </p:ext>
            </p:extLst>
          </p:nvPr>
        </p:nvGraphicFramePr>
        <p:xfrm>
          <a:off x="7750628" y="4165602"/>
          <a:ext cx="2409372" cy="1833635"/>
        </p:xfrm>
        <a:graphic>
          <a:graphicData uri="http://schemas.openxmlformats.org/drawingml/2006/table">
            <a:tbl>
              <a:tblPr firstRow="1" bandRow="1">
                <a:tableStyleId>{5C22544A-7EE6-4342-B048-85BDC9FD1C3A}</a:tableStyleId>
              </a:tblPr>
              <a:tblGrid>
                <a:gridCol w="2409372">
                  <a:extLst>
                    <a:ext uri="{9D8B030D-6E8A-4147-A177-3AD203B41FA5}">
                      <a16:colId xmlns:a16="http://schemas.microsoft.com/office/drawing/2014/main" val="3469189116"/>
                    </a:ext>
                  </a:extLst>
                </a:gridCol>
              </a:tblGrid>
              <a:tr h="366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mbria" panose="02040503050406030204" pitchFamily="18" charset="0"/>
                          <a:ea typeface="Cambria" panose="02040503050406030204" pitchFamily="18" charset="0"/>
                        </a:rPr>
                        <a:t>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6274240"/>
                  </a:ext>
                </a:extLst>
              </a:tr>
              <a:tr h="366727">
                <a:tc>
                  <a:txBody>
                    <a:bodyPr/>
                    <a:lstStyle/>
                    <a:p>
                      <a:pPr algn="ct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0741299"/>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753322"/>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7027631"/>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7736031"/>
                  </a:ext>
                </a:extLst>
              </a:tr>
            </a:tbl>
          </a:graphicData>
        </a:graphic>
      </p:graphicFrame>
      <p:cxnSp>
        <p:nvCxnSpPr>
          <p:cNvPr id="14" name="Straight Arrow Connector 13">
            <a:extLst>
              <a:ext uri="{FF2B5EF4-FFF2-40B4-BE49-F238E27FC236}">
                <a16:creationId xmlns:a16="http://schemas.microsoft.com/office/drawing/2014/main" id="{34770608-6FDC-41F2-A447-5C206B5CE304}"/>
              </a:ext>
            </a:extLst>
          </p:cNvPr>
          <p:cNvCxnSpPr>
            <a:cxnSpLocks/>
            <a:stCxn id="3" idx="3"/>
          </p:cNvCxnSpPr>
          <p:nvPr/>
        </p:nvCxnSpPr>
        <p:spPr>
          <a:xfrm flipH="1">
            <a:off x="10160000" y="3410858"/>
            <a:ext cx="1342887" cy="15530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0289A389-5B65-4A72-B3DD-94B2395CFF59}"/>
              </a:ext>
            </a:extLst>
          </p:cNvPr>
          <p:cNvCxnSpPr>
            <a:cxnSpLocks/>
            <a:stCxn id="3" idx="3"/>
          </p:cNvCxnSpPr>
          <p:nvPr/>
        </p:nvCxnSpPr>
        <p:spPr>
          <a:xfrm flipH="1" flipV="1">
            <a:off x="10508345" y="2612571"/>
            <a:ext cx="994542" cy="798287"/>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57D42FE2-14D5-41E6-975D-672D7214CCF0}"/>
              </a:ext>
            </a:extLst>
          </p:cNvPr>
          <p:cNvCxnSpPr/>
          <p:nvPr/>
        </p:nvCxnSpPr>
        <p:spPr>
          <a:xfrm flipH="1">
            <a:off x="6429829" y="2612571"/>
            <a:ext cx="377371" cy="1567543"/>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BE3CCBD-CA83-4189-A855-862A66D2F75C}"/>
              </a:ext>
            </a:extLst>
          </p:cNvPr>
          <p:cNvCxnSpPr>
            <a:cxnSpLocks/>
          </p:cNvCxnSpPr>
          <p:nvPr/>
        </p:nvCxnSpPr>
        <p:spPr>
          <a:xfrm>
            <a:off x="6436769" y="4165601"/>
            <a:ext cx="1313859" cy="12482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1EBEEA7D-49E5-4741-B9CC-C07A99C43B8C}"/>
              </a:ext>
            </a:extLst>
          </p:cNvPr>
          <p:cNvSpPr>
            <a:spLocks noGrp="1"/>
          </p:cNvSpPr>
          <p:nvPr>
            <p:ph type="sldNum" sz="quarter" idx="12"/>
          </p:nvPr>
        </p:nvSpPr>
        <p:spPr/>
        <p:txBody>
          <a:bodyPr/>
          <a:lstStyle/>
          <a:p>
            <a:fld id="{F721979D-653C-4AEA-9024-63F667389A98}" type="slidenum">
              <a:rPr lang="en-US" smtClean="0"/>
              <a:t>7</a:t>
            </a:fld>
            <a:endParaRPr lang="en-US"/>
          </a:p>
        </p:txBody>
      </p:sp>
    </p:spTree>
    <p:extLst>
      <p:ext uri="{BB962C8B-B14F-4D97-AF65-F5344CB8AC3E}">
        <p14:creationId xmlns:p14="http://schemas.microsoft.com/office/powerpoint/2010/main" val="406201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3275C-6078-49B2-9E1E-2F6D787F494B}"/>
              </a:ext>
            </a:extLst>
          </p:cNvPr>
          <p:cNvSpPr>
            <a:spLocks noGrp="1"/>
          </p:cNvSpPr>
          <p:nvPr>
            <p:ph idx="1"/>
          </p:nvPr>
        </p:nvSpPr>
        <p:spPr>
          <a:xfrm>
            <a:off x="689113" y="537029"/>
            <a:ext cx="10813774" cy="5747657"/>
          </a:xfrm>
        </p:spPr>
        <p:txBody>
          <a:bodyPr numCol="2">
            <a:normAutofit fontScale="92500" lnSpcReduction="10000"/>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POP H</a:t>
            </a:r>
          </a:p>
          <a:p>
            <a:pPr algn="just">
              <a:lnSpc>
                <a:spcPct val="150000"/>
              </a:lnSpc>
            </a:pPr>
            <a:r>
              <a:rPr lang="en-US" sz="2000" dirty="0">
                <a:latin typeface="Cambria" panose="02040503050406030204" pitchFamily="18" charset="0"/>
                <a:ea typeface="Cambria" panose="02040503050406030204" pitchFamily="18" charset="0"/>
              </a:rPr>
              <a:t>The contents of the top of the stack location shown by the stack pointer are copied in the L register and the stack pointer register is incremented by one to 2098H.</a:t>
            </a:r>
          </a:p>
          <a:p>
            <a:pPr algn="just">
              <a:lnSpc>
                <a:spcPct val="150000"/>
              </a:lnSpc>
            </a:pPr>
            <a:r>
              <a:rPr lang="en-US" sz="2000" dirty="0">
                <a:latin typeface="Cambria" panose="02040503050406030204" pitchFamily="18" charset="0"/>
                <a:ea typeface="Cambria" panose="02040503050406030204" pitchFamily="18" charset="0"/>
              </a:rPr>
              <a:t>The contents of the top of the stack (now it is 2098 H) are copied in the H register, and the stack pointer is incremented by one.</a:t>
            </a:r>
          </a:p>
          <a:p>
            <a:pPr algn="just">
              <a:lnSpc>
                <a:spcPct val="150000"/>
              </a:lnSpc>
            </a:pPr>
            <a:r>
              <a:rPr lang="en-US" sz="2000" dirty="0">
                <a:latin typeface="Cambria" panose="02040503050406030204" pitchFamily="18" charset="0"/>
                <a:ea typeface="Cambria" panose="02040503050406030204" pitchFamily="18" charset="0"/>
              </a:rPr>
              <a:t>The contents of the memory location 2097H and 2098H are not destroyed until some other data bytes are stored in these location.</a:t>
            </a: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00000"/>
              </a:lnSpc>
              <a:buNone/>
            </a:pPr>
            <a:r>
              <a:rPr lang="en-US" sz="2000" dirty="0">
                <a:latin typeface="Cambria" panose="02040503050406030204" pitchFamily="18" charset="0"/>
                <a:ea typeface="Cambria" panose="02040503050406030204" pitchFamily="18" charset="0"/>
              </a:rPr>
              <a:t>              A                                                                      F</a:t>
            </a:r>
          </a:p>
          <a:p>
            <a:pPr marL="0" indent="0" algn="just">
              <a:lnSpc>
                <a:spcPct val="100000"/>
              </a:lnSpc>
              <a:buNone/>
            </a:pPr>
            <a:r>
              <a:rPr lang="en-US" sz="2000" dirty="0">
                <a:latin typeface="Cambria" panose="02040503050406030204" pitchFamily="18" charset="0"/>
                <a:ea typeface="Cambria" panose="02040503050406030204" pitchFamily="18" charset="0"/>
              </a:rPr>
              <a:t>              B                                                                      C</a:t>
            </a:r>
          </a:p>
          <a:p>
            <a:pPr marL="0" indent="0" algn="just">
              <a:lnSpc>
                <a:spcPct val="100000"/>
              </a:lnSpc>
              <a:buNone/>
            </a:pPr>
            <a:r>
              <a:rPr lang="en-US" sz="2000" dirty="0">
                <a:latin typeface="Cambria" panose="02040503050406030204" pitchFamily="18" charset="0"/>
                <a:ea typeface="Cambria" panose="02040503050406030204" pitchFamily="18" charset="0"/>
              </a:rPr>
              <a:t>              D                                                                      E</a:t>
            </a:r>
          </a:p>
          <a:p>
            <a:pPr marL="0" indent="0" algn="just">
              <a:lnSpc>
                <a:spcPct val="100000"/>
              </a:lnSpc>
              <a:buNone/>
            </a:pPr>
            <a:r>
              <a:rPr lang="en-US" sz="2000" dirty="0">
                <a:latin typeface="Cambria" panose="02040503050406030204" pitchFamily="18" charset="0"/>
                <a:ea typeface="Cambria" panose="02040503050406030204" pitchFamily="18" charset="0"/>
              </a:rPr>
              <a:t>              </a:t>
            </a:r>
            <a:r>
              <a:rPr lang="en-US" sz="2000" b="1" dirty="0">
                <a:solidFill>
                  <a:srgbClr val="00B050"/>
                </a:solidFill>
                <a:latin typeface="Cambria" panose="02040503050406030204" pitchFamily="18" charset="0"/>
                <a:ea typeface="Cambria" panose="02040503050406030204" pitchFamily="18" charset="0"/>
              </a:rPr>
              <a:t>H</a:t>
            </a:r>
            <a:r>
              <a:rPr lang="en-US" sz="2000" dirty="0">
                <a:latin typeface="Cambria" panose="02040503050406030204" pitchFamily="18" charset="0"/>
                <a:ea typeface="Cambria" panose="02040503050406030204" pitchFamily="18" charset="0"/>
              </a:rPr>
              <a:t>                                                                      L</a:t>
            </a:r>
          </a:p>
          <a:p>
            <a:pPr marL="0" indent="0" algn="just">
              <a:lnSpc>
                <a:spcPct val="100000"/>
              </a:lnSpc>
              <a:buNone/>
            </a:pPr>
            <a:r>
              <a:rPr lang="en-US" sz="2000" dirty="0">
                <a:latin typeface="Cambria" panose="02040503050406030204" pitchFamily="18" charset="0"/>
                <a:ea typeface="Cambria" panose="02040503050406030204" pitchFamily="18" charset="0"/>
              </a:rPr>
              <a:t>             SP  </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Contents of the Stack and the Register</a:t>
            </a:r>
          </a:p>
          <a:p>
            <a:pPr marL="0" indent="0" algn="just">
              <a:lnSpc>
                <a:spcPct val="100000"/>
              </a:lnSpc>
              <a:buNone/>
            </a:pPr>
            <a:r>
              <a:rPr lang="en-US" sz="2000" dirty="0">
                <a:latin typeface="Cambria" panose="02040503050406030204" pitchFamily="18" charset="0"/>
                <a:ea typeface="Cambria" panose="02040503050406030204" pitchFamily="18" charset="0"/>
              </a:rPr>
              <a:t>	           after POP instruction</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2097</a:t>
            </a:r>
          </a:p>
          <a:p>
            <a:pPr marL="0" indent="0" algn="just">
              <a:lnSpc>
                <a:spcPct val="100000"/>
              </a:lnSpc>
              <a:buNone/>
            </a:pPr>
            <a:r>
              <a:rPr lang="en-US" sz="2000" dirty="0">
                <a:latin typeface="Cambria" panose="02040503050406030204" pitchFamily="18" charset="0"/>
                <a:ea typeface="Cambria" panose="02040503050406030204" pitchFamily="18" charset="0"/>
              </a:rPr>
              <a:t>                                                                               2098</a:t>
            </a:r>
          </a:p>
          <a:p>
            <a:pPr marL="0" indent="0" algn="just">
              <a:lnSpc>
                <a:spcPct val="100000"/>
              </a:lnSpc>
              <a:buNone/>
            </a:pPr>
            <a:r>
              <a:rPr lang="en-US" sz="2000" dirty="0">
                <a:latin typeface="Cambria" panose="02040503050406030204" pitchFamily="18" charset="0"/>
                <a:ea typeface="Cambria" panose="02040503050406030204" pitchFamily="18" charset="0"/>
              </a:rPr>
              <a:t>                                                                               2099</a:t>
            </a:r>
          </a:p>
        </p:txBody>
      </p:sp>
      <p:graphicFrame>
        <p:nvGraphicFramePr>
          <p:cNvPr id="4" name="Table 4">
            <a:extLst>
              <a:ext uri="{FF2B5EF4-FFF2-40B4-BE49-F238E27FC236}">
                <a16:creationId xmlns:a16="http://schemas.microsoft.com/office/drawing/2014/main" id="{5D97221D-D61A-406A-BD1B-81F73D5EDF3C}"/>
              </a:ext>
            </a:extLst>
          </p:cNvPr>
          <p:cNvGraphicFramePr>
            <a:graphicFrameLocks noGrp="1"/>
          </p:cNvGraphicFramePr>
          <p:nvPr>
            <p:extLst>
              <p:ext uri="{D42A27DB-BD31-4B8C-83A1-F6EECF244321}">
                <p14:modId xmlns:p14="http://schemas.microsoft.com/office/powerpoint/2010/main" val="3319628063"/>
              </p:ext>
            </p:extLst>
          </p:nvPr>
        </p:nvGraphicFramePr>
        <p:xfrm>
          <a:off x="7126515" y="1107925"/>
          <a:ext cx="3381830" cy="2047334"/>
        </p:xfrm>
        <a:graphic>
          <a:graphicData uri="http://schemas.openxmlformats.org/drawingml/2006/table">
            <a:tbl>
              <a:tblPr firstRow="1" bandRow="1">
                <a:tableStyleId>{5C22544A-7EE6-4342-B048-85BDC9FD1C3A}</a:tableStyleId>
              </a:tblPr>
              <a:tblGrid>
                <a:gridCol w="1690915">
                  <a:extLst>
                    <a:ext uri="{9D8B030D-6E8A-4147-A177-3AD203B41FA5}">
                      <a16:colId xmlns:a16="http://schemas.microsoft.com/office/drawing/2014/main" val="2131705312"/>
                    </a:ext>
                  </a:extLst>
                </a:gridCol>
                <a:gridCol w="1690915">
                  <a:extLst>
                    <a:ext uri="{9D8B030D-6E8A-4147-A177-3AD203B41FA5}">
                      <a16:colId xmlns:a16="http://schemas.microsoft.com/office/drawing/2014/main" val="2490001644"/>
                    </a:ext>
                  </a:extLst>
                </a:gridCol>
              </a:tblGrid>
              <a:tr h="387047">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1057952"/>
                  </a:ext>
                </a:extLst>
              </a:tr>
              <a:tr h="420914">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1906008"/>
                  </a:ext>
                </a:extLst>
              </a:tr>
              <a:tr h="435429">
                <a:tc>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7525762"/>
                  </a:ext>
                </a:extLst>
              </a:tr>
              <a:tr h="420914">
                <a:tc>
                  <a:txBody>
                    <a:bodyPr/>
                    <a:lstStyle/>
                    <a:p>
                      <a:pPr algn="ctr"/>
                      <a:r>
                        <a:rPr lang="en-US" dirty="0">
                          <a:latin typeface="Cambria" panose="02040503050406030204" pitchFamily="18" charset="0"/>
                          <a:ea typeface="Cambria" panose="020405030504060302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Cambria" panose="02040503050406030204" pitchFamily="18" charset="0"/>
                          <a:ea typeface="Cambria" panose="02040503050406030204" pitchFamily="18"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1673497"/>
                  </a:ext>
                </a:extLst>
              </a:tr>
              <a:tr h="383030">
                <a:tc gridSpan="2">
                  <a:txBody>
                    <a:bodyPr/>
                    <a:lstStyle/>
                    <a:p>
                      <a:pPr algn="ctr"/>
                      <a:r>
                        <a:rPr lang="en-US" dirty="0">
                          <a:latin typeface="Cambria" panose="02040503050406030204" pitchFamily="18" charset="0"/>
                          <a:ea typeface="Cambria" panose="02040503050406030204" pitchFamily="18" charset="0"/>
                        </a:rPr>
                        <a:t>2099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522734"/>
                  </a:ext>
                </a:extLst>
              </a:tr>
            </a:tbl>
          </a:graphicData>
        </a:graphic>
      </p:graphicFrame>
      <p:graphicFrame>
        <p:nvGraphicFramePr>
          <p:cNvPr id="5" name="Table 5">
            <a:extLst>
              <a:ext uri="{FF2B5EF4-FFF2-40B4-BE49-F238E27FC236}">
                <a16:creationId xmlns:a16="http://schemas.microsoft.com/office/drawing/2014/main" id="{DCC0F59B-7485-420D-AEF0-85872237D19F}"/>
              </a:ext>
            </a:extLst>
          </p:cNvPr>
          <p:cNvGraphicFramePr>
            <a:graphicFrameLocks noGrp="1"/>
          </p:cNvGraphicFramePr>
          <p:nvPr/>
        </p:nvGraphicFramePr>
        <p:xfrm>
          <a:off x="7750628" y="4165602"/>
          <a:ext cx="2409372" cy="1833635"/>
        </p:xfrm>
        <a:graphic>
          <a:graphicData uri="http://schemas.openxmlformats.org/drawingml/2006/table">
            <a:tbl>
              <a:tblPr firstRow="1" bandRow="1">
                <a:tableStyleId>{5C22544A-7EE6-4342-B048-85BDC9FD1C3A}</a:tableStyleId>
              </a:tblPr>
              <a:tblGrid>
                <a:gridCol w="2409372">
                  <a:extLst>
                    <a:ext uri="{9D8B030D-6E8A-4147-A177-3AD203B41FA5}">
                      <a16:colId xmlns:a16="http://schemas.microsoft.com/office/drawing/2014/main" val="3469189116"/>
                    </a:ext>
                  </a:extLst>
                </a:gridCol>
              </a:tblGrid>
              <a:tr h="366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mbria" panose="02040503050406030204" pitchFamily="18" charset="0"/>
                          <a:ea typeface="Cambria" panose="02040503050406030204" pitchFamily="18" charset="0"/>
                        </a:rPr>
                        <a:t>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6274240"/>
                  </a:ext>
                </a:extLst>
              </a:tr>
              <a:tr h="366727">
                <a:tc>
                  <a:txBody>
                    <a:bodyPr/>
                    <a:lstStyle/>
                    <a:p>
                      <a:pPr algn="ct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0741299"/>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753322"/>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7027631"/>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7736031"/>
                  </a:ext>
                </a:extLst>
              </a:tr>
            </a:tbl>
          </a:graphicData>
        </a:graphic>
      </p:graphicFrame>
      <p:cxnSp>
        <p:nvCxnSpPr>
          <p:cNvPr id="14" name="Straight Arrow Connector 13">
            <a:extLst>
              <a:ext uri="{FF2B5EF4-FFF2-40B4-BE49-F238E27FC236}">
                <a16:creationId xmlns:a16="http://schemas.microsoft.com/office/drawing/2014/main" id="{34770608-6FDC-41F2-A447-5C206B5CE304}"/>
              </a:ext>
            </a:extLst>
          </p:cNvPr>
          <p:cNvCxnSpPr>
            <a:cxnSpLocks/>
            <a:stCxn id="3" idx="3"/>
          </p:cNvCxnSpPr>
          <p:nvPr/>
        </p:nvCxnSpPr>
        <p:spPr>
          <a:xfrm flipH="1" flipV="1">
            <a:off x="10508345" y="2521470"/>
            <a:ext cx="994542" cy="8893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0289A389-5B65-4A72-B3DD-94B2395CFF59}"/>
              </a:ext>
            </a:extLst>
          </p:cNvPr>
          <p:cNvCxnSpPr>
            <a:cxnSpLocks/>
            <a:stCxn id="3" idx="3"/>
            <a:endCxn id="5" idx="3"/>
          </p:cNvCxnSpPr>
          <p:nvPr/>
        </p:nvCxnSpPr>
        <p:spPr>
          <a:xfrm flipH="1">
            <a:off x="10160000" y="3410858"/>
            <a:ext cx="1342887" cy="1671561"/>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57D42FE2-14D5-41E6-975D-672D7214CCF0}"/>
              </a:ext>
            </a:extLst>
          </p:cNvPr>
          <p:cNvCxnSpPr>
            <a:cxnSpLocks/>
          </p:cNvCxnSpPr>
          <p:nvPr/>
        </p:nvCxnSpPr>
        <p:spPr>
          <a:xfrm flipH="1" flipV="1">
            <a:off x="6429830" y="4180114"/>
            <a:ext cx="1320798" cy="1248229"/>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BE3CCBD-CA83-4189-A855-862A66D2F75C}"/>
              </a:ext>
            </a:extLst>
          </p:cNvPr>
          <p:cNvCxnSpPr>
            <a:cxnSpLocks/>
          </p:cNvCxnSpPr>
          <p:nvPr/>
        </p:nvCxnSpPr>
        <p:spPr>
          <a:xfrm flipV="1">
            <a:off x="6436769" y="2467429"/>
            <a:ext cx="410187" cy="16981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AE9E791F-D210-4805-B6D9-7D6A8CB2F682}"/>
              </a:ext>
            </a:extLst>
          </p:cNvPr>
          <p:cNvSpPr>
            <a:spLocks noGrp="1"/>
          </p:cNvSpPr>
          <p:nvPr>
            <p:ph type="sldNum" sz="quarter" idx="12"/>
          </p:nvPr>
        </p:nvSpPr>
        <p:spPr/>
        <p:txBody>
          <a:bodyPr/>
          <a:lstStyle/>
          <a:p>
            <a:fld id="{F721979D-653C-4AEA-9024-63F667389A98}" type="slidenum">
              <a:rPr lang="en-US" smtClean="0"/>
              <a:t>8</a:t>
            </a:fld>
            <a:endParaRPr lang="en-US"/>
          </a:p>
        </p:txBody>
      </p:sp>
    </p:spTree>
    <p:extLst>
      <p:ext uri="{BB962C8B-B14F-4D97-AF65-F5344CB8AC3E}">
        <p14:creationId xmlns:p14="http://schemas.microsoft.com/office/powerpoint/2010/main" val="141666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C8145-D0D8-4904-85F4-18F4262F61E8}"/>
              </a:ext>
            </a:extLst>
          </p:cNvPr>
          <p:cNvSpPr>
            <a:spLocks noGrp="1"/>
          </p:cNvSpPr>
          <p:nvPr>
            <p:ph idx="1"/>
          </p:nvPr>
        </p:nvSpPr>
        <p:spPr>
          <a:xfrm>
            <a:off x="812799" y="754743"/>
            <a:ext cx="10682515" cy="5422220"/>
          </a:xfrm>
        </p:spPr>
        <p:txBody>
          <a:bodyPr>
            <a:normAutofit lnSpcReduction="10000"/>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Operation of the stack</a:t>
            </a:r>
          </a:p>
          <a:p>
            <a:pPr algn="just">
              <a:lnSpc>
                <a:spcPct val="150000"/>
              </a:lnSpc>
            </a:pPr>
            <a:r>
              <a:rPr lang="en-US" dirty="0">
                <a:latin typeface="Cambria" panose="02040503050406030204" pitchFamily="18" charset="0"/>
                <a:ea typeface="Cambria" panose="02040503050406030204" pitchFamily="18" charset="0"/>
              </a:rPr>
              <a:t>During pushing the stack operates in a “decrement then store” style.</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The stack pointer is decremented first, then the information is placed on the stack.</a:t>
            </a:r>
          </a:p>
          <a:p>
            <a:pPr algn="just">
              <a:lnSpc>
                <a:spcPct val="150000"/>
              </a:lnSpc>
            </a:pPr>
            <a:r>
              <a:rPr lang="en-US" dirty="0">
                <a:latin typeface="Cambria" panose="02040503050406030204" pitchFamily="18" charset="0"/>
                <a:ea typeface="Cambria" panose="02040503050406030204" pitchFamily="18" charset="0"/>
              </a:rPr>
              <a:t>During popping the stack operates in a “use then increment” style.</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information is retrieved from the top of the stack and then the pointer is incremented. </a:t>
            </a:r>
          </a:p>
          <a:p>
            <a:pPr algn="just">
              <a:lnSpc>
                <a:spcPct val="150000"/>
              </a:lnSpc>
            </a:pPr>
            <a:r>
              <a:rPr lang="en-US" dirty="0">
                <a:latin typeface="Cambria" panose="02040503050406030204" pitchFamily="18" charset="0"/>
                <a:ea typeface="Cambria" panose="02040503050406030204" pitchFamily="18" charset="0"/>
              </a:rPr>
              <a:t>The SP pointer always points to “the top of the stack”.</a:t>
            </a:r>
          </a:p>
          <a:p>
            <a:pPr algn="just">
              <a:lnSpc>
                <a:spcPct val="150000"/>
              </a:lnSpc>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93B6E6CF-3810-417A-B136-D6B44E620D0E}"/>
              </a:ext>
            </a:extLst>
          </p:cNvPr>
          <p:cNvSpPr>
            <a:spLocks noGrp="1"/>
          </p:cNvSpPr>
          <p:nvPr>
            <p:ph type="sldNum" sz="quarter" idx="12"/>
          </p:nvPr>
        </p:nvSpPr>
        <p:spPr/>
        <p:txBody>
          <a:bodyPr/>
          <a:lstStyle/>
          <a:p>
            <a:fld id="{F721979D-653C-4AEA-9024-63F667389A98}" type="slidenum">
              <a:rPr lang="en-US" smtClean="0"/>
              <a:t>9</a:t>
            </a:fld>
            <a:endParaRPr lang="en-US"/>
          </a:p>
        </p:txBody>
      </p:sp>
    </p:spTree>
    <p:extLst>
      <p:ext uri="{BB962C8B-B14F-4D97-AF65-F5344CB8AC3E}">
        <p14:creationId xmlns:p14="http://schemas.microsoft.com/office/powerpoint/2010/main" val="2752998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D080506AAEF42915473DE018BD58E" ma:contentTypeVersion="4" ma:contentTypeDescription="Create a new document." ma:contentTypeScope="" ma:versionID="4d64515f6db700ff5dbb872dfd1beddf">
  <xsd:schema xmlns:xsd="http://www.w3.org/2001/XMLSchema" xmlns:xs="http://www.w3.org/2001/XMLSchema" xmlns:p="http://schemas.microsoft.com/office/2006/metadata/properties" xmlns:ns2="1b7bb131-7488-45ee-932c-635f048d203e" targetNamespace="http://schemas.microsoft.com/office/2006/metadata/properties" ma:root="true" ma:fieldsID="9d362a33fd0457c1adb624f793f908b8" ns2:_="">
    <xsd:import namespace="1b7bb131-7488-45ee-932c-635f048d2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bb131-7488-45ee-932c-635f048d2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595703-41AD-4968-BEB2-A6570AC5540F}"/>
</file>

<file path=customXml/itemProps2.xml><?xml version="1.0" encoding="utf-8"?>
<ds:datastoreItem xmlns:ds="http://schemas.openxmlformats.org/officeDocument/2006/customXml" ds:itemID="{3139A081-9985-44D8-8C65-1EBAC36CDD2C}"/>
</file>

<file path=customXml/itemProps3.xml><?xml version="1.0" encoding="utf-8"?>
<ds:datastoreItem xmlns:ds="http://schemas.openxmlformats.org/officeDocument/2006/customXml" ds:itemID="{C855F237-9DA4-49D7-B27F-FA1D43C9330D}"/>
</file>

<file path=docProps/app.xml><?xml version="1.0" encoding="utf-8"?>
<Properties xmlns="http://schemas.openxmlformats.org/officeDocument/2006/extended-properties" xmlns:vt="http://schemas.openxmlformats.org/officeDocument/2006/docPropsVTypes">
  <TotalTime>3488</TotalTime>
  <Words>1809</Words>
  <Application>Microsoft Office PowerPoint</Application>
  <PresentationFormat>Widescreen</PresentationFormat>
  <Paragraphs>242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Bodoni MT</vt:lpstr>
      <vt:lpstr>Calibri</vt:lpstr>
      <vt:lpstr>Calibri Light</vt:lpstr>
      <vt:lpstr>Cambria</vt:lpstr>
      <vt:lpstr>Wingdings</vt:lpstr>
      <vt:lpstr>Office Theme</vt:lpstr>
      <vt:lpstr>Stack and Subroutines of 8085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 n White</dc:creator>
  <cp:lastModifiedBy>Mahbubur Rahman</cp:lastModifiedBy>
  <cp:revision>46</cp:revision>
  <dcterms:created xsi:type="dcterms:W3CDTF">2020-10-07T17:28:41Z</dcterms:created>
  <dcterms:modified xsi:type="dcterms:W3CDTF">2023-10-07T04:29:36Z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0x010100D2BD080506AAEF42915473DE018BD58E</vt:lpwstr>
  </property>
</Properties>
</file>