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9"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A967F-344D-4798-8FAB-48993E340BB8}" type="datetimeFigureOut">
              <a:rPr lang="en-US" smtClean="0"/>
              <a:t>07-Oct-23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F4261-FBEC-4F04-A0EE-879319175B5F}" type="slidenum">
              <a:rPr lang="en-US" smtClean="0"/>
              <a:t>‹#›</a:t>
            </a:fld>
            <a:endParaRPr lang="en-US"/>
          </a:p>
        </p:txBody>
      </p:sp>
    </p:spTree>
    <p:extLst>
      <p:ext uri="{BB962C8B-B14F-4D97-AF65-F5344CB8AC3E}">
        <p14:creationId xmlns:p14="http://schemas.microsoft.com/office/powerpoint/2010/main" val="217338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F4261-FBEC-4F04-A0EE-879319175B5F}" type="slidenum">
              <a:rPr lang="en-US" smtClean="0"/>
              <a:t>3</a:t>
            </a:fld>
            <a:endParaRPr lang="en-US"/>
          </a:p>
        </p:txBody>
      </p:sp>
    </p:spTree>
    <p:extLst>
      <p:ext uri="{BB962C8B-B14F-4D97-AF65-F5344CB8AC3E}">
        <p14:creationId xmlns:p14="http://schemas.microsoft.com/office/powerpoint/2010/main" val="3450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9F52-0C55-4AAD-9C9A-30039A037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EF361-B4D5-4BF1-A43F-DA9CC80E6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B6591-047E-4304-9790-9EF6C9FDA0E5}"/>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FC2E5254-FA85-4C9E-BE70-D0E6FB452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A68C-B685-4FF1-AEC2-49ADBD645A0A}"/>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9358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3C7E-23A1-4729-8A88-E819FC78C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9EECA-1545-48D2-8DA5-A488CFFD2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475C5-DA2B-44A0-9195-18BE8416A66A}"/>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E12CC558-0A3C-42A7-9D9A-83E07C71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DED48-3D17-443A-BC23-CC31E54FBF3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0284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7EDF-E919-445D-B6C3-C52FAA0B0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E9559D-93C5-4B2B-8B45-A26215854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D5FA2-1E0E-4B78-971E-A82C7E02DF4F}"/>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EC1F2146-42AC-4A40-9BC0-BDE68F72C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F6D08-83DE-48C5-85DB-022FD3767C9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2814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8DEB-2975-4159-897E-C5D244998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E8186-74B2-45D4-ABE9-50FD13951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38396-1D8B-49F0-9DD1-2B72285BF31F}"/>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04D6F1C1-2B20-47EF-A655-F00306FAA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A518-4E3D-43B4-AE75-4C60F0C131F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62113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A3CD-F53C-4BF5-9E75-36612F24C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14392-6F78-475E-A7BC-DD7B6A2B6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ED128-77F7-4CE6-BD85-D7C6851BD877}"/>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6A20F922-33F4-459E-9960-F756ECA04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FC69-C734-4D79-B468-7C445D786C46}"/>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13227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2F1E-9E23-4C7A-8516-9F126C37E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C6F-58DD-459E-A0E1-5A6E61522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9AC6F-8035-414C-BBC1-BBA252320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FCF2A-673F-47A1-8DFE-4A76C71B1C87}"/>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6" name="Footer Placeholder 5">
            <a:extLst>
              <a:ext uri="{FF2B5EF4-FFF2-40B4-BE49-F238E27FC236}">
                <a16:creationId xmlns:a16="http://schemas.microsoft.com/office/drawing/2014/main" id="{1A8D99FA-5B52-4C08-BC85-561B2843E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536F2-1010-4BAB-97CD-943D3C59BE0E}"/>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88059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AA00-7A29-4ECF-9DEF-34B557993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E186D-EC47-47A0-ABD2-41ED63180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5635E-FF72-426F-9511-B1A0B2163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3AF6C-D8B3-48CC-8BB0-0918D1DB0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3945F-41EA-47F2-B9B0-5B5E64B2F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2A27C-5F83-4503-A507-412D4E8D9C03}"/>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8" name="Footer Placeholder 7">
            <a:extLst>
              <a:ext uri="{FF2B5EF4-FFF2-40B4-BE49-F238E27FC236}">
                <a16:creationId xmlns:a16="http://schemas.microsoft.com/office/drawing/2014/main" id="{EFCAC84C-EFF4-4EB3-A3D8-07177E22F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73783-F70D-453C-BDE1-AC1B8510B710}"/>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38427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1328-76D3-4B90-9649-FEE242B21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C7BB8-E168-4D54-AEAB-89B395591506}"/>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4" name="Footer Placeholder 3">
            <a:extLst>
              <a:ext uri="{FF2B5EF4-FFF2-40B4-BE49-F238E27FC236}">
                <a16:creationId xmlns:a16="http://schemas.microsoft.com/office/drawing/2014/main" id="{F549C36F-BE29-4E72-A906-EA02889A0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236E4-6ADD-4502-8F42-CDECF94271C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8412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2E564-6856-46BB-9CF0-869951519252}"/>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3" name="Footer Placeholder 2">
            <a:extLst>
              <a:ext uri="{FF2B5EF4-FFF2-40B4-BE49-F238E27FC236}">
                <a16:creationId xmlns:a16="http://schemas.microsoft.com/office/drawing/2014/main" id="{01AD8BF2-53FB-43BA-BD74-EECF07384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2A268-B9B1-4770-8CB9-033ED54AB8ED}"/>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7588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20F4-7927-4212-8933-A77826215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1A765-D54E-4366-B902-7CEC86AB1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DD905-E42E-4B13-8D10-AE9844AC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C7312-E5E3-4D42-A67A-344FD02FF74B}"/>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6" name="Footer Placeholder 5">
            <a:extLst>
              <a:ext uri="{FF2B5EF4-FFF2-40B4-BE49-F238E27FC236}">
                <a16:creationId xmlns:a16="http://schemas.microsoft.com/office/drawing/2014/main" id="{3E0A5AF9-8316-4E9C-8985-2BA59F54E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99DF8-29C4-4C45-99C5-74D1BAAFD85C}"/>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7357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533C-4AD0-480D-A92B-B03DD773D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1F009-E06F-4248-9DBA-CA457A54D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8A2E7-3BC5-4CFB-99AF-44B22411A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511F5-54DB-4015-A794-DCE2751F28C5}"/>
              </a:ext>
            </a:extLst>
          </p:cNvPr>
          <p:cNvSpPr>
            <a:spLocks noGrp="1"/>
          </p:cNvSpPr>
          <p:nvPr>
            <p:ph type="dt" sz="half" idx="10"/>
          </p:nvPr>
        </p:nvSpPr>
        <p:spPr/>
        <p:txBody>
          <a:bodyPr/>
          <a:lstStyle/>
          <a:p>
            <a:fld id="{AC5B619C-6B77-4447-BF30-F1074B02F38D}" type="datetimeFigureOut">
              <a:rPr lang="en-US" smtClean="0"/>
              <a:t>07-Oct-23</a:t>
            </a:fld>
            <a:endParaRPr lang="en-US"/>
          </a:p>
        </p:txBody>
      </p:sp>
      <p:sp>
        <p:nvSpPr>
          <p:cNvPr id="6" name="Footer Placeholder 5">
            <a:extLst>
              <a:ext uri="{FF2B5EF4-FFF2-40B4-BE49-F238E27FC236}">
                <a16:creationId xmlns:a16="http://schemas.microsoft.com/office/drawing/2014/main" id="{F25BBF2E-D6C4-40F1-A11A-FBD6F5D30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7CDF-3A51-4A8C-A16C-458B8410AAC1}"/>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0802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1ADD7-0345-43D4-8170-40FD8BF72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27E9A-FD96-41AA-B6DC-BE3A40D5F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EC5C6-7767-4D40-8C6C-506C28E1C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B619C-6B77-4447-BF30-F1074B02F38D}" type="datetimeFigureOut">
              <a:rPr lang="en-US" smtClean="0"/>
              <a:t>07-Oct-23</a:t>
            </a:fld>
            <a:endParaRPr lang="en-US"/>
          </a:p>
        </p:txBody>
      </p:sp>
      <p:sp>
        <p:nvSpPr>
          <p:cNvPr id="5" name="Footer Placeholder 4">
            <a:extLst>
              <a:ext uri="{FF2B5EF4-FFF2-40B4-BE49-F238E27FC236}">
                <a16:creationId xmlns:a16="http://schemas.microsoft.com/office/drawing/2014/main" id="{2E309692-0591-4D47-97D3-6008FE4CE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2F807-CE8F-4EFC-9956-ADAA5955D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0AB2-9606-43F8-AB02-369AA74A5164}" type="slidenum">
              <a:rPr lang="en-US" smtClean="0"/>
              <a:t>‹#›</a:t>
            </a:fld>
            <a:endParaRPr lang="en-US"/>
          </a:p>
        </p:txBody>
      </p:sp>
    </p:spTree>
    <p:extLst>
      <p:ext uri="{BB962C8B-B14F-4D97-AF65-F5344CB8AC3E}">
        <p14:creationId xmlns:p14="http://schemas.microsoft.com/office/powerpoint/2010/main" val="230181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106129" y="1725561"/>
            <a:ext cx="10382865" cy="1745241"/>
          </a:xfrm>
        </p:spPr>
        <p:txBody>
          <a:bodyPr>
            <a:noAutofit/>
          </a:bodyPr>
          <a:lstStyle/>
          <a:p>
            <a:pPr>
              <a:lnSpc>
                <a:spcPct val="170000"/>
              </a:lnSpc>
            </a:pPr>
            <a:r>
              <a:rPr lang="en-US" sz="3600" b="1" dirty="0">
                <a:solidFill>
                  <a:srgbClr val="00B050"/>
                </a:solidFill>
                <a:latin typeface="Cambria" panose="02040503050406030204" pitchFamily="18" charset="0"/>
                <a:ea typeface="Cambria" panose="02040503050406030204" pitchFamily="18" charset="0"/>
              </a:rPr>
              <a:t>8085 Addressing Modes and Memory Mapping</a:t>
            </a: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F2D319-E236-4FD1-B28F-2696B858DC6E}"/>
              </a:ext>
            </a:extLst>
          </p:cNvPr>
          <p:cNvSpPr>
            <a:spLocks noGrp="1"/>
          </p:cNvSpPr>
          <p:nvPr>
            <p:ph type="subTitle" idx="1"/>
          </p:nvPr>
        </p:nvSpPr>
        <p:spPr>
          <a:xfrm>
            <a:off x="590844" y="2715065"/>
            <a:ext cx="11043138" cy="1195754"/>
          </a:xfrm>
        </p:spPr>
        <p:txBody>
          <a:bodyPr>
            <a:noAutofit/>
          </a:bodyPr>
          <a:lstStyle/>
          <a:p>
            <a:pPr>
              <a:lnSpc>
                <a:spcPct val="170000"/>
              </a:lnSpc>
            </a:pPr>
            <a:r>
              <a:rPr lang="en-US" sz="4000" b="1" dirty="0">
                <a:solidFill>
                  <a:srgbClr val="00B050"/>
                </a:solidFill>
                <a:latin typeface="Cambria" panose="02040503050406030204" pitchFamily="18" charset="0"/>
                <a:ea typeface="Cambria" panose="02040503050406030204" pitchFamily="18" charset="0"/>
              </a:rPr>
              <a:t>8085 Addressing Modes and Memory Mapping</a:t>
            </a:r>
          </a:p>
        </p:txBody>
      </p:sp>
    </p:spTree>
    <p:extLst>
      <p:ext uri="{BB962C8B-B14F-4D97-AF65-F5344CB8AC3E}">
        <p14:creationId xmlns:p14="http://schemas.microsoft.com/office/powerpoint/2010/main" val="343248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12880-3FB3-4E51-AF2F-C1529708A34C}"/>
              </a:ext>
            </a:extLst>
          </p:cNvPr>
          <p:cNvSpPr>
            <a:spLocks noGrp="1"/>
          </p:cNvSpPr>
          <p:nvPr>
            <p:ph idx="1"/>
          </p:nvPr>
        </p:nvSpPr>
        <p:spPr>
          <a:xfrm>
            <a:off x="838200" y="689317"/>
            <a:ext cx="10515600" cy="5487646"/>
          </a:xfrm>
        </p:spPr>
        <p:txBody>
          <a:bodyPr>
            <a:normAutofit fontScale="850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Addressing Modes of 8085</a:t>
            </a:r>
          </a:p>
          <a:p>
            <a:pPr marL="0" indent="0" algn="just">
              <a:lnSpc>
                <a:spcPct val="150000"/>
              </a:lnSpc>
              <a:buNone/>
            </a:pPr>
            <a:r>
              <a:rPr lang="en-US" dirty="0">
                <a:latin typeface="Cambria" panose="02040503050406030204" pitchFamily="18" charset="0"/>
                <a:ea typeface="Cambria" panose="02040503050406030204" pitchFamily="18" charset="0"/>
              </a:rPr>
              <a:t>The various formats for specifying operands are called addressing modes. The different ways that a microprocessor can access data. The way the operands are chosen during execution of an instruction is determined by addressing modes.</a:t>
            </a:r>
          </a:p>
          <a:p>
            <a:pPr marL="0" indent="0" algn="just">
              <a:lnSpc>
                <a:spcPct val="150000"/>
              </a:lnSpc>
              <a:buNone/>
            </a:pPr>
            <a:r>
              <a:rPr lang="en-US" dirty="0">
                <a:latin typeface="Cambria" panose="02040503050406030204" pitchFamily="18" charset="0"/>
                <a:ea typeface="Cambria" panose="02040503050406030204" pitchFamily="18" charset="0"/>
              </a:rPr>
              <a:t>Different addressing modes of 8085 microprocessor –</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Immediate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Register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Indirect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Implicit/Implied addressing mode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5262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492369" y="492370"/>
            <a:ext cx="11422965" cy="5908430"/>
          </a:xfrm>
        </p:spPr>
        <p:txBody>
          <a:bodyPr>
            <a:normAutofit fontScale="47500" lnSpcReduction="20000"/>
          </a:bodyPr>
          <a:lstStyle/>
          <a:p>
            <a:pPr marL="571500" indent="-571500" algn="just">
              <a:lnSpc>
                <a:spcPct val="160000"/>
              </a:lnSpc>
              <a:buFont typeface="+mj-lt"/>
              <a:buAutoNum type="romanLcPeriod"/>
            </a:pPr>
            <a:r>
              <a:rPr lang="en-US" sz="4200" b="1" dirty="0">
                <a:solidFill>
                  <a:srgbClr val="00B050"/>
                </a:solidFill>
                <a:latin typeface="Cambria" panose="02040503050406030204" pitchFamily="18" charset="0"/>
                <a:ea typeface="Cambria" panose="02040503050406030204" pitchFamily="18" charset="0"/>
              </a:rPr>
              <a:t>Immediate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8 or 16 bit data can be specified as a part of instruction. Data is present in the instruction itself. Whenever the 	symbol I is present in the instruction then it is an immediate addressing mode.</a:t>
            </a:r>
          </a:p>
          <a:p>
            <a:pPr marL="0" indent="0" algn="just">
              <a:lnSpc>
                <a:spcPct val="160000"/>
              </a:lnSpc>
              <a:buNone/>
            </a:pPr>
            <a:r>
              <a:rPr lang="en-US" sz="3600" dirty="0">
                <a:latin typeface="Cambria" panose="02040503050406030204" pitchFamily="18" charset="0"/>
                <a:ea typeface="Cambria" panose="02040503050406030204" pitchFamily="18" charset="0"/>
              </a:rPr>
              <a:t>	Example: 		MVI  B, 33H; 	Move immediate 33H data into B register</a:t>
            </a:r>
          </a:p>
          <a:p>
            <a:pPr marL="0" indent="0" algn="just">
              <a:lnSpc>
                <a:spcPct val="160000"/>
              </a:lnSpc>
              <a:buNone/>
            </a:pPr>
            <a:r>
              <a:rPr lang="en-US" sz="3600" dirty="0">
                <a:latin typeface="Cambria" panose="02040503050406030204" pitchFamily="18" charset="0"/>
                <a:ea typeface="Cambria" panose="02040503050406030204" pitchFamily="18" charset="0"/>
              </a:rPr>
              <a:t>			MVI  M, 7CH;	7CH is copied into memory “M”</a:t>
            </a:r>
          </a:p>
          <a:p>
            <a:pPr marL="0" indent="0" algn="just">
              <a:lnSpc>
                <a:spcPct val="160000"/>
              </a:lnSpc>
              <a:buNone/>
            </a:pPr>
            <a:r>
              <a:rPr lang="en-US" sz="3600" dirty="0">
                <a:latin typeface="Cambria" panose="02040503050406030204" pitchFamily="18" charset="0"/>
                <a:ea typeface="Cambria" panose="02040503050406030204" pitchFamily="18" charset="0"/>
              </a:rPr>
              <a:t>			LXI    D, 245EH;	24H is copied to D and 5E is copied to E register</a:t>
            </a:r>
          </a:p>
          <a:p>
            <a:pPr marL="0" indent="0" algn="just">
              <a:lnSpc>
                <a:spcPct val="160000"/>
              </a:lnSpc>
              <a:buNone/>
            </a:pPr>
            <a:r>
              <a:rPr lang="en-US" sz="3600" dirty="0">
                <a:latin typeface="Cambria" panose="02040503050406030204" pitchFamily="18" charset="0"/>
                <a:ea typeface="Cambria" panose="02040503050406030204" pitchFamily="18" charset="0"/>
              </a:rPr>
              <a:t>			ADI   87H;	87+A       A</a:t>
            </a:r>
          </a:p>
          <a:p>
            <a:pPr marL="571500" indent="-571500" algn="just">
              <a:lnSpc>
                <a:spcPct val="160000"/>
              </a:lnSpc>
              <a:buFont typeface="+mj-lt"/>
              <a:buAutoNum type="romanLcPeriod" startAt="2"/>
            </a:pPr>
            <a:r>
              <a:rPr lang="en-US" sz="4200" b="1" dirty="0">
                <a:solidFill>
                  <a:srgbClr val="00B050"/>
                </a:solidFill>
                <a:latin typeface="Cambria" panose="02040503050406030204" pitchFamily="18" charset="0"/>
                <a:ea typeface="Cambria" panose="02040503050406030204" pitchFamily="18" charset="0"/>
              </a:rPr>
              <a:t>Register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Data transfer between register specifies the source, destination and both operands in 8085 register.</a:t>
            </a:r>
          </a:p>
          <a:p>
            <a:pPr marL="0" indent="0" algn="just">
              <a:lnSpc>
                <a:spcPct val="160000"/>
              </a:lnSpc>
              <a:buNone/>
            </a:pPr>
            <a:r>
              <a:rPr lang="en-US" sz="3600" dirty="0">
                <a:latin typeface="Cambria" panose="02040503050406030204" pitchFamily="18" charset="0"/>
                <a:ea typeface="Cambria" panose="02040503050406030204" pitchFamily="18" charset="0"/>
              </a:rPr>
              <a:t>	Example:		MOV  A,B;		the content of B will be move to A register</a:t>
            </a:r>
          </a:p>
          <a:p>
            <a:pPr marL="0" indent="0" algn="just">
              <a:lnSpc>
                <a:spcPct val="160000"/>
              </a:lnSpc>
              <a:buNone/>
            </a:pPr>
            <a:r>
              <a:rPr lang="en-US" sz="3600" dirty="0">
                <a:latin typeface="Cambria" panose="02040503050406030204" pitchFamily="18" charset="0"/>
                <a:ea typeface="Cambria" panose="02040503050406030204" pitchFamily="18" charset="0"/>
              </a:rPr>
              <a:t>			ADD   E;		E+A        A</a:t>
            </a:r>
          </a:p>
          <a:p>
            <a:pPr marL="0" indent="0" algn="just">
              <a:lnSpc>
                <a:spcPct val="160000"/>
              </a:lnSpc>
              <a:buNone/>
            </a:pPr>
            <a:r>
              <a:rPr lang="en-US" sz="3600" dirty="0">
                <a:latin typeface="Cambria" panose="02040503050406030204" pitchFamily="18" charset="0"/>
                <a:ea typeface="Cambria" panose="02040503050406030204" pitchFamily="18" charset="0"/>
              </a:rPr>
              <a:t>			SP    H, L;		contents of H and L will be store in the top of the stack.</a:t>
            </a:r>
          </a:p>
          <a:p>
            <a:pPr marL="0" indent="0" algn="just">
              <a:lnSpc>
                <a:spcPct val="160000"/>
              </a:lnSpc>
              <a:buNone/>
            </a:pPr>
            <a:endParaRPr lang="en-US" sz="2500" dirty="0">
              <a:latin typeface="Cambria" panose="02040503050406030204" pitchFamily="18" charset="0"/>
              <a:ea typeface="Cambria" panose="02040503050406030204" pitchFamily="18" charset="0"/>
            </a:endParaRPr>
          </a:p>
          <a:p>
            <a:pPr marL="0" indent="0" algn="just">
              <a:lnSpc>
                <a:spcPct val="160000"/>
              </a:lnSpc>
              <a:buNone/>
            </a:pPr>
            <a:endParaRPr lang="en-US" dirty="0">
              <a:latin typeface="Cambria" panose="02040503050406030204" pitchFamily="18" charset="0"/>
              <a:ea typeface="Cambria" panose="02040503050406030204" pitchFamily="18" charset="0"/>
            </a:endParaRPr>
          </a:p>
          <a:p>
            <a:pPr marL="0" indent="0" algn="just">
              <a:lnSpc>
                <a:spcPct val="160000"/>
              </a:lnSpc>
              <a:buNone/>
            </a:pPr>
            <a:endParaRPr lang="en-US" sz="2000"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43825EE4-7276-4BA9-91C9-52747B96C833}"/>
              </a:ext>
            </a:extLst>
          </p:cNvPr>
          <p:cNvCxnSpPr/>
          <p:nvPr/>
        </p:nvCxnSpPr>
        <p:spPr>
          <a:xfrm>
            <a:off x="5683341" y="3615403"/>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B5D4659-C054-4DE1-8706-BF2F4034EB42}"/>
              </a:ext>
            </a:extLst>
          </p:cNvPr>
          <p:cNvCxnSpPr/>
          <p:nvPr/>
        </p:nvCxnSpPr>
        <p:spPr>
          <a:xfrm>
            <a:off x="5568452" y="5624727"/>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301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506437" y="407963"/>
            <a:ext cx="11141612" cy="6105379"/>
          </a:xfrm>
        </p:spPr>
        <p:txBody>
          <a:bodyPr>
            <a:normAutofit fontScale="25000" lnSpcReduction="20000"/>
          </a:bodyPr>
          <a:lstStyle/>
          <a:p>
            <a:pPr marL="571500" indent="-571500" algn="just">
              <a:lnSpc>
                <a:spcPct val="160000"/>
              </a:lnSpc>
              <a:buFont typeface="+mj-lt"/>
              <a:buAutoNum type="romanLcPeriod" startAt="3"/>
            </a:pPr>
            <a:r>
              <a:rPr lang="en-US" sz="7200" b="1" dirty="0">
                <a:solidFill>
                  <a:srgbClr val="00B050"/>
                </a:solidFill>
                <a:latin typeface="Cambria" panose="02040503050406030204" pitchFamily="18" charset="0"/>
                <a:ea typeface="Cambria" panose="02040503050406030204" pitchFamily="18" charset="0"/>
              </a:rPr>
              <a:t>Direct addressing mode: </a:t>
            </a:r>
          </a:p>
          <a:p>
            <a:pPr marL="0" indent="0" algn="just">
              <a:lnSpc>
                <a:spcPct val="160000"/>
              </a:lnSpc>
              <a:buNone/>
            </a:pPr>
            <a:r>
              <a:rPr lang="en-US" sz="18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It specifies 16-bit address of the operand within instruction itself.</a:t>
            </a:r>
          </a:p>
          <a:p>
            <a:pPr marL="0" indent="0" algn="just">
              <a:lnSpc>
                <a:spcPct val="160000"/>
              </a:lnSpc>
              <a:buNone/>
            </a:pPr>
            <a:r>
              <a:rPr lang="en-US" sz="6400" dirty="0">
                <a:latin typeface="Cambria" panose="02040503050406030204" pitchFamily="18" charset="0"/>
                <a:ea typeface="Cambria" panose="02040503050406030204" pitchFamily="18" charset="0"/>
              </a:rPr>
              <a:t>	Example: 		LDA   6000H; 	load accumulator with data present at 6000H</a:t>
            </a:r>
          </a:p>
          <a:p>
            <a:pPr marL="571500" indent="-571500" algn="just">
              <a:lnSpc>
                <a:spcPct val="160000"/>
              </a:lnSpc>
              <a:buFont typeface="+mj-lt"/>
              <a:buAutoNum type="romanLcPeriod" startAt="4"/>
            </a:pPr>
            <a:r>
              <a:rPr lang="en-US" sz="7200" b="1" dirty="0">
                <a:solidFill>
                  <a:srgbClr val="00B050"/>
                </a:solidFill>
                <a:latin typeface="Cambria" panose="02040503050406030204" pitchFamily="18" charset="0"/>
                <a:ea typeface="Cambria" panose="02040503050406030204" pitchFamily="18" charset="0"/>
              </a:rPr>
              <a:t>Indirect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Address of the data is present as content of another register pair. The data is transferred from the address pointed 	by the data in a register to other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MVI  M, 55H;	Immediate Indirect</a:t>
            </a:r>
          </a:p>
          <a:p>
            <a:pPr marL="0" indent="0">
              <a:lnSpc>
                <a:spcPct val="160000"/>
              </a:lnSpc>
              <a:buNone/>
            </a:pPr>
            <a:r>
              <a:rPr lang="en-US" sz="6400" dirty="0">
                <a:latin typeface="Cambria" panose="02040503050406030204" pitchFamily="18" charset="0"/>
                <a:ea typeface="Cambria" panose="02040503050406030204" pitchFamily="18" charset="0"/>
              </a:rPr>
              <a:t>			LDAX   D; 		Load accumulator with data whose address is present at D E register pair</a:t>
            </a:r>
          </a:p>
          <a:p>
            <a:pPr marL="514350" indent="-514350" algn="just">
              <a:lnSpc>
                <a:spcPct val="160000"/>
              </a:lnSpc>
              <a:buFont typeface="+mj-lt"/>
              <a:buAutoNum type="romanLcPeriod" startAt="5"/>
            </a:pPr>
            <a:r>
              <a:rPr lang="en-US" sz="7200" b="1" dirty="0">
                <a:solidFill>
                  <a:srgbClr val="00B050"/>
                </a:solidFill>
                <a:latin typeface="Cambria" panose="02040503050406030204" pitchFamily="18" charset="0"/>
                <a:ea typeface="Cambria" panose="02040503050406030204" pitchFamily="18" charset="0"/>
              </a:rPr>
              <a:t>Implicit/Implied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This mode doesn’t require any operand. Opcode specifies the address of operand. But some kind of operation is 	performed by the instruction. And two operations may be performed in single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CMA;		Complement the content of Accumulator (70         8F)</a:t>
            </a:r>
          </a:p>
          <a:p>
            <a:pPr marL="0" indent="0" algn="just">
              <a:lnSpc>
                <a:spcPct val="160000"/>
              </a:lnSpc>
              <a:buNone/>
            </a:pPr>
            <a:r>
              <a:rPr lang="en-US" sz="6400" dirty="0">
                <a:latin typeface="Cambria" panose="02040503050406030204" pitchFamily="18" charset="0"/>
                <a:ea typeface="Cambria" panose="02040503050406030204" pitchFamily="18" charset="0"/>
              </a:rPr>
              <a:t>			STC;		Set Carry Flag	             RAL;	Rotate Accumulator Left</a:t>
            </a:r>
          </a:p>
        </p:txBody>
      </p:sp>
      <p:cxnSp>
        <p:nvCxnSpPr>
          <p:cNvPr id="6" name="Straight Arrow Connector 5">
            <a:extLst>
              <a:ext uri="{FF2B5EF4-FFF2-40B4-BE49-F238E27FC236}">
                <a16:creationId xmlns:a16="http://schemas.microsoft.com/office/drawing/2014/main" id="{ADEBDF00-7410-4C67-92AB-7E34841320D7}"/>
              </a:ext>
            </a:extLst>
          </p:cNvPr>
          <p:cNvCxnSpPr/>
          <p:nvPr/>
        </p:nvCxnSpPr>
        <p:spPr>
          <a:xfrm>
            <a:off x="9071317" y="5638788"/>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333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AC9CE-2FB5-4299-A44C-392C9EC276D2}"/>
              </a:ext>
            </a:extLst>
          </p:cNvPr>
          <p:cNvSpPr>
            <a:spLocks noGrp="1"/>
          </p:cNvSpPr>
          <p:nvPr>
            <p:ph idx="1"/>
          </p:nvPr>
        </p:nvSpPr>
        <p:spPr>
          <a:xfrm>
            <a:off x="731520" y="829994"/>
            <a:ext cx="10972800" cy="5346969"/>
          </a:xfrm>
        </p:spPr>
        <p:txBody>
          <a:bodyPr numCol="1">
            <a:normAutofit/>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starting address of 4KB memory with ending address BA3F H.</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Solution:</a:t>
            </a:r>
            <a:r>
              <a:rPr lang="en-US" sz="2000" dirty="0">
                <a:latin typeface="Cambria" panose="02040503050406030204" pitchFamily="18" charset="0"/>
                <a:ea typeface="Cambria" panose="02040503050406030204" pitchFamily="18" charset="0"/>
              </a:rPr>
              <a:t> 	</a:t>
            </a:r>
          </a:p>
          <a:p>
            <a:pPr marL="0" indent="0" algn="just">
              <a:lnSpc>
                <a:spcPct val="150000"/>
              </a:lnSpc>
              <a:buNone/>
            </a:pPr>
            <a:r>
              <a:rPr lang="en-US" sz="2000" dirty="0">
                <a:latin typeface="Cambria" panose="02040503050406030204" pitchFamily="18" charset="0"/>
                <a:ea typeface="Cambria" panose="02040503050406030204" pitchFamily="18" charset="0"/>
              </a:rPr>
              <a:t>Starting address = Ending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Ending address = Starting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OFFSET = Ending address when starting address is 0000 H</a:t>
            </a:r>
          </a:p>
          <a:p>
            <a:pPr marL="0" indent="0" algn="just">
              <a:lnSpc>
                <a:spcPct val="150000"/>
              </a:lnSpc>
              <a:buNone/>
            </a:pPr>
            <a:r>
              <a:rPr lang="en-US" sz="2000" dirty="0">
                <a:latin typeface="Cambria" panose="02040503050406030204" pitchFamily="18" charset="0"/>
                <a:ea typeface="Cambria" panose="02040503050406030204" pitchFamily="18" charset="0"/>
              </a:rPr>
              <a:t>4KB = 4 * 1KB = 4 * 1024 * 8 = 2^2 * 2^10 * 8 = 2^12 * 8 </a:t>
            </a:r>
          </a:p>
          <a:p>
            <a:pPr marL="0" indent="0" algn="just">
              <a:lnSpc>
                <a:spcPct val="150000"/>
              </a:lnSpc>
              <a:buNone/>
            </a:pPr>
            <a:r>
              <a:rPr lang="en-US" sz="2000" dirty="0">
                <a:latin typeface="Cambria" panose="02040503050406030204" pitchFamily="18" charset="0"/>
                <a:ea typeface="Cambria" panose="02040503050406030204" pitchFamily="18" charset="0"/>
              </a:rPr>
              <a:t>        = 2^x * y (Size of ROM), where x is the number of address lines and y is the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0FFF H = 0000	1111	1111	1111 (Ending address)	</a:t>
            </a:r>
          </a:p>
        </p:txBody>
      </p:sp>
    </p:spTree>
    <p:extLst>
      <p:ext uri="{BB962C8B-B14F-4D97-AF65-F5344CB8AC3E}">
        <p14:creationId xmlns:p14="http://schemas.microsoft.com/office/powerpoint/2010/main" val="213651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70E1-4033-4F1A-AA2D-458F97E2D154}"/>
              </a:ext>
            </a:extLst>
          </p:cNvPr>
          <p:cNvSpPr>
            <a:spLocks noGrp="1"/>
          </p:cNvSpPr>
          <p:nvPr>
            <p:ph idx="1"/>
          </p:nvPr>
        </p:nvSpPr>
        <p:spPr>
          <a:xfrm>
            <a:off x="838200" y="745588"/>
            <a:ext cx="10515600" cy="5431375"/>
          </a:xfrm>
        </p:spPr>
        <p:txBody>
          <a:bodyPr/>
          <a:lstStyle/>
          <a:p>
            <a:pPr marL="0" indent="0" algn="just">
              <a:lnSpc>
                <a:spcPct val="150000"/>
              </a:lnSpc>
              <a:buNone/>
            </a:pPr>
            <a:r>
              <a:rPr lang="en-US" sz="2800" dirty="0">
                <a:latin typeface="Cambria" panose="02040503050406030204" pitchFamily="18" charset="0"/>
                <a:ea typeface="Cambria" panose="02040503050406030204" pitchFamily="18" charset="0"/>
              </a:rPr>
              <a:t>2KB = 2 * 1KB = 2 * 1024 * 8 = 2^1 * 2^10 * 8 = 2^11 * 8 </a:t>
            </a:r>
          </a:p>
          <a:p>
            <a:pPr marL="0" indent="0" algn="just">
              <a:lnSpc>
                <a:spcPct val="150000"/>
              </a:lnSpc>
              <a:buNone/>
            </a:pPr>
            <a:r>
              <a:rPr lang="en-US" sz="28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800" dirty="0">
                <a:latin typeface="Cambria" panose="02040503050406030204" pitchFamily="18" charset="0"/>
                <a:ea typeface="Cambria" panose="02040503050406030204" pitchFamily="18" charset="0"/>
              </a:rPr>
              <a:t>	07FF H = 0000	0111	1111	1111 (Ending address)</a:t>
            </a:r>
          </a:p>
          <a:p>
            <a:pPr marL="0" indent="0" algn="just">
              <a:lnSpc>
                <a:spcPct val="150000"/>
              </a:lnSpc>
              <a:buNone/>
            </a:pPr>
            <a:r>
              <a:rPr lang="en-US" sz="2800" dirty="0">
                <a:latin typeface="Cambria" panose="02040503050406030204" pitchFamily="18" charset="0"/>
                <a:ea typeface="Cambria" panose="02040503050406030204" pitchFamily="18" charset="0"/>
              </a:rPr>
              <a:t>Now, 	   Starting address = Ending address – OFFSET</a:t>
            </a:r>
          </a:p>
          <a:p>
            <a:pPr marL="0" indent="0" algn="just">
              <a:lnSpc>
                <a:spcPct val="150000"/>
              </a:lnSpc>
              <a:buNone/>
            </a:pPr>
            <a:r>
              <a:rPr lang="en-US" dirty="0">
                <a:latin typeface="Cambria" panose="02040503050406030204" pitchFamily="18" charset="0"/>
                <a:ea typeface="Cambria" panose="02040503050406030204" pitchFamily="18" charset="0"/>
              </a:rPr>
              <a:t>				 = BA3F – 0FFF</a:t>
            </a:r>
          </a:p>
          <a:p>
            <a:pPr marL="0" indent="0" algn="just">
              <a:lnSpc>
                <a:spcPct val="150000"/>
              </a:lnSpc>
              <a:buNone/>
            </a:pPr>
            <a:r>
              <a:rPr lang="en-US" dirty="0">
                <a:latin typeface="Cambria" panose="02040503050406030204" pitchFamily="18" charset="0"/>
                <a:ea typeface="Cambria" panose="02040503050406030204" pitchFamily="18" charset="0"/>
              </a:rPr>
              <a:t>				 = AA40 H     </a:t>
            </a:r>
            <a:r>
              <a:rPr lang="en-US" dirty="0">
                <a:solidFill>
                  <a:srgbClr val="00B050"/>
                </a:solidFill>
                <a:latin typeface="Cambria" panose="02040503050406030204" pitchFamily="18" charset="0"/>
                <a:ea typeface="Cambria" panose="02040503050406030204" pitchFamily="18" charset="0"/>
              </a:rPr>
              <a:t>(Answer)</a:t>
            </a:r>
            <a:r>
              <a:rPr lang="en-US" dirty="0">
                <a:latin typeface="Cambria" panose="02040503050406030204" pitchFamily="18" charset="0"/>
                <a:ea typeface="Cambria" panose="02040503050406030204" pitchFamily="18" charset="0"/>
              </a:rPr>
              <a:t>		</a:t>
            </a:r>
            <a:endParaRPr lang="en-US" sz="2800" dirty="0">
              <a:latin typeface="Cambria" panose="02040503050406030204" pitchFamily="18" charset="0"/>
              <a:ea typeface="Cambria" panose="02040503050406030204" pitchFamily="18" charset="0"/>
            </a:endParaRP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467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E4006-976A-44A0-945A-C188C7E0E3C6}"/>
              </a:ext>
            </a:extLst>
          </p:cNvPr>
          <p:cNvSpPr>
            <a:spLocks noGrp="1"/>
          </p:cNvSpPr>
          <p:nvPr>
            <p:ph idx="1"/>
          </p:nvPr>
        </p:nvSpPr>
        <p:spPr>
          <a:xfrm>
            <a:off x="838200" y="717452"/>
            <a:ext cx="10669172" cy="5459511"/>
          </a:xfrm>
        </p:spPr>
        <p:txBody>
          <a:bodyPr>
            <a:normAutofit fontScale="92500"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size of memory whose starting and ending address are 4A00 H and 69FF H respectively.</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Solution:</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Size of memory = Ending address –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 69FF – 4A00 = 1FFF H</a:t>
            </a:r>
          </a:p>
          <a:p>
            <a:pPr marL="0" indent="0" algn="just">
              <a:lnSpc>
                <a:spcPct val="150000"/>
              </a:lnSpc>
              <a:buNone/>
            </a:pPr>
            <a:r>
              <a:rPr lang="en-US" sz="2000" dirty="0">
                <a:latin typeface="Cambria" panose="02040503050406030204" pitchFamily="18" charset="0"/>
                <a:ea typeface="Cambria" panose="02040503050406030204" pitchFamily="18" charset="0"/>
              </a:rPr>
              <a:t>Now, 	     1FFF H = 	0001	1111	1111	1111  </a:t>
            </a:r>
          </a:p>
          <a:p>
            <a:pPr marL="0" indent="0" algn="just">
              <a:lnSpc>
                <a:spcPct val="150000"/>
              </a:lnSpc>
              <a:buNone/>
            </a:pPr>
            <a:r>
              <a:rPr lang="en-US" sz="2000" dirty="0">
                <a:latin typeface="Cambria" panose="02040503050406030204" pitchFamily="18" charset="0"/>
                <a:ea typeface="Cambria" panose="02040503050406030204" pitchFamily="18" charset="0"/>
              </a:rPr>
              <a:t>	(Thirteen 1s are there. These 1s represent the number of address lines. Data lines are 8)</a:t>
            </a:r>
          </a:p>
          <a:p>
            <a:pPr marL="0" indent="0" algn="just">
              <a:lnSpc>
                <a:spcPct val="150000"/>
              </a:lnSpc>
              <a:buNone/>
            </a:pPr>
            <a:r>
              <a:rPr lang="en-US" sz="2000" dirty="0">
                <a:latin typeface="Cambria" panose="02040503050406030204" pitchFamily="18" charset="0"/>
                <a:ea typeface="Cambria" panose="02040503050406030204" pitchFamily="18" charset="0"/>
              </a:rPr>
              <a:t>So, Memory size = 2^x * y (Where, x = Number of address lines and y =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 2^13 * 8 = 2^3 * 2^10 * 8 (Since, 2^10 * 8 = 1 KB)</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2^3 * 1KB = 8 KB </a:t>
            </a:r>
            <a:r>
              <a:rPr lang="en-US" sz="2200" b="1" dirty="0">
                <a:solidFill>
                  <a:srgbClr val="00B050"/>
                </a:solidFill>
                <a:latin typeface="Cambria" panose="02040503050406030204" pitchFamily="18" charset="0"/>
                <a:ea typeface="Cambria" panose="02040503050406030204" pitchFamily="18" charset="0"/>
              </a:rPr>
              <a:t>(Answer)</a:t>
            </a:r>
            <a:endParaRPr lang="en-US" sz="2400" b="1"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674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888CB-E1BE-49BA-B957-CD682EF7B430}"/>
              </a:ext>
            </a:extLst>
          </p:cNvPr>
          <p:cNvSpPr>
            <a:spLocks noGrp="1"/>
          </p:cNvSpPr>
          <p:nvPr>
            <p:ph idx="1"/>
          </p:nvPr>
        </p:nvSpPr>
        <p:spPr>
          <a:xfrm>
            <a:off x="759655" y="675249"/>
            <a:ext cx="10719582" cy="5501714"/>
          </a:xfrm>
        </p:spPr>
        <p:txBody>
          <a:bodyPr>
            <a:normAutofit fontScale="92500" lnSpcReduction="20000"/>
          </a:bodyPr>
          <a:lstStyle/>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Memory Mapping : </a:t>
            </a:r>
          </a:p>
          <a:p>
            <a:pPr marL="0" indent="0" algn="just">
              <a:lnSpc>
                <a:spcPct val="150000"/>
              </a:lnSpc>
              <a:buNone/>
            </a:pPr>
            <a:r>
              <a:rPr lang="en-US" sz="1900" dirty="0">
                <a:latin typeface="Cambria" panose="02040503050406030204" pitchFamily="18" charset="0"/>
                <a:ea typeface="Cambria" panose="02040503050406030204" pitchFamily="18" charset="0"/>
              </a:rPr>
              <a:t>It is the process of assigning address range to each memory IC in a microcomputer.</a:t>
            </a:r>
          </a:p>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Problem: </a:t>
            </a:r>
            <a:r>
              <a:rPr lang="en-US" sz="1900" dirty="0">
                <a:latin typeface="Cambria" panose="02040503050406030204" pitchFamily="18" charset="0"/>
                <a:ea typeface="Cambria" panose="02040503050406030204" pitchFamily="18" charset="0"/>
              </a:rPr>
              <a:t>An 8-bit microprocessor has 16-bit address bus (A0 – A15) with a 1KB memory chip as shown in the figure. What is the address range for the chip?</a:t>
            </a:r>
          </a:p>
          <a:p>
            <a:pPr marL="0" indent="0" algn="just">
              <a:lnSpc>
                <a:spcPct val="150000"/>
              </a:lnSpc>
              <a:buNone/>
            </a:pPr>
            <a:r>
              <a:rPr lang="en-US" sz="1600" dirty="0">
                <a:latin typeface="Cambria" panose="02040503050406030204" pitchFamily="18" charset="0"/>
                <a:ea typeface="Cambria" panose="02040503050406030204" pitchFamily="18" charset="0"/>
              </a:rPr>
              <a:t>	A15     A14     A13     A12     A11     A10     A9     A8     A7     A6     A5     A4     A3     A2     A1     A0</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a:t>
            </a:r>
            <a:r>
              <a:rPr lang="en-US" sz="17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0         0       0        0        0        0        0        0        0        0</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(F000 H)</a:t>
            </a:r>
            <a:endParaRPr lang="en-US" sz="2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18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1           1           1          1          0            0       1          1       1        1        1        1        1        1        1        1</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(F3FF H)</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1400" dirty="0">
                <a:latin typeface="Cambria" panose="02040503050406030204" pitchFamily="18" charset="0"/>
                <a:ea typeface="Cambria" panose="02040503050406030204" pitchFamily="18" charset="0"/>
              </a:rPr>
              <a:t>                                                                                                                                A0 – A9</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1400" dirty="0">
                <a:latin typeface="Cambria" panose="02040503050406030204" pitchFamily="18" charset="0"/>
                <a:ea typeface="Cambria" panose="02040503050406030204" pitchFamily="18" charset="0"/>
              </a:rPr>
              <a:t>(A13 – A15)</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(A10 – A12)</a:t>
            </a:r>
            <a:r>
              <a:rPr lang="en-US" sz="24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CS                               8</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8A7B892C-315E-4187-8A89-215D06EFB115}"/>
              </a:ext>
            </a:extLst>
          </p:cNvPr>
          <p:cNvSpPr/>
          <p:nvPr/>
        </p:nvSpPr>
        <p:spPr>
          <a:xfrm>
            <a:off x="2791309" y="4192172"/>
            <a:ext cx="998804" cy="1645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200" dirty="0"/>
              <a:t>                     0</a:t>
            </a:r>
          </a:p>
          <a:p>
            <a:r>
              <a:rPr lang="en-US" b="1" dirty="0"/>
              <a:t>CS        </a:t>
            </a:r>
            <a:endParaRPr lang="en-US" sz="1200" b="1" dirty="0"/>
          </a:p>
          <a:p>
            <a:endParaRPr lang="en-US" sz="1000" b="1" dirty="0"/>
          </a:p>
          <a:p>
            <a:r>
              <a:rPr lang="en-US" b="1" dirty="0"/>
              <a:t>Decoder</a:t>
            </a:r>
          </a:p>
          <a:p>
            <a:endParaRPr lang="en-US" dirty="0"/>
          </a:p>
          <a:p>
            <a:endParaRPr lang="en-US" dirty="0"/>
          </a:p>
          <a:p>
            <a:r>
              <a:rPr lang="en-US" sz="1200" dirty="0"/>
              <a:t>                     7</a:t>
            </a:r>
          </a:p>
        </p:txBody>
      </p:sp>
      <p:sp>
        <p:nvSpPr>
          <p:cNvPr id="5" name="Rectangle: Top Corners Snipped 4">
            <a:extLst>
              <a:ext uri="{FF2B5EF4-FFF2-40B4-BE49-F238E27FC236}">
                <a16:creationId xmlns:a16="http://schemas.microsoft.com/office/drawing/2014/main" id="{8443CAD3-C799-41F1-AA28-F037308ED6EC}"/>
              </a:ext>
            </a:extLst>
          </p:cNvPr>
          <p:cNvSpPr/>
          <p:nvPr/>
        </p:nvSpPr>
        <p:spPr>
          <a:xfrm rot="5400000">
            <a:off x="2072582" y="4377608"/>
            <a:ext cx="404604" cy="443853"/>
          </a:xfrm>
          <a:prstGeom prst="snip2SameRect">
            <a:avLst>
              <a:gd name="adj1" fmla="val 39008"/>
              <a:gd name="adj2" fmla="val 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AF4AA13-9663-4101-ADFD-B7CEFAA67355}"/>
              </a:ext>
            </a:extLst>
          </p:cNvPr>
          <p:cNvCxnSpPr/>
          <p:nvPr/>
        </p:nvCxnSpPr>
        <p:spPr>
          <a:xfrm>
            <a:off x="1730326" y="44394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7F19F57-1A5C-454E-B369-361E57446DD7}"/>
              </a:ext>
            </a:extLst>
          </p:cNvPr>
          <p:cNvCxnSpPr/>
          <p:nvPr/>
        </p:nvCxnSpPr>
        <p:spPr>
          <a:xfrm>
            <a:off x="1727982" y="45918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D93A593-917E-4A01-BE67-463FF3941886}"/>
              </a:ext>
            </a:extLst>
          </p:cNvPr>
          <p:cNvCxnSpPr/>
          <p:nvPr/>
        </p:nvCxnSpPr>
        <p:spPr>
          <a:xfrm>
            <a:off x="1725631" y="47442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1043D55-1176-4CCE-ADA2-2033F898C8AE}"/>
              </a:ext>
            </a:extLst>
          </p:cNvPr>
          <p:cNvCxnSpPr/>
          <p:nvPr/>
        </p:nvCxnSpPr>
        <p:spPr>
          <a:xfrm>
            <a:off x="2482942" y="458714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5D7C997-E0B8-44E0-94D1-8D43A187230B}"/>
              </a:ext>
            </a:extLst>
          </p:cNvPr>
          <p:cNvCxnSpPr/>
          <p:nvPr/>
        </p:nvCxnSpPr>
        <p:spPr>
          <a:xfrm>
            <a:off x="2468877" y="5262395"/>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743C960-3B17-47F0-938A-65A9C719CD9C}"/>
              </a:ext>
            </a:extLst>
          </p:cNvPr>
          <p:cNvCxnSpPr/>
          <p:nvPr/>
        </p:nvCxnSpPr>
        <p:spPr>
          <a:xfrm>
            <a:off x="2452465" y="542886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C558F2-74EA-468F-9DCF-D48D9F3C820A}"/>
              </a:ext>
            </a:extLst>
          </p:cNvPr>
          <p:cNvCxnSpPr/>
          <p:nvPr/>
        </p:nvCxnSpPr>
        <p:spPr>
          <a:xfrm>
            <a:off x="2450123" y="5609403"/>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CCCA0B-4724-4207-A360-BDB74FE694EE}"/>
              </a:ext>
            </a:extLst>
          </p:cNvPr>
          <p:cNvCxnSpPr/>
          <p:nvPr/>
        </p:nvCxnSpPr>
        <p:spPr>
          <a:xfrm>
            <a:off x="3802961" y="4697340"/>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31155BC-02F9-42B9-A2A1-D82ADB593770}"/>
              </a:ext>
            </a:extLst>
          </p:cNvPr>
          <p:cNvCxnSpPr/>
          <p:nvPr/>
        </p:nvCxnSpPr>
        <p:spPr>
          <a:xfrm>
            <a:off x="3786545" y="487787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108795D-8B9A-46E3-94A8-B09B43ACD150}"/>
              </a:ext>
            </a:extLst>
          </p:cNvPr>
          <p:cNvCxnSpPr>
            <a:cxnSpLocks/>
          </p:cNvCxnSpPr>
          <p:nvPr/>
        </p:nvCxnSpPr>
        <p:spPr>
          <a:xfrm>
            <a:off x="3784208" y="5086548"/>
            <a:ext cx="116762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098FAC5-70DE-41DA-9B8D-0EBC27E20897}"/>
              </a:ext>
            </a:extLst>
          </p:cNvPr>
          <p:cNvCxnSpPr/>
          <p:nvPr/>
        </p:nvCxnSpPr>
        <p:spPr>
          <a:xfrm>
            <a:off x="3781859" y="530928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652184F-1001-493A-9D86-C68549F8FDF8}"/>
              </a:ext>
            </a:extLst>
          </p:cNvPr>
          <p:cNvCxnSpPr/>
          <p:nvPr/>
        </p:nvCxnSpPr>
        <p:spPr>
          <a:xfrm>
            <a:off x="3779515" y="553202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57D20BA-136D-45F7-832A-BAE9FA457553}"/>
              </a:ext>
            </a:extLst>
          </p:cNvPr>
          <p:cNvCxnSpPr/>
          <p:nvPr/>
        </p:nvCxnSpPr>
        <p:spPr>
          <a:xfrm>
            <a:off x="3791241" y="5740699"/>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0A7AB26-EC15-47FA-9D00-9EE1FC5B0A89}"/>
              </a:ext>
            </a:extLst>
          </p:cNvPr>
          <p:cNvCxnSpPr/>
          <p:nvPr/>
        </p:nvCxnSpPr>
        <p:spPr>
          <a:xfrm>
            <a:off x="3788893" y="4486327"/>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D706C5-921F-4B6A-BFD2-ACCF151F00C0}"/>
              </a:ext>
            </a:extLst>
          </p:cNvPr>
          <p:cNvCxnSpPr/>
          <p:nvPr/>
        </p:nvCxnSpPr>
        <p:spPr>
          <a:xfrm>
            <a:off x="3786550" y="4272965"/>
            <a:ext cx="322631"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E9E84AF-2B66-4E63-B7E4-B6602BDEA057}"/>
              </a:ext>
            </a:extLst>
          </p:cNvPr>
          <p:cNvSpPr/>
          <p:nvPr/>
        </p:nvSpPr>
        <p:spPr>
          <a:xfrm>
            <a:off x="4951828" y="4290648"/>
            <a:ext cx="1144172" cy="16459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solidFill>
                </a:ln>
              </a:rPr>
              <a:t>1 K * 8 RAM</a:t>
            </a:r>
          </a:p>
        </p:txBody>
      </p:sp>
      <p:cxnSp>
        <p:nvCxnSpPr>
          <p:cNvPr id="25" name="Straight Connector 24">
            <a:extLst>
              <a:ext uri="{FF2B5EF4-FFF2-40B4-BE49-F238E27FC236}">
                <a16:creationId xmlns:a16="http://schemas.microsoft.com/office/drawing/2014/main" id="{169B1C7B-C7F0-49E8-B1EA-813516FD2C28}"/>
              </a:ext>
            </a:extLst>
          </p:cNvPr>
          <p:cNvCxnSpPr/>
          <p:nvPr/>
        </p:nvCxnSpPr>
        <p:spPr>
          <a:xfrm>
            <a:off x="5486400" y="3826414"/>
            <a:ext cx="0" cy="464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BEB0CF-4FCF-48F0-BA91-6B545CCF5988}"/>
              </a:ext>
            </a:extLst>
          </p:cNvPr>
          <p:cNvCxnSpPr>
            <a:cxnSpLocks/>
          </p:cNvCxnSpPr>
          <p:nvPr/>
        </p:nvCxnSpPr>
        <p:spPr>
          <a:xfrm>
            <a:off x="6072550" y="5095931"/>
            <a:ext cx="55333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365094D-ABB3-4404-8AB4-3FC21CDF6751}"/>
              </a:ext>
            </a:extLst>
          </p:cNvPr>
          <p:cNvCxnSpPr/>
          <p:nvPr/>
        </p:nvCxnSpPr>
        <p:spPr>
          <a:xfrm flipH="1">
            <a:off x="6217920" y="4877876"/>
            <a:ext cx="196948" cy="3845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276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071B5-650D-49AF-BADE-9732FF098D8E}"/>
</file>

<file path=customXml/itemProps2.xml><?xml version="1.0" encoding="utf-8"?>
<ds:datastoreItem xmlns:ds="http://schemas.openxmlformats.org/officeDocument/2006/customXml" ds:itemID="{70963FA7-5940-441B-BD90-D58EB11EAA4A}"/>
</file>

<file path=customXml/itemProps3.xml><?xml version="1.0" encoding="utf-8"?>
<ds:datastoreItem xmlns:ds="http://schemas.openxmlformats.org/officeDocument/2006/customXml" ds:itemID="{B633FF2E-26CD-46F2-8794-905B793AA5ED}"/>
</file>

<file path=docProps/app.xml><?xml version="1.0" encoding="utf-8"?>
<Properties xmlns="http://schemas.openxmlformats.org/officeDocument/2006/extended-properties" xmlns:vt="http://schemas.openxmlformats.org/officeDocument/2006/docPropsVTypes">
  <TotalTime>596</TotalTime>
  <Words>958</Words>
  <Application>Microsoft Office PowerPoint</Application>
  <PresentationFormat>Widescreen</PresentationFormat>
  <Paragraphs>83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Bodoni MT</vt:lpstr>
      <vt:lpstr>Calibri</vt:lpstr>
      <vt:lpstr>Calibri Light</vt:lpstr>
      <vt:lpstr>Cambria</vt:lpstr>
      <vt:lpstr>Office Theme</vt:lpstr>
      <vt:lpstr>8085 Addressing Modes and Memory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Mahbubur Rahman</cp:lastModifiedBy>
  <cp:revision>40</cp:revision>
  <dcterms:created xsi:type="dcterms:W3CDTF">2020-10-18T10:32:29Z</dcterms:created>
  <dcterms:modified xsi:type="dcterms:W3CDTF">2023-10-07T04:41:01Z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