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9" r:id="rId2"/>
    <p:sldId id="256" r:id="rId3"/>
    <p:sldId id="257" r:id="rId4"/>
    <p:sldId id="260" r:id="rId5"/>
    <p:sldId id="261" r:id="rId6"/>
    <p:sldId id="262" r:id="rId7"/>
    <p:sldId id="265" r:id="rId8"/>
    <p:sldId id="264" r:id="rId9"/>
    <p:sldId id="269" r:id="rId10"/>
    <p:sldId id="270" r:id="rId11"/>
    <p:sldId id="271" r:id="rId12"/>
    <p:sldId id="272" r:id="rId13"/>
    <p:sldId id="273" r:id="rId14"/>
    <p:sldId id="274" r:id="rId15"/>
    <p:sldId id="275" r:id="rId16"/>
    <p:sldId id="276" r:id="rId17"/>
    <p:sldId id="277" r:id="rId18"/>
    <p:sldId id="278" r:id="rId19"/>
    <p:sldId id="266" r:id="rId20"/>
    <p:sldId id="267"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72BBB-19F0-47F1-8E48-2BF82F8D0F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A50DEA-F707-4DB0-8F10-D925101E8F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5F40BF-8418-4813-809F-252A6FCD89F3}"/>
              </a:ext>
            </a:extLst>
          </p:cNvPr>
          <p:cNvSpPr>
            <a:spLocks noGrp="1"/>
          </p:cNvSpPr>
          <p:nvPr>
            <p:ph type="dt" sz="half" idx="10"/>
          </p:nvPr>
        </p:nvSpPr>
        <p:spPr/>
        <p:txBody>
          <a:bodyPr/>
          <a:lstStyle/>
          <a:p>
            <a:fld id="{9420556F-742D-41AC-BEA5-59F677032BF0}" type="datetimeFigureOut">
              <a:rPr lang="en-US" smtClean="0"/>
              <a:t>07-Oct-23</a:t>
            </a:fld>
            <a:endParaRPr lang="en-US"/>
          </a:p>
        </p:txBody>
      </p:sp>
      <p:sp>
        <p:nvSpPr>
          <p:cNvPr id="5" name="Footer Placeholder 4">
            <a:extLst>
              <a:ext uri="{FF2B5EF4-FFF2-40B4-BE49-F238E27FC236}">
                <a16:creationId xmlns:a16="http://schemas.microsoft.com/office/drawing/2014/main" id="{DAC7CAA1-247B-4F1D-8531-674A3229E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BFA59B-FB65-463B-80E7-B8D872DB341F}"/>
              </a:ext>
            </a:extLst>
          </p:cNvPr>
          <p:cNvSpPr>
            <a:spLocks noGrp="1"/>
          </p:cNvSpPr>
          <p:nvPr>
            <p:ph type="sldNum" sz="quarter" idx="12"/>
          </p:nvPr>
        </p:nvSpPr>
        <p:spPr/>
        <p:txBody>
          <a:bodyPr/>
          <a:lstStyle/>
          <a:p>
            <a:fld id="{8CD7DA1C-C59C-40A5-AB66-386FB5C352A1}" type="slidenum">
              <a:rPr lang="en-US" smtClean="0"/>
              <a:t>‹#›</a:t>
            </a:fld>
            <a:endParaRPr lang="en-US"/>
          </a:p>
        </p:txBody>
      </p:sp>
    </p:spTree>
    <p:extLst>
      <p:ext uri="{BB962C8B-B14F-4D97-AF65-F5344CB8AC3E}">
        <p14:creationId xmlns:p14="http://schemas.microsoft.com/office/powerpoint/2010/main" val="2369699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E8D57-7A34-4DBB-B7AB-89868A4B50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D5ABE5-9C18-4CCD-8B63-6805E401C9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959531-A696-4A12-B4DE-46FF5B222D8C}"/>
              </a:ext>
            </a:extLst>
          </p:cNvPr>
          <p:cNvSpPr>
            <a:spLocks noGrp="1"/>
          </p:cNvSpPr>
          <p:nvPr>
            <p:ph type="dt" sz="half" idx="10"/>
          </p:nvPr>
        </p:nvSpPr>
        <p:spPr/>
        <p:txBody>
          <a:bodyPr/>
          <a:lstStyle/>
          <a:p>
            <a:fld id="{9420556F-742D-41AC-BEA5-59F677032BF0}" type="datetimeFigureOut">
              <a:rPr lang="en-US" smtClean="0"/>
              <a:t>07-Oct-23</a:t>
            </a:fld>
            <a:endParaRPr lang="en-US"/>
          </a:p>
        </p:txBody>
      </p:sp>
      <p:sp>
        <p:nvSpPr>
          <p:cNvPr id="5" name="Footer Placeholder 4">
            <a:extLst>
              <a:ext uri="{FF2B5EF4-FFF2-40B4-BE49-F238E27FC236}">
                <a16:creationId xmlns:a16="http://schemas.microsoft.com/office/drawing/2014/main" id="{72026AF9-F834-47BE-88CD-487F072683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E4CD3C-3BC1-4B15-A2E9-CE5B78BBE139}"/>
              </a:ext>
            </a:extLst>
          </p:cNvPr>
          <p:cNvSpPr>
            <a:spLocks noGrp="1"/>
          </p:cNvSpPr>
          <p:nvPr>
            <p:ph type="sldNum" sz="quarter" idx="12"/>
          </p:nvPr>
        </p:nvSpPr>
        <p:spPr/>
        <p:txBody>
          <a:bodyPr/>
          <a:lstStyle/>
          <a:p>
            <a:fld id="{8CD7DA1C-C59C-40A5-AB66-386FB5C352A1}" type="slidenum">
              <a:rPr lang="en-US" smtClean="0"/>
              <a:t>‹#›</a:t>
            </a:fld>
            <a:endParaRPr lang="en-US"/>
          </a:p>
        </p:txBody>
      </p:sp>
    </p:spTree>
    <p:extLst>
      <p:ext uri="{BB962C8B-B14F-4D97-AF65-F5344CB8AC3E}">
        <p14:creationId xmlns:p14="http://schemas.microsoft.com/office/powerpoint/2010/main" val="3969464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8D527-E4D1-4AAE-9F9F-28F59D2C21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B416FE-24C0-427B-9032-AD491E753B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0601B0-0563-4624-AFB9-A7700B7C011F}"/>
              </a:ext>
            </a:extLst>
          </p:cNvPr>
          <p:cNvSpPr>
            <a:spLocks noGrp="1"/>
          </p:cNvSpPr>
          <p:nvPr>
            <p:ph type="dt" sz="half" idx="10"/>
          </p:nvPr>
        </p:nvSpPr>
        <p:spPr/>
        <p:txBody>
          <a:bodyPr/>
          <a:lstStyle/>
          <a:p>
            <a:fld id="{9420556F-742D-41AC-BEA5-59F677032BF0}" type="datetimeFigureOut">
              <a:rPr lang="en-US" smtClean="0"/>
              <a:t>07-Oct-23</a:t>
            </a:fld>
            <a:endParaRPr lang="en-US"/>
          </a:p>
        </p:txBody>
      </p:sp>
      <p:sp>
        <p:nvSpPr>
          <p:cNvPr id="5" name="Footer Placeholder 4">
            <a:extLst>
              <a:ext uri="{FF2B5EF4-FFF2-40B4-BE49-F238E27FC236}">
                <a16:creationId xmlns:a16="http://schemas.microsoft.com/office/drawing/2014/main" id="{7D478E83-878A-4006-8D61-207C3C8D6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1E7561-7F7A-4ADF-B230-0E6FD72E49F0}"/>
              </a:ext>
            </a:extLst>
          </p:cNvPr>
          <p:cNvSpPr>
            <a:spLocks noGrp="1"/>
          </p:cNvSpPr>
          <p:nvPr>
            <p:ph type="sldNum" sz="quarter" idx="12"/>
          </p:nvPr>
        </p:nvSpPr>
        <p:spPr/>
        <p:txBody>
          <a:bodyPr/>
          <a:lstStyle/>
          <a:p>
            <a:fld id="{8CD7DA1C-C59C-40A5-AB66-386FB5C352A1}" type="slidenum">
              <a:rPr lang="en-US" smtClean="0"/>
              <a:t>‹#›</a:t>
            </a:fld>
            <a:endParaRPr lang="en-US"/>
          </a:p>
        </p:txBody>
      </p:sp>
    </p:spTree>
    <p:extLst>
      <p:ext uri="{BB962C8B-B14F-4D97-AF65-F5344CB8AC3E}">
        <p14:creationId xmlns:p14="http://schemas.microsoft.com/office/powerpoint/2010/main" val="3642188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FA046-3BF5-4B9E-BAD2-B0B00C0D46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F7EBC5-0A2D-4F6B-9178-91253280D9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9C0D27-0C37-4D7D-BA0B-32A3622FD19D}"/>
              </a:ext>
            </a:extLst>
          </p:cNvPr>
          <p:cNvSpPr>
            <a:spLocks noGrp="1"/>
          </p:cNvSpPr>
          <p:nvPr>
            <p:ph type="dt" sz="half" idx="10"/>
          </p:nvPr>
        </p:nvSpPr>
        <p:spPr/>
        <p:txBody>
          <a:bodyPr/>
          <a:lstStyle/>
          <a:p>
            <a:fld id="{9420556F-742D-41AC-BEA5-59F677032BF0}" type="datetimeFigureOut">
              <a:rPr lang="en-US" smtClean="0"/>
              <a:t>07-Oct-23</a:t>
            </a:fld>
            <a:endParaRPr lang="en-US"/>
          </a:p>
        </p:txBody>
      </p:sp>
      <p:sp>
        <p:nvSpPr>
          <p:cNvPr id="5" name="Footer Placeholder 4">
            <a:extLst>
              <a:ext uri="{FF2B5EF4-FFF2-40B4-BE49-F238E27FC236}">
                <a16:creationId xmlns:a16="http://schemas.microsoft.com/office/drawing/2014/main" id="{73A6F2B7-ECE7-462B-ADC8-73754DA253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929CB6-94B9-4CEC-90B5-AAA577A9160E}"/>
              </a:ext>
            </a:extLst>
          </p:cNvPr>
          <p:cNvSpPr>
            <a:spLocks noGrp="1"/>
          </p:cNvSpPr>
          <p:nvPr>
            <p:ph type="sldNum" sz="quarter" idx="12"/>
          </p:nvPr>
        </p:nvSpPr>
        <p:spPr/>
        <p:txBody>
          <a:bodyPr/>
          <a:lstStyle/>
          <a:p>
            <a:fld id="{8CD7DA1C-C59C-40A5-AB66-386FB5C352A1}" type="slidenum">
              <a:rPr lang="en-US" smtClean="0"/>
              <a:t>‹#›</a:t>
            </a:fld>
            <a:endParaRPr lang="en-US"/>
          </a:p>
        </p:txBody>
      </p:sp>
    </p:spTree>
    <p:extLst>
      <p:ext uri="{BB962C8B-B14F-4D97-AF65-F5344CB8AC3E}">
        <p14:creationId xmlns:p14="http://schemas.microsoft.com/office/powerpoint/2010/main" val="4128831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0819-7180-4A94-BB27-36AA8EB282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1A3DDF-BEF6-4DA0-83F0-6AFBF26A9A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6F983A-247A-4A74-BB44-0C0C7DAEDE2C}"/>
              </a:ext>
            </a:extLst>
          </p:cNvPr>
          <p:cNvSpPr>
            <a:spLocks noGrp="1"/>
          </p:cNvSpPr>
          <p:nvPr>
            <p:ph type="dt" sz="half" idx="10"/>
          </p:nvPr>
        </p:nvSpPr>
        <p:spPr/>
        <p:txBody>
          <a:bodyPr/>
          <a:lstStyle/>
          <a:p>
            <a:fld id="{9420556F-742D-41AC-BEA5-59F677032BF0}" type="datetimeFigureOut">
              <a:rPr lang="en-US" smtClean="0"/>
              <a:t>07-Oct-23</a:t>
            </a:fld>
            <a:endParaRPr lang="en-US"/>
          </a:p>
        </p:txBody>
      </p:sp>
      <p:sp>
        <p:nvSpPr>
          <p:cNvPr id="5" name="Footer Placeholder 4">
            <a:extLst>
              <a:ext uri="{FF2B5EF4-FFF2-40B4-BE49-F238E27FC236}">
                <a16:creationId xmlns:a16="http://schemas.microsoft.com/office/drawing/2014/main" id="{5DD63A7E-A733-4F5C-9F91-C87B45A808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5EE35A-641E-44E4-B500-B2AC080A297E}"/>
              </a:ext>
            </a:extLst>
          </p:cNvPr>
          <p:cNvSpPr>
            <a:spLocks noGrp="1"/>
          </p:cNvSpPr>
          <p:nvPr>
            <p:ph type="sldNum" sz="quarter" idx="12"/>
          </p:nvPr>
        </p:nvSpPr>
        <p:spPr/>
        <p:txBody>
          <a:bodyPr/>
          <a:lstStyle/>
          <a:p>
            <a:fld id="{8CD7DA1C-C59C-40A5-AB66-386FB5C352A1}" type="slidenum">
              <a:rPr lang="en-US" smtClean="0"/>
              <a:t>‹#›</a:t>
            </a:fld>
            <a:endParaRPr lang="en-US"/>
          </a:p>
        </p:txBody>
      </p:sp>
    </p:spTree>
    <p:extLst>
      <p:ext uri="{BB962C8B-B14F-4D97-AF65-F5344CB8AC3E}">
        <p14:creationId xmlns:p14="http://schemas.microsoft.com/office/powerpoint/2010/main" val="3456667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0EEE1-B7D1-4D5E-9554-A6B529D9D1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C32EA-EFF9-40A7-87CD-8A7C0D1270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BE107F-AEFC-4892-A554-2037328FE5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4D2462-D10D-4D48-B0CD-416CF040D6FA}"/>
              </a:ext>
            </a:extLst>
          </p:cNvPr>
          <p:cNvSpPr>
            <a:spLocks noGrp="1"/>
          </p:cNvSpPr>
          <p:nvPr>
            <p:ph type="dt" sz="half" idx="10"/>
          </p:nvPr>
        </p:nvSpPr>
        <p:spPr/>
        <p:txBody>
          <a:bodyPr/>
          <a:lstStyle/>
          <a:p>
            <a:fld id="{9420556F-742D-41AC-BEA5-59F677032BF0}" type="datetimeFigureOut">
              <a:rPr lang="en-US" smtClean="0"/>
              <a:t>07-Oct-23</a:t>
            </a:fld>
            <a:endParaRPr lang="en-US"/>
          </a:p>
        </p:txBody>
      </p:sp>
      <p:sp>
        <p:nvSpPr>
          <p:cNvPr id="6" name="Footer Placeholder 5">
            <a:extLst>
              <a:ext uri="{FF2B5EF4-FFF2-40B4-BE49-F238E27FC236}">
                <a16:creationId xmlns:a16="http://schemas.microsoft.com/office/drawing/2014/main" id="{FF8C6B4D-49FA-4088-A05C-C984EC2DCC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22B96B-BA5E-4227-93CB-D1A510C4212A}"/>
              </a:ext>
            </a:extLst>
          </p:cNvPr>
          <p:cNvSpPr>
            <a:spLocks noGrp="1"/>
          </p:cNvSpPr>
          <p:nvPr>
            <p:ph type="sldNum" sz="quarter" idx="12"/>
          </p:nvPr>
        </p:nvSpPr>
        <p:spPr/>
        <p:txBody>
          <a:bodyPr/>
          <a:lstStyle/>
          <a:p>
            <a:fld id="{8CD7DA1C-C59C-40A5-AB66-386FB5C352A1}" type="slidenum">
              <a:rPr lang="en-US" smtClean="0"/>
              <a:t>‹#›</a:t>
            </a:fld>
            <a:endParaRPr lang="en-US"/>
          </a:p>
        </p:txBody>
      </p:sp>
    </p:spTree>
    <p:extLst>
      <p:ext uri="{BB962C8B-B14F-4D97-AF65-F5344CB8AC3E}">
        <p14:creationId xmlns:p14="http://schemas.microsoft.com/office/powerpoint/2010/main" val="1240956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46386-2575-473D-8A97-82250CDB54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FFFA35-FB0E-45F4-AAC8-D40CEDE185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EB9611-1F2E-4F44-B553-58792A48E0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C05EE6-E307-41C5-B5BD-B4DDBA910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4E65EE-861F-4C5C-9488-6C65098077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367FF5-3409-4073-912A-A191BEB96E96}"/>
              </a:ext>
            </a:extLst>
          </p:cNvPr>
          <p:cNvSpPr>
            <a:spLocks noGrp="1"/>
          </p:cNvSpPr>
          <p:nvPr>
            <p:ph type="dt" sz="half" idx="10"/>
          </p:nvPr>
        </p:nvSpPr>
        <p:spPr/>
        <p:txBody>
          <a:bodyPr/>
          <a:lstStyle/>
          <a:p>
            <a:fld id="{9420556F-742D-41AC-BEA5-59F677032BF0}" type="datetimeFigureOut">
              <a:rPr lang="en-US" smtClean="0"/>
              <a:t>07-Oct-23</a:t>
            </a:fld>
            <a:endParaRPr lang="en-US"/>
          </a:p>
        </p:txBody>
      </p:sp>
      <p:sp>
        <p:nvSpPr>
          <p:cNvPr id="8" name="Footer Placeholder 7">
            <a:extLst>
              <a:ext uri="{FF2B5EF4-FFF2-40B4-BE49-F238E27FC236}">
                <a16:creationId xmlns:a16="http://schemas.microsoft.com/office/drawing/2014/main" id="{76901F37-C051-41D8-A130-E68F230B60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68A28A-C226-4F11-9B00-0E1167A41526}"/>
              </a:ext>
            </a:extLst>
          </p:cNvPr>
          <p:cNvSpPr>
            <a:spLocks noGrp="1"/>
          </p:cNvSpPr>
          <p:nvPr>
            <p:ph type="sldNum" sz="quarter" idx="12"/>
          </p:nvPr>
        </p:nvSpPr>
        <p:spPr/>
        <p:txBody>
          <a:bodyPr/>
          <a:lstStyle/>
          <a:p>
            <a:fld id="{8CD7DA1C-C59C-40A5-AB66-386FB5C352A1}" type="slidenum">
              <a:rPr lang="en-US" smtClean="0"/>
              <a:t>‹#›</a:t>
            </a:fld>
            <a:endParaRPr lang="en-US"/>
          </a:p>
        </p:txBody>
      </p:sp>
    </p:spTree>
    <p:extLst>
      <p:ext uri="{BB962C8B-B14F-4D97-AF65-F5344CB8AC3E}">
        <p14:creationId xmlns:p14="http://schemas.microsoft.com/office/powerpoint/2010/main" val="2849885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74A59-BC3F-4B06-87F0-51F25A5E59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E7D425-6DE5-4774-BDDB-CB9FB83BC00B}"/>
              </a:ext>
            </a:extLst>
          </p:cNvPr>
          <p:cNvSpPr>
            <a:spLocks noGrp="1"/>
          </p:cNvSpPr>
          <p:nvPr>
            <p:ph type="dt" sz="half" idx="10"/>
          </p:nvPr>
        </p:nvSpPr>
        <p:spPr/>
        <p:txBody>
          <a:bodyPr/>
          <a:lstStyle/>
          <a:p>
            <a:fld id="{9420556F-742D-41AC-BEA5-59F677032BF0}" type="datetimeFigureOut">
              <a:rPr lang="en-US" smtClean="0"/>
              <a:t>07-Oct-23</a:t>
            </a:fld>
            <a:endParaRPr lang="en-US"/>
          </a:p>
        </p:txBody>
      </p:sp>
      <p:sp>
        <p:nvSpPr>
          <p:cNvPr id="4" name="Footer Placeholder 3">
            <a:extLst>
              <a:ext uri="{FF2B5EF4-FFF2-40B4-BE49-F238E27FC236}">
                <a16:creationId xmlns:a16="http://schemas.microsoft.com/office/drawing/2014/main" id="{A2D539A6-D985-41A5-BEB1-D1D1F8F2AB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62E464-07C1-4A3D-BC61-CA20B8B186FA}"/>
              </a:ext>
            </a:extLst>
          </p:cNvPr>
          <p:cNvSpPr>
            <a:spLocks noGrp="1"/>
          </p:cNvSpPr>
          <p:nvPr>
            <p:ph type="sldNum" sz="quarter" idx="12"/>
          </p:nvPr>
        </p:nvSpPr>
        <p:spPr/>
        <p:txBody>
          <a:bodyPr/>
          <a:lstStyle/>
          <a:p>
            <a:fld id="{8CD7DA1C-C59C-40A5-AB66-386FB5C352A1}" type="slidenum">
              <a:rPr lang="en-US" smtClean="0"/>
              <a:t>‹#›</a:t>
            </a:fld>
            <a:endParaRPr lang="en-US"/>
          </a:p>
        </p:txBody>
      </p:sp>
    </p:spTree>
    <p:extLst>
      <p:ext uri="{BB962C8B-B14F-4D97-AF65-F5344CB8AC3E}">
        <p14:creationId xmlns:p14="http://schemas.microsoft.com/office/powerpoint/2010/main" val="1263863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B96877-AB1A-4C80-AF50-993D36A74298}"/>
              </a:ext>
            </a:extLst>
          </p:cNvPr>
          <p:cNvSpPr>
            <a:spLocks noGrp="1"/>
          </p:cNvSpPr>
          <p:nvPr>
            <p:ph type="dt" sz="half" idx="10"/>
          </p:nvPr>
        </p:nvSpPr>
        <p:spPr/>
        <p:txBody>
          <a:bodyPr/>
          <a:lstStyle/>
          <a:p>
            <a:fld id="{9420556F-742D-41AC-BEA5-59F677032BF0}" type="datetimeFigureOut">
              <a:rPr lang="en-US" smtClean="0"/>
              <a:t>07-Oct-23</a:t>
            </a:fld>
            <a:endParaRPr lang="en-US"/>
          </a:p>
        </p:txBody>
      </p:sp>
      <p:sp>
        <p:nvSpPr>
          <p:cNvPr id="3" name="Footer Placeholder 2">
            <a:extLst>
              <a:ext uri="{FF2B5EF4-FFF2-40B4-BE49-F238E27FC236}">
                <a16:creationId xmlns:a16="http://schemas.microsoft.com/office/drawing/2014/main" id="{0CD675A7-D1EC-499C-BE31-17203850CB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5A6B57-1A15-42DA-8384-6AE3081A9B1B}"/>
              </a:ext>
            </a:extLst>
          </p:cNvPr>
          <p:cNvSpPr>
            <a:spLocks noGrp="1"/>
          </p:cNvSpPr>
          <p:nvPr>
            <p:ph type="sldNum" sz="quarter" idx="12"/>
          </p:nvPr>
        </p:nvSpPr>
        <p:spPr/>
        <p:txBody>
          <a:bodyPr/>
          <a:lstStyle/>
          <a:p>
            <a:fld id="{8CD7DA1C-C59C-40A5-AB66-386FB5C352A1}" type="slidenum">
              <a:rPr lang="en-US" smtClean="0"/>
              <a:t>‹#›</a:t>
            </a:fld>
            <a:endParaRPr lang="en-US"/>
          </a:p>
        </p:txBody>
      </p:sp>
    </p:spTree>
    <p:extLst>
      <p:ext uri="{BB962C8B-B14F-4D97-AF65-F5344CB8AC3E}">
        <p14:creationId xmlns:p14="http://schemas.microsoft.com/office/powerpoint/2010/main" val="2632037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A54F-EC60-4D2B-8E4D-570429A8DF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9F8AEB-8E73-46F5-A828-64FB09D629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17D2CD-7537-4915-8498-4FCEA6D807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3E8AD5-669A-4AC8-9571-278C0C1468CA}"/>
              </a:ext>
            </a:extLst>
          </p:cNvPr>
          <p:cNvSpPr>
            <a:spLocks noGrp="1"/>
          </p:cNvSpPr>
          <p:nvPr>
            <p:ph type="dt" sz="half" idx="10"/>
          </p:nvPr>
        </p:nvSpPr>
        <p:spPr/>
        <p:txBody>
          <a:bodyPr/>
          <a:lstStyle/>
          <a:p>
            <a:fld id="{9420556F-742D-41AC-BEA5-59F677032BF0}" type="datetimeFigureOut">
              <a:rPr lang="en-US" smtClean="0"/>
              <a:t>07-Oct-23</a:t>
            </a:fld>
            <a:endParaRPr lang="en-US"/>
          </a:p>
        </p:txBody>
      </p:sp>
      <p:sp>
        <p:nvSpPr>
          <p:cNvPr id="6" name="Footer Placeholder 5">
            <a:extLst>
              <a:ext uri="{FF2B5EF4-FFF2-40B4-BE49-F238E27FC236}">
                <a16:creationId xmlns:a16="http://schemas.microsoft.com/office/drawing/2014/main" id="{9D1FD3E3-C801-4FBB-9564-079AEE06F8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12D5B9-CF4C-4493-8DD3-B01A3A462755}"/>
              </a:ext>
            </a:extLst>
          </p:cNvPr>
          <p:cNvSpPr>
            <a:spLocks noGrp="1"/>
          </p:cNvSpPr>
          <p:nvPr>
            <p:ph type="sldNum" sz="quarter" idx="12"/>
          </p:nvPr>
        </p:nvSpPr>
        <p:spPr/>
        <p:txBody>
          <a:bodyPr/>
          <a:lstStyle/>
          <a:p>
            <a:fld id="{8CD7DA1C-C59C-40A5-AB66-386FB5C352A1}" type="slidenum">
              <a:rPr lang="en-US" smtClean="0"/>
              <a:t>‹#›</a:t>
            </a:fld>
            <a:endParaRPr lang="en-US"/>
          </a:p>
        </p:txBody>
      </p:sp>
    </p:spTree>
    <p:extLst>
      <p:ext uri="{BB962C8B-B14F-4D97-AF65-F5344CB8AC3E}">
        <p14:creationId xmlns:p14="http://schemas.microsoft.com/office/powerpoint/2010/main" val="3152129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D718-AF2C-415A-9111-10013EB539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800630-F7BE-43B2-A982-6380DCFD02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7E67D4-3418-4449-8ADA-CB06FBB2E2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635827-51F0-46FB-B0BB-E08750D0473C}"/>
              </a:ext>
            </a:extLst>
          </p:cNvPr>
          <p:cNvSpPr>
            <a:spLocks noGrp="1"/>
          </p:cNvSpPr>
          <p:nvPr>
            <p:ph type="dt" sz="half" idx="10"/>
          </p:nvPr>
        </p:nvSpPr>
        <p:spPr/>
        <p:txBody>
          <a:bodyPr/>
          <a:lstStyle/>
          <a:p>
            <a:fld id="{9420556F-742D-41AC-BEA5-59F677032BF0}" type="datetimeFigureOut">
              <a:rPr lang="en-US" smtClean="0"/>
              <a:t>07-Oct-23</a:t>
            </a:fld>
            <a:endParaRPr lang="en-US"/>
          </a:p>
        </p:txBody>
      </p:sp>
      <p:sp>
        <p:nvSpPr>
          <p:cNvPr id="6" name="Footer Placeholder 5">
            <a:extLst>
              <a:ext uri="{FF2B5EF4-FFF2-40B4-BE49-F238E27FC236}">
                <a16:creationId xmlns:a16="http://schemas.microsoft.com/office/drawing/2014/main" id="{51B12945-46AD-4035-B6A6-7492E48022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21CB8C-5B6F-4301-93DB-EE4C47D46117}"/>
              </a:ext>
            </a:extLst>
          </p:cNvPr>
          <p:cNvSpPr>
            <a:spLocks noGrp="1"/>
          </p:cNvSpPr>
          <p:nvPr>
            <p:ph type="sldNum" sz="quarter" idx="12"/>
          </p:nvPr>
        </p:nvSpPr>
        <p:spPr/>
        <p:txBody>
          <a:bodyPr/>
          <a:lstStyle/>
          <a:p>
            <a:fld id="{8CD7DA1C-C59C-40A5-AB66-386FB5C352A1}" type="slidenum">
              <a:rPr lang="en-US" smtClean="0"/>
              <a:t>‹#›</a:t>
            </a:fld>
            <a:endParaRPr lang="en-US"/>
          </a:p>
        </p:txBody>
      </p:sp>
    </p:spTree>
    <p:extLst>
      <p:ext uri="{BB962C8B-B14F-4D97-AF65-F5344CB8AC3E}">
        <p14:creationId xmlns:p14="http://schemas.microsoft.com/office/powerpoint/2010/main" val="445955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396EA2-62BC-4C61-850A-BC6E12B286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391586-32AB-4289-A09E-A8DA8A5963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41305E-84D6-48E2-81C7-20CA08C72C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20556F-742D-41AC-BEA5-59F677032BF0}" type="datetimeFigureOut">
              <a:rPr lang="en-US" smtClean="0"/>
              <a:t>07-Oct-23</a:t>
            </a:fld>
            <a:endParaRPr lang="en-US"/>
          </a:p>
        </p:txBody>
      </p:sp>
      <p:sp>
        <p:nvSpPr>
          <p:cNvPr id="5" name="Footer Placeholder 4">
            <a:extLst>
              <a:ext uri="{FF2B5EF4-FFF2-40B4-BE49-F238E27FC236}">
                <a16:creationId xmlns:a16="http://schemas.microsoft.com/office/drawing/2014/main" id="{39E8EE05-2763-458E-92F8-C8D7808119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0CEA3A-0614-41B8-A3F9-975047C90F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D7DA1C-C59C-40A5-AB66-386FB5C352A1}" type="slidenum">
              <a:rPr lang="en-US" smtClean="0"/>
              <a:t>‹#›</a:t>
            </a:fld>
            <a:endParaRPr lang="en-US"/>
          </a:p>
        </p:txBody>
      </p:sp>
    </p:spTree>
    <p:extLst>
      <p:ext uri="{BB962C8B-B14F-4D97-AF65-F5344CB8AC3E}">
        <p14:creationId xmlns:p14="http://schemas.microsoft.com/office/powerpoint/2010/main" val="2983976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technobyte.org/jtag-boundary-scan-structured-techniques-df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6AF0-612A-ED42-32F9-2D849E03BA92}"/>
              </a:ext>
            </a:extLst>
          </p:cNvPr>
          <p:cNvSpPr>
            <a:spLocks noGrp="1"/>
          </p:cNvSpPr>
          <p:nvPr>
            <p:ph type="ctrTitle"/>
          </p:nvPr>
        </p:nvSpPr>
        <p:spPr>
          <a:xfrm>
            <a:off x="1524000" y="2212720"/>
            <a:ext cx="9144000" cy="1258082"/>
          </a:xfrm>
        </p:spPr>
        <p:txBody>
          <a:bodyPr>
            <a:normAutofit/>
          </a:bodyPr>
          <a:lstStyle/>
          <a:p>
            <a:pPr marL="0" indent="0" algn="ctr">
              <a:buNone/>
            </a:pPr>
            <a:r>
              <a:rPr lang="en-US" sz="4400" b="1">
                <a:solidFill>
                  <a:srgbClr val="00B050"/>
                </a:solidFill>
                <a:latin typeface="Cambria" panose="02040503050406030204" pitchFamily="18" charset="0"/>
                <a:ea typeface="Cambria" panose="02040503050406030204" pitchFamily="18" charset="0"/>
              </a:rPr>
              <a:t>Memory Interfacing in 8085</a:t>
            </a:r>
            <a:endParaRPr lang="en-US" sz="4400" b="1" dirty="0">
              <a:solidFill>
                <a:srgbClr val="00B050"/>
              </a:solidFill>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3577ABE3-EDF2-8B01-3A69-8FDAE606FEAC}"/>
              </a:ext>
            </a:extLst>
          </p:cNvPr>
          <p:cNvSpPr>
            <a:spLocks noGrp="1"/>
          </p:cNvSpPr>
          <p:nvPr>
            <p:ph type="subTitle" idx="1"/>
          </p:nvPr>
        </p:nvSpPr>
        <p:spPr>
          <a:xfrm>
            <a:off x="1524000" y="4571029"/>
            <a:ext cx="9144000" cy="1925305"/>
          </a:xfrm>
        </p:spPr>
        <p:txBody>
          <a:bodyPr>
            <a:normAutofit fontScale="92500" lnSpcReduction="10000"/>
          </a:bodyPr>
          <a:lstStyle/>
          <a:p>
            <a:pPr marL="0" lvl="0" indent="0" algn="ctr" rtl="0">
              <a:spcBef>
                <a:spcPts val="0"/>
              </a:spcBef>
              <a:spcAft>
                <a:spcPts val="0"/>
              </a:spcAft>
              <a:buNone/>
            </a:pPr>
            <a:r>
              <a:rPr lang="en-US" sz="2800" dirty="0">
                <a:solidFill>
                  <a:schemeClr val="dk1"/>
                </a:solidFill>
                <a:latin typeface="Bodoni MT" panose="02070603080606020203" pitchFamily="18" charset="0"/>
              </a:rPr>
              <a:t>Presented by</a:t>
            </a:r>
          </a:p>
          <a:p>
            <a:pPr marL="0" lvl="0" indent="0" algn="ctr" rtl="0">
              <a:spcBef>
                <a:spcPts val="0"/>
              </a:spcBef>
              <a:spcAft>
                <a:spcPts val="0"/>
              </a:spcAft>
              <a:buNone/>
            </a:pPr>
            <a:r>
              <a:rPr lang="en-US" sz="3600" dirty="0">
                <a:latin typeface="Bodoni MT" panose="02070603080606020203" pitchFamily="18" charset="0"/>
              </a:rPr>
              <a:t>Mahbubur Rahman</a:t>
            </a:r>
          </a:p>
          <a:p>
            <a:pPr marL="0" lvl="0" indent="0" algn="ctr" rtl="0">
              <a:spcBef>
                <a:spcPts val="0"/>
              </a:spcBef>
              <a:spcAft>
                <a:spcPts val="0"/>
              </a:spcAft>
              <a:buNone/>
            </a:pPr>
            <a:endParaRPr lang="en-US" sz="3600" dirty="0">
              <a:latin typeface="Bodoni MT" panose="02070603080606020203" pitchFamily="18" charset="0"/>
            </a:endParaRPr>
          </a:p>
          <a:p>
            <a:pPr marL="0" lvl="0" indent="0" algn="ctr" rtl="0">
              <a:spcBef>
                <a:spcPts val="0"/>
              </a:spcBef>
              <a:spcAft>
                <a:spcPts val="0"/>
              </a:spcAft>
              <a:buNone/>
            </a:pPr>
            <a:r>
              <a:rPr lang="en-US" sz="2000" dirty="0">
                <a:latin typeface="Bodoni MT" panose="02070603080606020203" pitchFamily="18" charset="0"/>
              </a:rPr>
              <a:t>Lecturer</a:t>
            </a:r>
          </a:p>
          <a:p>
            <a:pPr marL="0" lvl="0" indent="0" algn="ctr" rtl="0">
              <a:spcBef>
                <a:spcPts val="0"/>
              </a:spcBef>
              <a:spcAft>
                <a:spcPts val="0"/>
              </a:spcAft>
              <a:buNone/>
            </a:pPr>
            <a:r>
              <a:rPr lang="en-US" sz="2000" dirty="0">
                <a:latin typeface="Bodoni MT" panose="02070603080606020203" pitchFamily="18" charset="0"/>
              </a:rPr>
              <a:t>Department of Computer Science and Engineering(CSE)</a:t>
            </a:r>
          </a:p>
          <a:p>
            <a:pPr marL="0" lvl="0" indent="0" algn="ctr" rtl="0">
              <a:spcBef>
                <a:spcPts val="0"/>
              </a:spcBef>
              <a:spcAft>
                <a:spcPts val="0"/>
              </a:spcAft>
              <a:buNone/>
            </a:pPr>
            <a:r>
              <a:rPr lang="en-US" sz="2000" dirty="0">
                <a:latin typeface="Bodoni MT" panose="02070603080606020203" pitchFamily="18" charset="0"/>
              </a:rPr>
              <a:t>Green University of Bangladesh(GUB)</a:t>
            </a:r>
          </a:p>
        </p:txBody>
      </p:sp>
      <p:pic>
        <p:nvPicPr>
          <p:cNvPr id="5" name="Picture 4">
            <a:extLst>
              <a:ext uri="{FF2B5EF4-FFF2-40B4-BE49-F238E27FC236}">
                <a16:creationId xmlns:a16="http://schemas.microsoft.com/office/drawing/2014/main" id="{AEEE3ABA-EF8D-4D24-0941-1714DBD447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587577" cy="1531938"/>
          </a:xfrm>
          <a:prstGeom prst="rect">
            <a:avLst/>
          </a:prstGeom>
        </p:spPr>
      </p:pic>
      <p:pic>
        <p:nvPicPr>
          <p:cNvPr id="7" name="Picture 6">
            <a:extLst>
              <a:ext uri="{FF2B5EF4-FFF2-40B4-BE49-F238E27FC236}">
                <a16:creationId xmlns:a16="http://schemas.microsoft.com/office/drawing/2014/main" id="{890FB48B-8AAD-0FA1-DD1D-531C5DB0C5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77184" y="68262"/>
            <a:ext cx="1392907" cy="1392907"/>
          </a:xfrm>
          <a:prstGeom prst="rect">
            <a:avLst/>
          </a:prstGeom>
        </p:spPr>
      </p:pic>
    </p:spTree>
    <p:extLst>
      <p:ext uri="{BB962C8B-B14F-4D97-AF65-F5344CB8AC3E}">
        <p14:creationId xmlns:p14="http://schemas.microsoft.com/office/powerpoint/2010/main" val="625142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19B2A-C870-4417-B960-1978CCBB9D44}"/>
              </a:ext>
            </a:extLst>
          </p:cNvPr>
          <p:cNvSpPr>
            <a:spLocks noGrp="1"/>
          </p:cNvSpPr>
          <p:nvPr>
            <p:ph idx="1"/>
          </p:nvPr>
        </p:nvSpPr>
        <p:spPr>
          <a:xfrm>
            <a:off x="658837" y="479685"/>
            <a:ext cx="10874326" cy="6026046"/>
          </a:xfrm>
        </p:spPr>
        <p:txBody>
          <a:bodyPr>
            <a:noAutofit/>
          </a:bodyPr>
          <a:lstStyle/>
          <a:p>
            <a:pPr algn="just">
              <a:lnSpc>
                <a:spcPct val="150000"/>
              </a:lnSpc>
              <a:buFont typeface="Arial" panose="020B0604020202020204" pitchFamily="34" charset="0"/>
              <a:buChar char="•"/>
            </a:pPr>
            <a:r>
              <a:rPr lang="en-US" sz="1600" b="1" dirty="0">
                <a:latin typeface="Cambria" panose="02040503050406030204" pitchFamily="18" charset="0"/>
                <a:ea typeface="Cambria" panose="02040503050406030204" pitchFamily="18" charset="0"/>
              </a:rPr>
              <a:t>Data pins: </a:t>
            </a:r>
            <a:r>
              <a:rPr lang="en-US" sz="1600" dirty="0">
                <a:effectLst/>
                <a:latin typeface="Cambria" panose="02040503050406030204" pitchFamily="18" charset="0"/>
                <a:ea typeface="Cambria" panose="02040503050406030204" pitchFamily="18" charset="0"/>
              </a:rPr>
              <a:t>Since each memory location stores eight bits, there are eight data lines D0-D7 connected to the memory chip.</a:t>
            </a:r>
            <a:endParaRPr lang="en-US" sz="1600" dirty="0">
              <a:latin typeface="Cambria" panose="02040503050406030204" pitchFamily="18" charset="0"/>
              <a:ea typeface="Cambria" panose="02040503050406030204" pitchFamily="18" charset="0"/>
            </a:endParaRPr>
          </a:p>
          <a:p>
            <a:pPr algn="just">
              <a:lnSpc>
                <a:spcPct val="150000"/>
              </a:lnSpc>
              <a:buFont typeface="Arial" panose="020B0604020202020204" pitchFamily="34" charset="0"/>
              <a:buChar char="•"/>
            </a:pPr>
            <a:r>
              <a:rPr lang="en-US" sz="1600" b="1" dirty="0">
                <a:latin typeface="Cambria" panose="02040503050406030204" pitchFamily="18" charset="0"/>
                <a:ea typeface="Cambria" panose="02040503050406030204" pitchFamily="18" charset="0"/>
              </a:rPr>
              <a:t>Address pins: </a:t>
            </a:r>
            <a:r>
              <a:rPr lang="en-US" sz="1600" dirty="0">
                <a:effectLst/>
                <a:latin typeface="Cambria" panose="02040503050406030204" pitchFamily="18" charset="0"/>
                <a:ea typeface="Cambria" panose="02040503050406030204" pitchFamily="18" charset="0"/>
              </a:rPr>
              <a:t>The number of address pins depends on the size of the memory. In this case, a memory of size 1 kB x 8 will have 2</a:t>
            </a:r>
            <a:r>
              <a:rPr lang="en-US" sz="1600" baseline="30000" dirty="0">
                <a:effectLst/>
                <a:latin typeface="Cambria" panose="02040503050406030204" pitchFamily="18" charset="0"/>
                <a:ea typeface="Cambria" panose="02040503050406030204" pitchFamily="18" charset="0"/>
              </a:rPr>
              <a:t>10</a:t>
            </a:r>
            <a:r>
              <a:rPr lang="en-US" sz="1600" dirty="0">
                <a:effectLst/>
                <a:latin typeface="Cambria" panose="02040503050406030204" pitchFamily="18" charset="0"/>
                <a:ea typeface="Cambria" panose="02040503050406030204" pitchFamily="18" charset="0"/>
              </a:rPr>
              <a:t> different memory locations. Hence, it will have ten address lines A0 to A9. Similarly, the 2 kB RAM will have 2</a:t>
            </a:r>
            <a:r>
              <a:rPr lang="en-US" sz="1600" baseline="30000" dirty="0">
                <a:effectLst/>
                <a:latin typeface="Cambria" panose="02040503050406030204" pitchFamily="18" charset="0"/>
                <a:ea typeface="Cambria" panose="02040503050406030204" pitchFamily="18" charset="0"/>
              </a:rPr>
              <a:t>11</a:t>
            </a:r>
            <a:r>
              <a:rPr lang="en-US" sz="1600" dirty="0">
                <a:effectLst/>
                <a:latin typeface="Cambria" panose="02040503050406030204" pitchFamily="18" charset="0"/>
                <a:ea typeface="Cambria" panose="02040503050406030204" pitchFamily="18" charset="0"/>
              </a:rPr>
              <a:t> different memory locations. So, there are 11 address lines A0-A10.</a:t>
            </a:r>
            <a:endParaRPr lang="en-US" sz="1600" dirty="0">
              <a:latin typeface="Cambria" panose="02040503050406030204" pitchFamily="18" charset="0"/>
              <a:ea typeface="Cambria" panose="02040503050406030204" pitchFamily="18" charset="0"/>
            </a:endParaRPr>
          </a:p>
          <a:p>
            <a:pPr algn="just">
              <a:lnSpc>
                <a:spcPct val="150000"/>
              </a:lnSpc>
              <a:buFont typeface="Arial" panose="020B0604020202020204" pitchFamily="34" charset="0"/>
              <a:buChar char="•"/>
            </a:pPr>
            <a:r>
              <a:rPr lang="en-US" sz="1600" b="1" dirty="0">
                <a:effectLst/>
                <a:latin typeface="Cambria" panose="02040503050406030204" pitchFamily="18" charset="0"/>
                <a:ea typeface="Cambria" panose="02040503050406030204" pitchFamily="18" charset="0"/>
              </a:rPr>
              <a:t>CS</a:t>
            </a:r>
            <a:r>
              <a:rPr lang="en-US" sz="1600" b="1" dirty="0">
                <a:latin typeface="Cambria" panose="02040503050406030204" pitchFamily="18" charset="0"/>
                <a:ea typeface="Cambria" panose="02040503050406030204" pitchFamily="18" charset="0"/>
              </a:rPr>
              <a:t> pin: </a:t>
            </a:r>
            <a:r>
              <a:rPr lang="en-US" sz="1600" dirty="0">
                <a:effectLst/>
                <a:latin typeface="Cambria" panose="02040503050406030204" pitchFamily="18" charset="0"/>
                <a:ea typeface="Cambria" panose="02040503050406030204" pitchFamily="18" charset="0"/>
              </a:rPr>
              <a:t>When this pin is enabled, the memory chip knows that the microprocessor is talking to it and responds to it accordingly. We need to generate this signal for each of the chips according to the range of addresses assigned to them. Basically, we select a chip only when it is needed. The Chip Select (CS) pin is used for this. </a:t>
            </a:r>
            <a:endParaRPr lang="en-US" sz="1600" dirty="0">
              <a:latin typeface="Cambria" panose="02040503050406030204" pitchFamily="18" charset="0"/>
              <a:ea typeface="Cambria" panose="02040503050406030204" pitchFamily="18" charset="0"/>
            </a:endParaRPr>
          </a:p>
          <a:p>
            <a:pPr algn="just">
              <a:lnSpc>
                <a:spcPct val="150000"/>
              </a:lnSpc>
              <a:buFont typeface="Arial" panose="020B0604020202020204" pitchFamily="34" charset="0"/>
              <a:buChar char="•"/>
            </a:pPr>
            <a:r>
              <a:rPr lang="en-US" sz="1600" b="1" dirty="0">
                <a:effectLst/>
                <a:latin typeface="Cambria" panose="02040503050406030204" pitchFamily="18" charset="0"/>
                <a:ea typeface="Cambria" panose="02040503050406030204" pitchFamily="18" charset="0"/>
              </a:rPr>
              <a:t>OE</a:t>
            </a:r>
            <a:r>
              <a:rPr lang="en-US" sz="1600" b="1" dirty="0">
                <a:latin typeface="Cambria" panose="02040503050406030204" pitchFamily="18" charset="0"/>
                <a:ea typeface="Cambria" panose="02040503050406030204" pitchFamily="18" charset="0"/>
              </a:rPr>
              <a:t> pin: </a:t>
            </a:r>
            <a:r>
              <a:rPr lang="en-US" sz="1600" dirty="0">
                <a:effectLst/>
                <a:latin typeface="Cambria" panose="02040503050406030204" pitchFamily="18" charset="0"/>
                <a:ea typeface="Cambria" panose="02040503050406030204" pitchFamily="18" charset="0"/>
              </a:rPr>
              <a:t>When this active-low output enable pin is enabled, the memory chip can output the data into the data bus.</a:t>
            </a:r>
            <a:endParaRPr lang="en-US" sz="1600" dirty="0">
              <a:latin typeface="Cambria" panose="02040503050406030204" pitchFamily="18" charset="0"/>
              <a:ea typeface="Cambria" panose="02040503050406030204" pitchFamily="18" charset="0"/>
            </a:endParaRPr>
          </a:p>
          <a:p>
            <a:pPr algn="just">
              <a:lnSpc>
                <a:spcPct val="150000"/>
              </a:lnSpc>
              <a:buFont typeface="Arial" panose="020B0604020202020204" pitchFamily="34" charset="0"/>
              <a:buChar char="•"/>
            </a:pPr>
            <a:r>
              <a:rPr lang="en-US" sz="1600" b="1" dirty="0">
                <a:effectLst/>
                <a:latin typeface="Cambria" panose="02040503050406030204" pitchFamily="18" charset="0"/>
                <a:ea typeface="Cambria" panose="02040503050406030204" pitchFamily="18" charset="0"/>
              </a:rPr>
              <a:t>WR</a:t>
            </a:r>
            <a:r>
              <a:rPr lang="en-US" sz="1600" b="1" dirty="0">
                <a:latin typeface="Cambria" panose="02040503050406030204" pitchFamily="18" charset="0"/>
                <a:ea typeface="Cambria" panose="02040503050406030204" pitchFamily="18" charset="0"/>
              </a:rPr>
              <a:t> pin: </a:t>
            </a:r>
            <a:r>
              <a:rPr lang="en-US" sz="1600" dirty="0">
                <a:effectLst/>
                <a:latin typeface="Cambria" panose="02040503050406030204" pitchFamily="18" charset="0"/>
                <a:ea typeface="Cambria" panose="02040503050406030204" pitchFamily="18" charset="0"/>
              </a:rPr>
              <a:t>Upon activation of this active-low memory write pin, data on the data bus is written on the memory chip at the location specified by the address bus.</a:t>
            </a:r>
            <a:endParaRPr lang="en-US" sz="1600" dirty="0">
              <a:latin typeface="Cambria" panose="02040503050406030204" pitchFamily="18" charset="0"/>
              <a:ea typeface="Cambria" panose="02040503050406030204" pitchFamily="18" charset="0"/>
            </a:endParaRPr>
          </a:p>
          <a:p>
            <a:pPr algn="just">
              <a:lnSpc>
                <a:spcPct val="150000"/>
              </a:lnSpc>
              <a:buFont typeface="Arial" panose="020B0604020202020204" pitchFamily="34" charset="0"/>
              <a:buChar char="•"/>
            </a:pPr>
            <a:r>
              <a:rPr lang="en-US" sz="1600" b="1" dirty="0">
                <a:effectLst/>
                <a:latin typeface="Cambria" panose="02040503050406030204" pitchFamily="18" charset="0"/>
                <a:ea typeface="Cambria" panose="02040503050406030204" pitchFamily="18" charset="0"/>
              </a:rPr>
              <a:t>VCC and GND pins: </a:t>
            </a:r>
            <a:r>
              <a:rPr lang="en-US" sz="1600" dirty="0">
                <a:effectLst/>
                <a:latin typeface="Cambria" panose="02040503050406030204" pitchFamily="18" charset="0"/>
                <a:ea typeface="Cambria" panose="02040503050406030204" pitchFamily="18" charset="0"/>
              </a:rPr>
              <a:t>These pins serve the purpose of powering the ICs. For simplicity, we will not show these pins in the diagram.</a:t>
            </a:r>
            <a:endParaRPr lang="en-US" sz="1600" dirty="0">
              <a:latin typeface="Cambria" panose="02040503050406030204" pitchFamily="18" charset="0"/>
              <a:ea typeface="Cambria" panose="02040503050406030204" pitchFamily="18" charset="0"/>
            </a:endParaRPr>
          </a:p>
          <a:p>
            <a:pPr marL="0" indent="0" algn="just">
              <a:lnSpc>
                <a:spcPct val="150000"/>
              </a:lnSpc>
              <a:buNone/>
            </a:pPr>
            <a:r>
              <a:rPr lang="en-US" sz="1600" dirty="0">
                <a:effectLst/>
                <a:latin typeface="Cambria" panose="02040503050406030204" pitchFamily="18" charset="0"/>
                <a:ea typeface="Cambria" panose="02040503050406030204" pitchFamily="18" charset="0"/>
              </a:rPr>
              <a:t>There are </a:t>
            </a:r>
            <a:r>
              <a:rPr lang="en-US" sz="1600" dirty="0">
                <a:effectLst/>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three types of buses in 8085</a:t>
            </a:r>
            <a:r>
              <a:rPr lang="en-US" sz="1600" dirty="0">
                <a:effectLst/>
                <a:latin typeface="Cambria" panose="02040503050406030204" pitchFamily="18" charset="0"/>
                <a:ea typeface="Cambria" panose="02040503050406030204" pitchFamily="18" charset="0"/>
              </a:rPr>
              <a:t> – Address bus, data bus, and control bus. Each of these buses will be connected to the memory chip.</a:t>
            </a:r>
          </a:p>
          <a:p>
            <a:pPr marL="0" indent="0" algn="just">
              <a:lnSpc>
                <a:spcPct val="150000"/>
              </a:lnSpc>
              <a:buNone/>
            </a:pPr>
            <a:endParaRPr lang="en-US"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38383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19B2A-C870-4417-B960-1978CCBB9D44}"/>
              </a:ext>
            </a:extLst>
          </p:cNvPr>
          <p:cNvSpPr>
            <a:spLocks noGrp="1"/>
          </p:cNvSpPr>
          <p:nvPr>
            <p:ph idx="1"/>
          </p:nvPr>
        </p:nvSpPr>
        <p:spPr>
          <a:xfrm>
            <a:off x="717452" y="764498"/>
            <a:ext cx="10874326" cy="5678506"/>
          </a:xfrm>
        </p:spPr>
        <p:txBody>
          <a:bodyPr>
            <a:noAutofit/>
          </a:bodyPr>
          <a:lstStyle/>
          <a:p>
            <a:pPr marL="0" indent="0" algn="just">
              <a:lnSpc>
                <a:spcPct val="150000"/>
              </a:lnSpc>
              <a:buNone/>
            </a:pPr>
            <a:endParaRPr lang="en-US" sz="1600" b="0" dirty="0">
              <a:effectLst/>
              <a:latin typeface="Cambria" panose="02040503050406030204" pitchFamily="18" charset="0"/>
              <a:ea typeface="Cambria" panose="02040503050406030204" pitchFamily="18" charset="0"/>
            </a:endParaRPr>
          </a:p>
          <a:p>
            <a:pPr marL="0" indent="0" algn="just">
              <a:lnSpc>
                <a:spcPct val="150000"/>
              </a:lnSpc>
              <a:buNone/>
            </a:pPr>
            <a:endParaRPr lang="en-US" sz="1600"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4F496D2C-621A-49FF-ADB1-FA391AEA1169}"/>
              </a:ext>
            </a:extLst>
          </p:cNvPr>
          <p:cNvSpPr txBox="1"/>
          <p:nvPr/>
        </p:nvSpPr>
        <p:spPr>
          <a:xfrm>
            <a:off x="839448" y="745686"/>
            <a:ext cx="10478125" cy="2805255"/>
          </a:xfrm>
          <a:prstGeom prst="rect">
            <a:avLst/>
          </a:prstGeom>
          <a:noFill/>
        </p:spPr>
        <p:txBody>
          <a:bodyPr wrap="square">
            <a:spAutoFit/>
          </a:bodyPr>
          <a:lstStyle/>
          <a:p>
            <a:pPr algn="just">
              <a:lnSpc>
                <a:spcPct val="150000"/>
              </a:lnSpc>
            </a:pPr>
            <a:r>
              <a:rPr lang="en-US" sz="2000" b="0" dirty="0">
                <a:effectLst/>
                <a:latin typeface="Cambria" panose="02040503050406030204" pitchFamily="18" charset="0"/>
                <a:ea typeface="Cambria" panose="02040503050406030204" pitchFamily="18" charset="0"/>
              </a:rPr>
              <a:t>Let us tabulate the starting and ending address of the 1kB EPROM.</a:t>
            </a:r>
            <a:endParaRPr lang="en-US" sz="2000" dirty="0">
              <a:latin typeface="Cambria" panose="02040503050406030204" pitchFamily="18" charset="0"/>
              <a:ea typeface="Cambria" panose="02040503050406030204" pitchFamily="18" charset="0"/>
            </a:endParaRPr>
          </a:p>
          <a:p>
            <a:pPr algn="just">
              <a:lnSpc>
                <a:spcPct val="150000"/>
              </a:lnSpc>
            </a:pPr>
            <a:r>
              <a:rPr lang="en-US" sz="2000" b="0" dirty="0">
                <a:effectLst/>
                <a:latin typeface="Cambria" panose="02040503050406030204" pitchFamily="18" charset="0"/>
                <a:ea typeface="Cambria" panose="02040503050406030204" pitchFamily="18" charset="0"/>
              </a:rPr>
              <a:t>A15 is most significant, and A0 is the least significant bit. The address range for placing the EPROM is from 3000H to 33FFH (as given in the question.) Translating these to binary: </a:t>
            </a:r>
            <a:endParaRPr lang="en-US" sz="2000" dirty="0">
              <a:latin typeface="Cambria" panose="02040503050406030204" pitchFamily="18" charset="0"/>
              <a:ea typeface="Cambria" panose="02040503050406030204" pitchFamily="18" charset="0"/>
            </a:endParaRPr>
          </a:p>
          <a:p>
            <a:pPr algn="ctr">
              <a:lnSpc>
                <a:spcPct val="150000"/>
              </a:lnSpc>
            </a:pPr>
            <a:r>
              <a:rPr lang="en-US" sz="2000" b="0" dirty="0">
                <a:effectLst/>
                <a:latin typeface="Cambria" panose="02040503050406030204" pitchFamily="18" charset="0"/>
                <a:ea typeface="Cambria" panose="02040503050406030204" pitchFamily="18" charset="0"/>
              </a:rPr>
              <a:t>3000H = 0011 0000 0000 0000</a:t>
            </a:r>
            <a:endParaRPr lang="en-US" sz="2000" dirty="0">
              <a:latin typeface="Cambria" panose="02040503050406030204" pitchFamily="18" charset="0"/>
              <a:ea typeface="Cambria" panose="02040503050406030204" pitchFamily="18" charset="0"/>
            </a:endParaRPr>
          </a:p>
          <a:p>
            <a:pPr algn="ctr">
              <a:lnSpc>
                <a:spcPct val="150000"/>
              </a:lnSpc>
            </a:pPr>
            <a:r>
              <a:rPr lang="en-US" sz="2000" b="0" dirty="0">
                <a:effectLst/>
                <a:latin typeface="Cambria" panose="02040503050406030204" pitchFamily="18" charset="0"/>
                <a:ea typeface="Cambria" panose="02040503050406030204" pitchFamily="18" charset="0"/>
              </a:rPr>
              <a:t>33FFH = 0011 0011 1111 1111</a:t>
            </a:r>
          </a:p>
          <a:p>
            <a:pPr algn="ctr">
              <a:lnSpc>
                <a:spcPct val="150000"/>
              </a:lnSpc>
            </a:pPr>
            <a:endParaRPr lang="en-US" sz="2000" dirty="0">
              <a:latin typeface="Cambria" panose="02040503050406030204" pitchFamily="18" charset="0"/>
              <a:ea typeface="Cambria" panose="02040503050406030204" pitchFamily="18" charset="0"/>
            </a:endParaRPr>
          </a:p>
        </p:txBody>
      </p:sp>
      <p:graphicFrame>
        <p:nvGraphicFramePr>
          <p:cNvPr id="5" name="Table 4">
            <a:extLst>
              <a:ext uri="{FF2B5EF4-FFF2-40B4-BE49-F238E27FC236}">
                <a16:creationId xmlns:a16="http://schemas.microsoft.com/office/drawing/2014/main" id="{10503B95-964B-4A35-A174-C6D68BECA47A}"/>
              </a:ext>
            </a:extLst>
          </p:cNvPr>
          <p:cNvGraphicFramePr>
            <a:graphicFrameLocks noGrp="1"/>
          </p:cNvGraphicFramePr>
          <p:nvPr>
            <p:extLst>
              <p:ext uri="{D42A27DB-BD31-4B8C-83A1-F6EECF244321}">
                <p14:modId xmlns:p14="http://schemas.microsoft.com/office/powerpoint/2010/main" val="1318621077"/>
              </p:ext>
            </p:extLst>
          </p:nvPr>
        </p:nvGraphicFramePr>
        <p:xfrm>
          <a:off x="838199" y="3190322"/>
          <a:ext cx="10284506" cy="2683658"/>
        </p:xfrm>
        <a:graphic>
          <a:graphicData uri="http://schemas.openxmlformats.org/drawingml/2006/table">
            <a:tbl>
              <a:tblPr/>
              <a:tblGrid>
                <a:gridCol w="1437975">
                  <a:extLst>
                    <a:ext uri="{9D8B030D-6E8A-4147-A177-3AD203B41FA5}">
                      <a16:colId xmlns:a16="http://schemas.microsoft.com/office/drawing/2014/main" val="3705108561"/>
                    </a:ext>
                  </a:extLst>
                </a:gridCol>
                <a:gridCol w="615751">
                  <a:extLst>
                    <a:ext uri="{9D8B030D-6E8A-4147-A177-3AD203B41FA5}">
                      <a16:colId xmlns:a16="http://schemas.microsoft.com/office/drawing/2014/main" val="1481196506"/>
                    </a:ext>
                  </a:extLst>
                </a:gridCol>
                <a:gridCol w="615751">
                  <a:extLst>
                    <a:ext uri="{9D8B030D-6E8A-4147-A177-3AD203B41FA5}">
                      <a16:colId xmlns:a16="http://schemas.microsoft.com/office/drawing/2014/main" val="1492344675"/>
                    </a:ext>
                  </a:extLst>
                </a:gridCol>
                <a:gridCol w="614619">
                  <a:extLst>
                    <a:ext uri="{9D8B030D-6E8A-4147-A177-3AD203B41FA5}">
                      <a16:colId xmlns:a16="http://schemas.microsoft.com/office/drawing/2014/main" val="1284443207"/>
                    </a:ext>
                  </a:extLst>
                </a:gridCol>
                <a:gridCol w="629587">
                  <a:extLst>
                    <a:ext uri="{9D8B030D-6E8A-4147-A177-3AD203B41FA5}">
                      <a16:colId xmlns:a16="http://schemas.microsoft.com/office/drawing/2014/main" val="2486497797"/>
                    </a:ext>
                  </a:extLst>
                </a:gridCol>
                <a:gridCol w="661688">
                  <a:extLst>
                    <a:ext uri="{9D8B030D-6E8A-4147-A177-3AD203B41FA5}">
                      <a16:colId xmlns:a16="http://schemas.microsoft.com/office/drawing/2014/main" val="2213127995"/>
                    </a:ext>
                  </a:extLst>
                </a:gridCol>
                <a:gridCol w="627466">
                  <a:extLst>
                    <a:ext uri="{9D8B030D-6E8A-4147-A177-3AD203B41FA5}">
                      <a16:colId xmlns:a16="http://schemas.microsoft.com/office/drawing/2014/main" val="334963077"/>
                    </a:ext>
                  </a:extLst>
                </a:gridCol>
                <a:gridCol w="494675">
                  <a:extLst>
                    <a:ext uri="{9D8B030D-6E8A-4147-A177-3AD203B41FA5}">
                      <a16:colId xmlns:a16="http://schemas.microsoft.com/office/drawing/2014/main" val="3608370754"/>
                    </a:ext>
                  </a:extLst>
                </a:gridCol>
                <a:gridCol w="479686">
                  <a:extLst>
                    <a:ext uri="{9D8B030D-6E8A-4147-A177-3AD203B41FA5}">
                      <a16:colId xmlns:a16="http://schemas.microsoft.com/office/drawing/2014/main" val="2493087388"/>
                    </a:ext>
                  </a:extLst>
                </a:gridCol>
                <a:gridCol w="479685">
                  <a:extLst>
                    <a:ext uri="{9D8B030D-6E8A-4147-A177-3AD203B41FA5}">
                      <a16:colId xmlns:a16="http://schemas.microsoft.com/office/drawing/2014/main" val="672079231"/>
                    </a:ext>
                  </a:extLst>
                </a:gridCol>
                <a:gridCol w="479685">
                  <a:extLst>
                    <a:ext uri="{9D8B030D-6E8A-4147-A177-3AD203B41FA5}">
                      <a16:colId xmlns:a16="http://schemas.microsoft.com/office/drawing/2014/main" val="432390298"/>
                    </a:ext>
                  </a:extLst>
                </a:gridCol>
                <a:gridCol w="509666">
                  <a:extLst>
                    <a:ext uri="{9D8B030D-6E8A-4147-A177-3AD203B41FA5}">
                      <a16:colId xmlns:a16="http://schemas.microsoft.com/office/drawing/2014/main" val="2345184880"/>
                    </a:ext>
                  </a:extLst>
                </a:gridCol>
                <a:gridCol w="479685">
                  <a:extLst>
                    <a:ext uri="{9D8B030D-6E8A-4147-A177-3AD203B41FA5}">
                      <a16:colId xmlns:a16="http://schemas.microsoft.com/office/drawing/2014/main" val="2801121007"/>
                    </a:ext>
                  </a:extLst>
                </a:gridCol>
                <a:gridCol w="494675">
                  <a:extLst>
                    <a:ext uri="{9D8B030D-6E8A-4147-A177-3AD203B41FA5}">
                      <a16:colId xmlns:a16="http://schemas.microsoft.com/office/drawing/2014/main" val="3290367164"/>
                    </a:ext>
                  </a:extLst>
                </a:gridCol>
                <a:gridCol w="494676">
                  <a:extLst>
                    <a:ext uri="{9D8B030D-6E8A-4147-A177-3AD203B41FA5}">
                      <a16:colId xmlns:a16="http://schemas.microsoft.com/office/drawing/2014/main" val="482021719"/>
                    </a:ext>
                  </a:extLst>
                </a:gridCol>
                <a:gridCol w="539646">
                  <a:extLst>
                    <a:ext uri="{9D8B030D-6E8A-4147-A177-3AD203B41FA5}">
                      <a16:colId xmlns:a16="http://schemas.microsoft.com/office/drawing/2014/main" val="3165928441"/>
                    </a:ext>
                  </a:extLst>
                </a:gridCol>
                <a:gridCol w="629590">
                  <a:extLst>
                    <a:ext uri="{9D8B030D-6E8A-4147-A177-3AD203B41FA5}">
                      <a16:colId xmlns:a16="http://schemas.microsoft.com/office/drawing/2014/main" val="1221210072"/>
                    </a:ext>
                  </a:extLst>
                </a:gridCol>
              </a:tblGrid>
              <a:tr h="1022346">
                <a:tc>
                  <a:txBody>
                    <a:bodyPr/>
                    <a:lstStyle/>
                    <a:p>
                      <a:pPr algn="ctr"/>
                      <a:r>
                        <a:rPr lang="en-US" sz="1800" b="1">
                          <a:effectLst/>
                          <a:latin typeface="Cambria" panose="02040503050406030204" pitchFamily="18" charset="0"/>
                          <a:ea typeface="Cambria" panose="02040503050406030204" pitchFamily="18" charset="0"/>
                        </a:rPr>
                        <a:t>Address bit number</a:t>
                      </a:r>
                      <a:endParaRPr lang="en-US" sz="1800" b="1">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A15</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A14</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A13</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A12</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A11</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A10</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A9</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A8</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A7</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A6</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A5</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A4</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A3</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A2</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A1</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A0</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extLst>
                  <a:ext uri="{0D108BD9-81ED-4DB2-BD59-A6C34878D82A}">
                    <a16:rowId xmlns:a16="http://schemas.microsoft.com/office/drawing/2014/main" val="3237294954"/>
                  </a:ext>
                </a:extLst>
              </a:tr>
              <a:tr h="830656">
                <a:tc>
                  <a:txBody>
                    <a:bodyPr/>
                    <a:lstStyle/>
                    <a:p>
                      <a:pPr algn="ctr"/>
                      <a:r>
                        <a:rPr lang="en-US" sz="1800" b="1">
                          <a:effectLst/>
                          <a:latin typeface="Cambria" panose="02040503050406030204" pitchFamily="18" charset="0"/>
                          <a:ea typeface="Cambria" panose="02040503050406030204" pitchFamily="18" charset="0"/>
                        </a:rPr>
                        <a:t>Starting address</a:t>
                      </a:r>
                      <a:endParaRPr lang="en-US" sz="1800" b="1">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1</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1</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extLst>
                  <a:ext uri="{0D108BD9-81ED-4DB2-BD59-A6C34878D82A}">
                    <a16:rowId xmlns:a16="http://schemas.microsoft.com/office/drawing/2014/main" val="1240639700"/>
                  </a:ext>
                </a:extLst>
              </a:tr>
              <a:tr h="830656">
                <a:tc>
                  <a:txBody>
                    <a:bodyPr/>
                    <a:lstStyle/>
                    <a:p>
                      <a:pPr algn="ctr"/>
                      <a:r>
                        <a:rPr lang="en-US" sz="1800" b="1" dirty="0">
                          <a:latin typeface="Cambria" panose="02040503050406030204" pitchFamily="18" charset="0"/>
                          <a:ea typeface="Cambria" panose="02040503050406030204" pitchFamily="18" charset="0"/>
                        </a:rPr>
                        <a:t>Ending Address</a:t>
                      </a:r>
                    </a:p>
                  </a:txBody>
                  <a:tcPr anchor="ctr">
                    <a:lnL>
                      <a:noFill/>
                    </a:lnL>
                    <a:lnR>
                      <a:noFill/>
                    </a:lnR>
                    <a:lnT>
                      <a:noFill/>
                    </a:lnT>
                    <a:lnB>
                      <a:noFill/>
                    </a:lnB>
                  </a:tcPr>
                </a:tc>
                <a:tc>
                  <a:txBody>
                    <a:bodyPr/>
                    <a:lstStyle/>
                    <a:p>
                      <a:pPr algn="ctr"/>
                      <a:r>
                        <a:rPr lang="en-US" sz="1800" dirty="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dirty="0">
                          <a:latin typeface="Cambria" panose="02040503050406030204" pitchFamily="18" charset="0"/>
                          <a:ea typeface="Cambria" panose="02040503050406030204" pitchFamily="18" charset="0"/>
                        </a:rPr>
                        <a:t>1</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1</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b="0">
                          <a:effectLst/>
                          <a:latin typeface="Cambria" panose="02040503050406030204" pitchFamily="18" charset="0"/>
                          <a:ea typeface="Cambria" panose="02040503050406030204" pitchFamily="18" charset="0"/>
                        </a:rPr>
                        <a:t>1</a:t>
                      </a:r>
                      <a:endParaRPr lang="en-US" sz="180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0">
                          <a:effectLst/>
                          <a:latin typeface="Cambria" panose="02040503050406030204" pitchFamily="18" charset="0"/>
                          <a:ea typeface="Cambria" panose="02040503050406030204" pitchFamily="18" charset="0"/>
                        </a:rPr>
                        <a:t>1</a:t>
                      </a:r>
                      <a:endParaRPr lang="en-US" sz="180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0">
                          <a:effectLst/>
                          <a:latin typeface="Cambria" panose="02040503050406030204" pitchFamily="18" charset="0"/>
                          <a:ea typeface="Cambria" panose="02040503050406030204" pitchFamily="18" charset="0"/>
                        </a:rPr>
                        <a:t>1</a:t>
                      </a:r>
                      <a:endParaRPr lang="en-US" sz="180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0">
                          <a:effectLst/>
                          <a:latin typeface="Cambria" panose="02040503050406030204" pitchFamily="18" charset="0"/>
                          <a:ea typeface="Cambria" panose="02040503050406030204" pitchFamily="18" charset="0"/>
                        </a:rPr>
                        <a:t>1</a:t>
                      </a:r>
                      <a:endParaRPr lang="en-US" sz="180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0">
                          <a:effectLst/>
                          <a:latin typeface="Cambria" panose="02040503050406030204" pitchFamily="18" charset="0"/>
                          <a:ea typeface="Cambria" panose="02040503050406030204" pitchFamily="18" charset="0"/>
                        </a:rPr>
                        <a:t>1</a:t>
                      </a:r>
                      <a:endParaRPr lang="en-US" sz="180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0">
                          <a:effectLst/>
                          <a:latin typeface="Cambria" panose="02040503050406030204" pitchFamily="18" charset="0"/>
                          <a:ea typeface="Cambria" panose="02040503050406030204" pitchFamily="18" charset="0"/>
                        </a:rPr>
                        <a:t>1</a:t>
                      </a:r>
                      <a:endParaRPr lang="en-US" sz="180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0">
                          <a:effectLst/>
                          <a:latin typeface="Cambria" panose="02040503050406030204" pitchFamily="18" charset="0"/>
                          <a:ea typeface="Cambria" panose="02040503050406030204" pitchFamily="18" charset="0"/>
                        </a:rPr>
                        <a:t>1</a:t>
                      </a:r>
                      <a:endParaRPr lang="en-US" sz="180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0">
                          <a:effectLst/>
                          <a:latin typeface="Cambria" panose="02040503050406030204" pitchFamily="18" charset="0"/>
                          <a:ea typeface="Cambria" panose="02040503050406030204" pitchFamily="18" charset="0"/>
                        </a:rPr>
                        <a:t>1</a:t>
                      </a:r>
                      <a:endParaRPr lang="en-US" sz="180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0">
                          <a:effectLst/>
                          <a:latin typeface="Cambria" panose="02040503050406030204" pitchFamily="18" charset="0"/>
                          <a:ea typeface="Cambria" panose="02040503050406030204" pitchFamily="18" charset="0"/>
                        </a:rPr>
                        <a:t>1</a:t>
                      </a:r>
                      <a:endParaRPr lang="en-US" sz="180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0" dirty="0">
                          <a:effectLst/>
                          <a:latin typeface="Cambria" panose="02040503050406030204" pitchFamily="18" charset="0"/>
                          <a:ea typeface="Cambria" panose="02040503050406030204" pitchFamily="18" charset="0"/>
                        </a:rPr>
                        <a:t>1</a:t>
                      </a:r>
                      <a:endParaRPr lang="en-US" sz="1800" dirty="0">
                        <a:latin typeface="Cambria" panose="02040503050406030204" pitchFamily="18" charset="0"/>
                        <a:ea typeface="Cambria" panose="02040503050406030204" pitchFamily="18" charset="0"/>
                      </a:endParaRPr>
                    </a:p>
                  </a:txBody>
                  <a:tcPr anchor="ctr">
                    <a:lnL>
                      <a:noFill/>
                    </a:lnL>
                    <a:lnR>
                      <a:noFill/>
                    </a:lnR>
                    <a:lnT>
                      <a:noFill/>
                    </a:lnT>
                    <a:lnB>
                      <a:noFill/>
                    </a:lnB>
                  </a:tcPr>
                </a:tc>
                <a:extLst>
                  <a:ext uri="{0D108BD9-81ED-4DB2-BD59-A6C34878D82A}">
                    <a16:rowId xmlns:a16="http://schemas.microsoft.com/office/drawing/2014/main" val="1413599112"/>
                  </a:ext>
                </a:extLst>
              </a:tr>
            </a:tbl>
          </a:graphicData>
        </a:graphic>
      </p:graphicFrame>
    </p:spTree>
    <p:extLst>
      <p:ext uri="{BB962C8B-B14F-4D97-AF65-F5344CB8AC3E}">
        <p14:creationId xmlns:p14="http://schemas.microsoft.com/office/powerpoint/2010/main" val="3719765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19B2A-C870-4417-B960-1978CCBB9D44}"/>
              </a:ext>
            </a:extLst>
          </p:cNvPr>
          <p:cNvSpPr>
            <a:spLocks noGrp="1"/>
          </p:cNvSpPr>
          <p:nvPr>
            <p:ph idx="1"/>
          </p:nvPr>
        </p:nvSpPr>
        <p:spPr>
          <a:xfrm>
            <a:off x="717452" y="764498"/>
            <a:ext cx="10874326" cy="5678506"/>
          </a:xfrm>
        </p:spPr>
        <p:txBody>
          <a:bodyPr>
            <a:noAutofit/>
          </a:bodyPr>
          <a:lstStyle/>
          <a:p>
            <a:pPr marL="0" indent="0" algn="just">
              <a:lnSpc>
                <a:spcPct val="150000"/>
              </a:lnSpc>
              <a:buNone/>
            </a:pPr>
            <a:endParaRPr lang="en-US" sz="1600" b="0" dirty="0">
              <a:effectLst/>
              <a:latin typeface="Cambria" panose="02040503050406030204" pitchFamily="18" charset="0"/>
              <a:ea typeface="Cambria" panose="02040503050406030204" pitchFamily="18" charset="0"/>
            </a:endParaRPr>
          </a:p>
          <a:p>
            <a:pPr marL="0" indent="0" algn="just">
              <a:lnSpc>
                <a:spcPct val="150000"/>
              </a:lnSpc>
              <a:buNone/>
            </a:pPr>
            <a:endParaRPr lang="en-US" sz="1600"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4F496D2C-621A-49FF-ADB1-FA391AEA1169}"/>
              </a:ext>
            </a:extLst>
          </p:cNvPr>
          <p:cNvSpPr txBox="1"/>
          <p:nvPr/>
        </p:nvSpPr>
        <p:spPr>
          <a:xfrm>
            <a:off x="856937" y="550814"/>
            <a:ext cx="10478125" cy="5537606"/>
          </a:xfrm>
          <a:prstGeom prst="rect">
            <a:avLst/>
          </a:prstGeom>
          <a:noFill/>
        </p:spPr>
        <p:txBody>
          <a:bodyPr wrap="square">
            <a:spAutoFit/>
          </a:bodyPr>
          <a:lstStyle/>
          <a:p>
            <a:pPr algn="just">
              <a:lnSpc>
                <a:spcPct val="150000"/>
              </a:lnSpc>
            </a:pPr>
            <a:r>
              <a:rPr lang="en-US" sz="1700" b="0" dirty="0">
                <a:effectLst/>
                <a:latin typeface="Cambria" panose="02040503050406030204" pitchFamily="18" charset="0"/>
                <a:ea typeface="Cambria" panose="02040503050406030204" pitchFamily="18" charset="0"/>
              </a:rPr>
              <a:t>From the above table, we can observe that ten bits from A0 to A9 are changing. These ten bits are directly connected to the address lines of the memory chip.</a:t>
            </a:r>
          </a:p>
          <a:p>
            <a:pPr algn="just">
              <a:lnSpc>
                <a:spcPct val="150000"/>
              </a:lnSpc>
            </a:pPr>
            <a:endParaRPr lang="en-US" sz="1700" dirty="0">
              <a:latin typeface="Cambria" panose="02040503050406030204" pitchFamily="18" charset="0"/>
              <a:ea typeface="Cambria" panose="02040503050406030204" pitchFamily="18" charset="0"/>
            </a:endParaRPr>
          </a:p>
          <a:p>
            <a:pPr algn="just">
              <a:lnSpc>
                <a:spcPct val="150000"/>
              </a:lnSpc>
            </a:pPr>
            <a:r>
              <a:rPr lang="en-US" sz="1700" b="0" dirty="0">
                <a:effectLst/>
                <a:latin typeface="Cambria" panose="02040503050406030204" pitchFamily="18" charset="0"/>
                <a:ea typeface="Cambria" panose="02040503050406030204" pitchFamily="18" charset="0"/>
              </a:rPr>
              <a:t>These ten bits take the value of either 0 or 1 to form addresses. The first address is 00 0000 0000, and the second address is 00 0000 0001, the third is 00 0000 0010 and so on. The last address will be 11 1111 1111. </a:t>
            </a:r>
            <a:endParaRPr lang="en-US" sz="1700" dirty="0">
              <a:latin typeface="Cambria" panose="02040503050406030204" pitchFamily="18" charset="0"/>
              <a:ea typeface="Cambria" panose="02040503050406030204" pitchFamily="18" charset="0"/>
            </a:endParaRPr>
          </a:p>
          <a:p>
            <a:pPr algn="just">
              <a:lnSpc>
                <a:spcPct val="150000"/>
              </a:lnSpc>
            </a:pPr>
            <a:r>
              <a:rPr lang="en-US" sz="1700" b="0" dirty="0">
                <a:effectLst/>
                <a:latin typeface="Cambria" panose="02040503050406030204" pitchFamily="18" charset="0"/>
                <a:ea typeface="Cambria" panose="02040503050406030204" pitchFamily="18" charset="0"/>
              </a:rPr>
              <a:t>Meanwhile, bits A11 to A15 do not change and don’t have any effect on the addressing process inside the memory chip. So, we can conclude that the values of bits A15-A11 (0011 00) given in the above table are in a unique, unchanging configuration for this memory chip. If even one of these bits changes, the address won’t belong to this memory chip. </a:t>
            </a:r>
            <a:r>
              <a:rPr lang="en-US" sz="1700" b="1" dirty="0">
                <a:latin typeface="Cambria" panose="02040503050406030204" pitchFamily="18" charset="0"/>
                <a:ea typeface="Cambria" panose="02040503050406030204" pitchFamily="18" charset="0"/>
              </a:rPr>
              <a:t>So, we can use these values of A15-A11 to uniquely identify this memory chip, which is exactly what the </a:t>
            </a:r>
            <a:r>
              <a:rPr lang="en-US" sz="1700" b="1" dirty="0">
                <a:effectLst/>
                <a:latin typeface="Cambria" panose="02040503050406030204" pitchFamily="18" charset="0"/>
                <a:ea typeface="Cambria" panose="02040503050406030204" pitchFamily="18" charset="0"/>
              </a:rPr>
              <a:t>CS</a:t>
            </a:r>
            <a:r>
              <a:rPr lang="en-US" sz="1700" b="1" dirty="0">
                <a:latin typeface="Cambria" panose="02040503050406030204" pitchFamily="18" charset="0"/>
                <a:ea typeface="Cambria" panose="02040503050406030204" pitchFamily="18" charset="0"/>
              </a:rPr>
              <a:t> signal is supposed to do.</a:t>
            </a:r>
          </a:p>
          <a:p>
            <a:pPr algn="just">
              <a:lnSpc>
                <a:spcPct val="150000"/>
              </a:lnSpc>
            </a:pPr>
            <a:endParaRPr lang="en-US" sz="1700" dirty="0">
              <a:latin typeface="Cambria" panose="02040503050406030204" pitchFamily="18" charset="0"/>
              <a:ea typeface="Cambria" panose="02040503050406030204" pitchFamily="18" charset="0"/>
            </a:endParaRPr>
          </a:p>
          <a:p>
            <a:pPr algn="just">
              <a:lnSpc>
                <a:spcPct val="150000"/>
              </a:lnSpc>
            </a:pPr>
            <a:r>
              <a:rPr lang="en-US" sz="1700" b="0" dirty="0">
                <a:effectLst/>
                <a:latin typeface="Cambria" panose="02040503050406030204" pitchFamily="18" charset="0"/>
                <a:ea typeface="Cambria" panose="02040503050406030204" pitchFamily="18" charset="0"/>
              </a:rPr>
              <a:t>We can say that when A15 = A14 = A11 = A10 = 0 and A13 = A12 = 1,  then our memory chip should be selected. Now, we need to design the logic to generate the CS signal. The resulting Boolean equation of CS will be: </a:t>
            </a:r>
            <a:endParaRPr lang="en-US" sz="1700" dirty="0">
              <a:latin typeface="Cambria" panose="02040503050406030204" pitchFamily="18" charset="0"/>
              <a:ea typeface="Cambria" panose="02040503050406030204" pitchFamily="18" charset="0"/>
            </a:endParaRPr>
          </a:p>
          <a:p>
            <a:pPr algn="just">
              <a:lnSpc>
                <a:spcPct val="150000"/>
              </a:lnSpc>
            </a:pPr>
            <a:r>
              <a:rPr lang="en-US" sz="1700" b="0" dirty="0">
                <a:effectLst/>
                <a:latin typeface="Cambria" panose="02040503050406030204" pitchFamily="18" charset="0"/>
                <a:ea typeface="Cambria" panose="02040503050406030204" pitchFamily="18" charset="0"/>
              </a:rPr>
              <a:t>CS = Complement of (A15* . A14* .  A13 . A12 . A11* . A10*) </a:t>
            </a:r>
            <a:endParaRPr lang="en-US" sz="17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00647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19B2A-C870-4417-B960-1978CCBB9D44}"/>
              </a:ext>
            </a:extLst>
          </p:cNvPr>
          <p:cNvSpPr>
            <a:spLocks noGrp="1"/>
          </p:cNvSpPr>
          <p:nvPr>
            <p:ph idx="1"/>
          </p:nvPr>
        </p:nvSpPr>
        <p:spPr>
          <a:xfrm>
            <a:off x="717452" y="764498"/>
            <a:ext cx="10874326" cy="5678506"/>
          </a:xfrm>
        </p:spPr>
        <p:txBody>
          <a:bodyPr>
            <a:noAutofit/>
          </a:bodyPr>
          <a:lstStyle/>
          <a:p>
            <a:pPr marL="0" indent="0" algn="just">
              <a:lnSpc>
                <a:spcPct val="150000"/>
              </a:lnSpc>
              <a:buNone/>
            </a:pPr>
            <a:endParaRPr lang="en-US" sz="1600" b="0" dirty="0">
              <a:effectLst/>
              <a:latin typeface="Cambria" panose="02040503050406030204" pitchFamily="18" charset="0"/>
              <a:ea typeface="Cambria" panose="02040503050406030204" pitchFamily="18" charset="0"/>
            </a:endParaRPr>
          </a:p>
          <a:p>
            <a:pPr marL="0" indent="0" algn="just">
              <a:lnSpc>
                <a:spcPct val="150000"/>
              </a:lnSpc>
              <a:buNone/>
            </a:pPr>
            <a:endParaRPr lang="en-US" sz="1600"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4F496D2C-621A-49FF-ADB1-FA391AEA1169}"/>
              </a:ext>
            </a:extLst>
          </p:cNvPr>
          <p:cNvSpPr txBox="1"/>
          <p:nvPr/>
        </p:nvSpPr>
        <p:spPr>
          <a:xfrm>
            <a:off x="856937" y="655744"/>
            <a:ext cx="10478125" cy="5606856"/>
          </a:xfrm>
          <a:prstGeom prst="rect">
            <a:avLst/>
          </a:prstGeom>
          <a:noFill/>
        </p:spPr>
        <p:txBody>
          <a:bodyPr wrap="square">
            <a:spAutoFit/>
          </a:bodyPr>
          <a:lstStyle/>
          <a:p>
            <a:pPr algn="just">
              <a:lnSpc>
                <a:spcPct val="150000"/>
              </a:lnSpc>
            </a:pPr>
            <a:r>
              <a:rPr lang="en-US" sz="1600" b="0" dirty="0">
                <a:effectLst/>
                <a:latin typeface="Cambria" panose="02040503050406030204" pitchFamily="18" charset="0"/>
                <a:ea typeface="Cambria" panose="02040503050406030204" pitchFamily="18" charset="0"/>
              </a:rPr>
              <a:t>This equation can be implemented using NAND Gate. The final chip select logic for 1kB EPROM is illustrated below.</a:t>
            </a:r>
          </a:p>
          <a:p>
            <a:pPr algn="just">
              <a:lnSpc>
                <a:spcPct val="150000"/>
              </a:lnSpc>
            </a:pPr>
            <a:endParaRPr lang="en-US" sz="1600" dirty="0">
              <a:latin typeface="Cambria" panose="02040503050406030204" pitchFamily="18" charset="0"/>
              <a:ea typeface="Cambria" panose="02040503050406030204" pitchFamily="18" charset="0"/>
            </a:endParaRPr>
          </a:p>
          <a:p>
            <a:pPr algn="just">
              <a:lnSpc>
                <a:spcPct val="150000"/>
              </a:lnSpc>
            </a:pPr>
            <a:endParaRPr lang="en-US" sz="1600" b="0" dirty="0">
              <a:effectLst/>
              <a:latin typeface="Cambria" panose="02040503050406030204" pitchFamily="18" charset="0"/>
              <a:ea typeface="Cambria" panose="02040503050406030204" pitchFamily="18" charset="0"/>
            </a:endParaRPr>
          </a:p>
          <a:p>
            <a:pPr algn="just">
              <a:lnSpc>
                <a:spcPct val="150000"/>
              </a:lnSpc>
            </a:pPr>
            <a:endParaRPr lang="en-US" sz="1600" dirty="0">
              <a:latin typeface="Cambria" panose="02040503050406030204" pitchFamily="18" charset="0"/>
              <a:ea typeface="Cambria" panose="02040503050406030204" pitchFamily="18" charset="0"/>
            </a:endParaRPr>
          </a:p>
          <a:p>
            <a:pPr algn="just">
              <a:lnSpc>
                <a:spcPct val="150000"/>
              </a:lnSpc>
            </a:pPr>
            <a:endParaRPr lang="en-US" sz="1600" b="0" dirty="0">
              <a:effectLst/>
              <a:latin typeface="Cambria" panose="02040503050406030204" pitchFamily="18" charset="0"/>
              <a:ea typeface="Cambria" panose="02040503050406030204" pitchFamily="18" charset="0"/>
            </a:endParaRPr>
          </a:p>
          <a:p>
            <a:pPr algn="just">
              <a:lnSpc>
                <a:spcPct val="150000"/>
              </a:lnSpc>
            </a:pPr>
            <a:endParaRPr lang="en-US" sz="1600" dirty="0">
              <a:latin typeface="Cambria" panose="02040503050406030204" pitchFamily="18" charset="0"/>
              <a:ea typeface="Cambria" panose="02040503050406030204" pitchFamily="18" charset="0"/>
            </a:endParaRPr>
          </a:p>
          <a:p>
            <a:pPr algn="just">
              <a:lnSpc>
                <a:spcPct val="150000"/>
              </a:lnSpc>
            </a:pPr>
            <a:endParaRPr lang="en-US" sz="1600" b="0" dirty="0">
              <a:effectLst/>
              <a:latin typeface="Cambria" panose="02040503050406030204" pitchFamily="18" charset="0"/>
              <a:ea typeface="Cambria" panose="02040503050406030204" pitchFamily="18" charset="0"/>
            </a:endParaRPr>
          </a:p>
          <a:p>
            <a:pPr algn="just">
              <a:lnSpc>
                <a:spcPct val="150000"/>
              </a:lnSpc>
            </a:pPr>
            <a:endParaRPr lang="en-US" sz="1600" dirty="0">
              <a:latin typeface="Cambria" panose="02040503050406030204" pitchFamily="18" charset="0"/>
              <a:ea typeface="Cambria" panose="02040503050406030204" pitchFamily="18" charset="0"/>
            </a:endParaRPr>
          </a:p>
          <a:p>
            <a:pPr algn="just">
              <a:lnSpc>
                <a:spcPct val="150000"/>
              </a:lnSpc>
            </a:pPr>
            <a:endParaRPr lang="en-US" sz="1600" b="0" dirty="0">
              <a:effectLst/>
              <a:latin typeface="Cambria" panose="02040503050406030204" pitchFamily="18" charset="0"/>
              <a:ea typeface="Cambria" panose="02040503050406030204" pitchFamily="18" charset="0"/>
            </a:endParaRPr>
          </a:p>
          <a:p>
            <a:pPr algn="just">
              <a:lnSpc>
                <a:spcPct val="150000"/>
              </a:lnSpc>
            </a:pPr>
            <a:endParaRPr lang="en-US" sz="1600" dirty="0">
              <a:latin typeface="Cambria" panose="02040503050406030204" pitchFamily="18" charset="0"/>
              <a:ea typeface="Cambria" panose="02040503050406030204" pitchFamily="18" charset="0"/>
            </a:endParaRPr>
          </a:p>
          <a:p>
            <a:pPr algn="just">
              <a:lnSpc>
                <a:spcPct val="150000"/>
              </a:lnSpc>
            </a:pPr>
            <a:r>
              <a:rPr lang="en-US" sz="1600" b="0" dirty="0">
                <a:effectLst/>
                <a:latin typeface="Cambria" panose="02040503050406030204" pitchFamily="18" charset="0"/>
                <a:ea typeface="Cambria" panose="02040503050406030204" pitchFamily="18" charset="0"/>
              </a:rPr>
              <a:t>Now, we have to generate a chip select signal for the second memory chip, which is 2kB RAM. The process is quite similar and differs from the previous one in two ways:</a:t>
            </a:r>
            <a:endParaRPr lang="en-US" sz="1600" dirty="0">
              <a:latin typeface="Cambria" panose="02040503050406030204" pitchFamily="18" charset="0"/>
              <a:ea typeface="Cambria" panose="02040503050406030204" pitchFamily="18" charset="0"/>
            </a:endParaRPr>
          </a:p>
          <a:p>
            <a:pPr algn="just">
              <a:lnSpc>
                <a:spcPct val="150000"/>
              </a:lnSpc>
              <a:buFont typeface="Arial" panose="020B0604020202020204" pitchFamily="34" charset="0"/>
              <a:buChar char="•"/>
            </a:pPr>
            <a:r>
              <a:rPr lang="en-US" sz="1600" b="0" dirty="0">
                <a:effectLst/>
                <a:latin typeface="Cambria" panose="02040503050406030204" pitchFamily="18" charset="0"/>
                <a:ea typeface="Cambria" panose="02040503050406030204" pitchFamily="18" charset="0"/>
              </a:rPr>
              <a:t>The size of the memory is different. So, there are 11 address lines instead of 10.</a:t>
            </a:r>
          </a:p>
          <a:p>
            <a:pPr algn="just">
              <a:lnSpc>
                <a:spcPct val="150000"/>
              </a:lnSpc>
              <a:buFont typeface="Arial" panose="020B0604020202020204" pitchFamily="34" charset="0"/>
              <a:buChar char="•"/>
            </a:pPr>
            <a:r>
              <a:rPr lang="en-US" sz="1600" b="0" dirty="0">
                <a:effectLst/>
                <a:latin typeface="Cambria" panose="02040503050406030204" pitchFamily="18" charset="0"/>
                <a:ea typeface="Cambria" panose="02040503050406030204" pitchFamily="18" charset="0"/>
              </a:rPr>
              <a:t>We are not given an address range here. We are given the liberty to decide on our own.</a:t>
            </a:r>
          </a:p>
          <a:p>
            <a:pPr algn="just">
              <a:lnSpc>
                <a:spcPct val="150000"/>
              </a:lnSpc>
            </a:pPr>
            <a:endParaRPr lang="en-US" sz="17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661A510A-816A-4FC9-9A86-CB9BD29ED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2689" y="1334126"/>
            <a:ext cx="4976734" cy="2848130"/>
          </a:xfrm>
          <a:prstGeom prst="rect">
            <a:avLst/>
          </a:prstGeom>
        </p:spPr>
      </p:pic>
    </p:spTree>
    <p:extLst>
      <p:ext uri="{BB962C8B-B14F-4D97-AF65-F5344CB8AC3E}">
        <p14:creationId xmlns:p14="http://schemas.microsoft.com/office/powerpoint/2010/main" val="2452636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19B2A-C870-4417-B960-1978CCBB9D44}"/>
              </a:ext>
            </a:extLst>
          </p:cNvPr>
          <p:cNvSpPr>
            <a:spLocks noGrp="1"/>
          </p:cNvSpPr>
          <p:nvPr>
            <p:ph idx="1"/>
          </p:nvPr>
        </p:nvSpPr>
        <p:spPr>
          <a:xfrm>
            <a:off x="717452" y="764498"/>
            <a:ext cx="10874326" cy="5678506"/>
          </a:xfrm>
        </p:spPr>
        <p:txBody>
          <a:bodyPr>
            <a:noAutofit/>
          </a:bodyPr>
          <a:lstStyle/>
          <a:p>
            <a:pPr marL="0" indent="0" algn="just">
              <a:lnSpc>
                <a:spcPct val="150000"/>
              </a:lnSpc>
              <a:buNone/>
            </a:pPr>
            <a:endParaRPr lang="en-US" sz="1600" b="0" dirty="0">
              <a:effectLst/>
              <a:latin typeface="Cambria" panose="02040503050406030204" pitchFamily="18" charset="0"/>
              <a:ea typeface="Cambria" panose="02040503050406030204" pitchFamily="18" charset="0"/>
            </a:endParaRPr>
          </a:p>
          <a:p>
            <a:pPr marL="0" indent="0" algn="just">
              <a:lnSpc>
                <a:spcPct val="150000"/>
              </a:lnSpc>
              <a:buNone/>
            </a:pPr>
            <a:endParaRPr lang="en-US" sz="1600"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E63A5F0D-DCAD-4163-9B15-A26C41550C63}"/>
              </a:ext>
            </a:extLst>
          </p:cNvPr>
          <p:cNvSpPr txBox="1"/>
          <p:nvPr/>
        </p:nvSpPr>
        <p:spPr>
          <a:xfrm>
            <a:off x="839448" y="716338"/>
            <a:ext cx="10508105" cy="2949462"/>
          </a:xfrm>
          <a:prstGeom prst="rect">
            <a:avLst/>
          </a:prstGeom>
          <a:noFill/>
        </p:spPr>
        <p:txBody>
          <a:bodyPr wrap="square">
            <a:spAutoFit/>
          </a:bodyPr>
          <a:lstStyle/>
          <a:p>
            <a:pPr algn="just">
              <a:lnSpc>
                <a:spcPct val="150000"/>
              </a:lnSpc>
            </a:pPr>
            <a:r>
              <a:rPr lang="en-US" b="0" dirty="0">
                <a:effectLst/>
                <a:latin typeface="Cambria" panose="02040503050406030204" pitchFamily="18" charset="0"/>
                <a:ea typeface="Cambria" panose="02040503050406030204" pitchFamily="18" charset="0"/>
              </a:rPr>
              <a:t>Similar to the previous case, we connect the first 11 address lines of the 8085 microprocessor to the 11 address lines of the 2kB RAM. These bits will take values of 0 and 1 and will generate 2 * 1024 different addresses. The address bits A10-A0 will vary from 000 0000 0000 to 111 1111 1111.</a:t>
            </a:r>
            <a:endParaRPr lang="en-US" dirty="0">
              <a:latin typeface="Cambria" panose="02040503050406030204" pitchFamily="18" charset="0"/>
              <a:ea typeface="Cambria" panose="02040503050406030204" pitchFamily="18" charset="0"/>
            </a:endParaRPr>
          </a:p>
          <a:p>
            <a:pPr algn="just">
              <a:lnSpc>
                <a:spcPct val="150000"/>
              </a:lnSpc>
            </a:pPr>
            <a:r>
              <a:rPr lang="en-US" b="0" dirty="0">
                <a:effectLst/>
                <a:latin typeface="Cambria" panose="02040503050406030204" pitchFamily="18" charset="0"/>
                <a:ea typeface="Cambria" panose="02040503050406030204" pitchFamily="18" charset="0"/>
              </a:rPr>
              <a:t>What about the remaining address bits? Well, they don’t have any role in the addressing of the memory in this 2kB RAM. So, we can fix them to a certain value without affecting anything. Let’s fix them to 0000 0. Thus, the address range for this chip becomes 0000 0000 0000 0000 to 0000 0111 1111 1111. In hexadecimal, the address range will be from 0000H to 07FFH.</a:t>
            </a:r>
            <a:endParaRPr lang="en-US" dirty="0">
              <a:latin typeface="Cambria" panose="02040503050406030204" pitchFamily="18" charset="0"/>
              <a:ea typeface="Cambria" panose="02040503050406030204" pitchFamily="18" charset="0"/>
            </a:endParaRPr>
          </a:p>
        </p:txBody>
      </p:sp>
      <p:graphicFrame>
        <p:nvGraphicFramePr>
          <p:cNvPr id="7" name="Table 6">
            <a:extLst>
              <a:ext uri="{FF2B5EF4-FFF2-40B4-BE49-F238E27FC236}">
                <a16:creationId xmlns:a16="http://schemas.microsoft.com/office/drawing/2014/main" id="{EE3E5F91-F361-4450-B16B-F19FB3C5E384}"/>
              </a:ext>
            </a:extLst>
          </p:cNvPr>
          <p:cNvGraphicFramePr>
            <a:graphicFrameLocks noGrp="1"/>
          </p:cNvGraphicFramePr>
          <p:nvPr>
            <p:extLst>
              <p:ext uri="{D42A27DB-BD31-4B8C-83A1-F6EECF244321}">
                <p14:modId xmlns:p14="http://schemas.microsoft.com/office/powerpoint/2010/main" val="1144587632"/>
              </p:ext>
            </p:extLst>
          </p:nvPr>
        </p:nvGraphicFramePr>
        <p:xfrm>
          <a:off x="838199" y="3670002"/>
          <a:ext cx="10284506" cy="2683658"/>
        </p:xfrm>
        <a:graphic>
          <a:graphicData uri="http://schemas.openxmlformats.org/drawingml/2006/table">
            <a:tbl>
              <a:tblPr/>
              <a:tblGrid>
                <a:gridCol w="1437975">
                  <a:extLst>
                    <a:ext uri="{9D8B030D-6E8A-4147-A177-3AD203B41FA5}">
                      <a16:colId xmlns:a16="http://schemas.microsoft.com/office/drawing/2014/main" val="3705108561"/>
                    </a:ext>
                  </a:extLst>
                </a:gridCol>
                <a:gridCol w="615751">
                  <a:extLst>
                    <a:ext uri="{9D8B030D-6E8A-4147-A177-3AD203B41FA5}">
                      <a16:colId xmlns:a16="http://schemas.microsoft.com/office/drawing/2014/main" val="1481196506"/>
                    </a:ext>
                  </a:extLst>
                </a:gridCol>
                <a:gridCol w="615751">
                  <a:extLst>
                    <a:ext uri="{9D8B030D-6E8A-4147-A177-3AD203B41FA5}">
                      <a16:colId xmlns:a16="http://schemas.microsoft.com/office/drawing/2014/main" val="1492344675"/>
                    </a:ext>
                  </a:extLst>
                </a:gridCol>
                <a:gridCol w="614619">
                  <a:extLst>
                    <a:ext uri="{9D8B030D-6E8A-4147-A177-3AD203B41FA5}">
                      <a16:colId xmlns:a16="http://schemas.microsoft.com/office/drawing/2014/main" val="1284443207"/>
                    </a:ext>
                  </a:extLst>
                </a:gridCol>
                <a:gridCol w="629587">
                  <a:extLst>
                    <a:ext uri="{9D8B030D-6E8A-4147-A177-3AD203B41FA5}">
                      <a16:colId xmlns:a16="http://schemas.microsoft.com/office/drawing/2014/main" val="2486497797"/>
                    </a:ext>
                  </a:extLst>
                </a:gridCol>
                <a:gridCol w="661688">
                  <a:extLst>
                    <a:ext uri="{9D8B030D-6E8A-4147-A177-3AD203B41FA5}">
                      <a16:colId xmlns:a16="http://schemas.microsoft.com/office/drawing/2014/main" val="2213127995"/>
                    </a:ext>
                  </a:extLst>
                </a:gridCol>
                <a:gridCol w="627466">
                  <a:extLst>
                    <a:ext uri="{9D8B030D-6E8A-4147-A177-3AD203B41FA5}">
                      <a16:colId xmlns:a16="http://schemas.microsoft.com/office/drawing/2014/main" val="334963077"/>
                    </a:ext>
                  </a:extLst>
                </a:gridCol>
                <a:gridCol w="494675">
                  <a:extLst>
                    <a:ext uri="{9D8B030D-6E8A-4147-A177-3AD203B41FA5}">
                      <a16:colId xmlns:a16="http://schemas.microsoft.com/office/drawing/2014/main" val="3608370754"/>
                    </a:ext>
                  </a:extLst>
                </a:gridCol>
                <a:gridCol w="479686">
                  <a:extLst>
                    <a:ext uri="{9D8B030D-6E8A-4147-A177-3AD203B41FA5}">
                      <a16:colId xmlns:a16="http://schemas.microsoft.com/office/drawing/2014/main" val="2493087388"/>
                    </a:ext>
                  </a:extLst>
                </a:gridCol>
                <a:gridCol w="479685">
                  <a:extLst>
                    <a:ext uri="{9D8B030D-6E8A-4147-A177-3AD203B41FA5}">
                      <a16:colId xmlns:a16="http://schemas.microsoft.com/office/drawing/2014/main" val="672079231"/>
                    </a:ext>
                  </a:extLst>
                </a:gridCol>
                <a:gridCol w="479685">
                  <a:extLst>
                    <a:ext uri="{9D8B030D-6E8A-4147-A177-3AD203B41FA5}">
                      <a16:colId xmlns:a16="http://schemas.microsoft.com/office/drawing/2014/main" val="432390298"/>
                    </a:ext>
                  </a:extLst>
                </a:gridCol>
                <a:gridCol w="509666">
                  <a:extLst>
                    <a:ext uri="{9D8B030D-6E8A-4147-A177-3AD203B41FA5}">
                      <a16:colId xmlns:a16="http://schemas.microsoft.com/office/drawing/2014/main" val="2345184880"/>
                    </a:ext>
                  </a:extLst>
                </a:gridCol>
                <a:gridCol w="479685">
                  <a:extLst>
                    <a:ext uri="{9D8B030D-6E8A-4147-A177-3AD203B41FA5}">
                      <a16:colId xmlns:a16="http://schemas.microsoft.com/office/drawing/2014/main" val="2801121007"/>
                    </a:ext>
                  </a:extLst>
                </a:gridCol>
                <a:gridCol w="494675">
                  <a:extLst>
                    <a:ext uri="{9D8B030D-6E8A-4147-A177-3AD203B41FA5}">
                      <a16:colId xmlns:a16="http://schemas.microsoft.com/office/drawing/2014/main" val="3290367164"/>
                    </a:ext>
                  </a:extLst>
                </a:gridCol>
                <a:gridCol w="494676">
                  <a:extLst>
                    <a:ext uri="{9D8B030D-6E8A-4147-A177-3AD203B41FA5}">
                      <a16:colId xmlns:a16="http://schemas.microsoft.com/office/drawing/2014/main" val="482021719"/>
                    </a:ext>
                  </a:extLst>
                </a:gridCol>
                <a:gridCol w="539646">
                  <a:extLst>
                    <a:ext uri="{9D8B030D-6E8A-4147-A177-3AD203B41FA5}">
                      <a16:colId xmlns:a16="http://schemas.microsoft.com/office/drawing/2014/main" val="3165928441"/>
                    </a:ext>
                  </a:extLst>
                </a:gridCol>
                <a:gridCol w="629590">
                  <a:extLst>
                    <a:ext uri="{9D8B030D-6E8A-4147-A177-3AD203B41FA5}">
                      <a16:colId xmlns:a16="http://schemas.microsoft.com/office/drawing/2014/main" val="1221210072"/>
                    </a:ext>
                  </a:extLst>
                </a:gridCol>
              </a:tblGrid>
              <a:tr h="1022346">
                <a:tc>
                  <a:txBody>
                    <a:bodyPr/>
                    <a:lstStyle/>
                    <a:p>
                      <a:pPr algn="ctr"/>
                      <a:r>
                        <a:rPr lang="en-US" sz="1800" b="1">
                          <a:effectLst/>
                          <a:latin typeface="Cambria" panose="02040503050406030204" pitchFamily="18" charset="0"/>
                          <a:ea typeface="Cambria" panose="02040503050406030204" pitchFamily="18" charset="0"/>
                        </a:rPr>
                        <a:t>Address bit number</a:t>
                      </a:r>
                      <a:endParaRPr lang="en-US" sz="1800" b="1">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A15</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A14</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A13</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A12</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A11</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A10</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A9</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A8</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A7</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A6</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A5</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A4</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A3</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A2</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A1</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1" dirty="0">
                          <a:effectLst/>
                          <a:latin typeface="Cambria" panose="02040503050406030204" pitchFamily="18" charset="0"/>
                          <a:ea typeface="Cambria" panose="02040503050406030204" pitchFamily="18" charset="0"/>
                        </a:rPr>
                        <a:t>A0</a:t>
                      </a:r>
                      <a:endParaRPr lang="en-US" sz="1800" b="1" dirty="0">
                        <a:latin typeface="Cambria" panose="02040503050406030204" pitchFamily="18" charset="0"/>
                        <a:ea typeface="Cambria" panose="02040503050406030204" pitchFamily="18" charset="0"/>
                      </a:endParaRPr>
                    </a:p>
                  </a:txBody>
                  <a:tcPr anchor="ctr">
                    <a:lnL>
                      <a:noFill/>
                    </a:lnL>
                    <a:lnR>
                      <a:noFill/>
                    </a:lnR>
                    <a:lnT>
                      <a:noFill/>
                    </a:lnT>
                    <a:lnB>
                      <a:noFill/>
                    </a:lnB>
                  </a:tcPr>
                </a:tc>
                <a:extLst>
                  <a:ext uri="{0D108BD9-81ED-4DB2-BD59-A6C34878D82A}">
                    <a16:rowId xmlns:a16="http://schemas.microsoft.com/office/drawing/2014/main" val="3237294954"/>
                  </a:ext>
                </a:extLst>
              </a:tr>
              <a:tr h="830656">
                <a:tc>
                  <a:txBody>
                    <a:bodyPr/>
                    <a:lstStyle/>
                    <a:p>
                      <a:pPr algn="ctr"/>
                      <a:r>
                        <a:rPr lang="en-US" sz="1800" b="1">
                          <a:effectLst/>
                          <a:latin typeface="Cambria" panose="02040503050406030204" pitchFamily="18" charset="0"/>
                          <a:ea typeface="Cambria" panose="02040503050406030204" pitchFamily="18" charset="0"/>
                        </a:rPr>
                        <a:t>Starting address</a:t>
                      </a:r>
                      <a:endParaRPr lang="en-US" sz="1800" b="1">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dirty="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dirty="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extLst>
                  <a:ext uri="{0D108BD9-81ED-4DB2-BD59-A6C34878D82A}">
                    <a16:rowId xmlns:a16="http://schemas.microsoft.com/office/drawing/2014/main" val="1240639700"/>
                  </a:ext>
                </a:extLst>
              </a:tr>
              <a:tr h="830656">
                <a:tc>
                  <a:txBody>
                    <a:bodyPr/>
                    <a:lstStyle/>
                    <a:p>
                      <a:pPr algn="ctr"/>
                      <a:r>
                        <a:rPr lang="en-US" sz="1800" b="1" dirty="0">
                          <a:latin typeface="Cambria" panose="02040503050406030204" pitchFamily="18" charset="0"/>
                          <a:ea typeface="Cambria" panose="02040503050406030204" pitchFamily="18" charset="0"/>
                        </a:rPr>
                        <a:t>Ending Address</a:t>
                      </a:r>
                    </a:p>
                  </a:txBody>
                  <a:tcPr anchor="ctr">
                    <a:lnL>
                      <a:noFill/>
                    </a:lnL>
                    <a:lnR>
                      <a:noFill/>
                    </a:lnR>
                    <a:lnT>
                      <a:noFill/>
                    </a:lnT>
                    <a:lnB>
                      <a:noFill/>
                    </a:lnB>
                  </a:tcPr>
                </a:tc>
                <a:tc>
                  <a:txBody>
                    <a:bodyPr/>
                    <a:lstStyle/>
                    <a:p>
                      <a:pPr algn="ctr"/>
                      <a:r>
                        <a:rPr lang="en-US" sz="1800" dirty="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dirty="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dirty="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a:latin typeface="Cambria" panose="02040503050406030204" pitchFamily="18" charset="0"/>
                          <a:ea typeface="Cambria" panose="02040503050406030204" pitchFamily="18" charset="0"/>
                        </a:rPr>
                        <a:t>0</a:t>
                      </a:r>
                    </a:p>
                  </a:txBody>
                  <a:tcPr anchor="ctr">
                    <a:lnL>
                      <a:noFill/>
                    </a:lnL>
                    <a:lnR>
                      <a:noFill/>
                    </a:lnR>
                    <a:lnT>
                      <a:noFill/>
                    </a:lnT>
                    <a:lnB>
                      <a:noFill/>
                    </a:lnB>
                  </a:tcPr>
                </a:tc>
                <a:tc>
                  <a:txBody>
                    <a:bodyPr/>
                    <a:lstStyle/>
                    <a:p>
                      <a:pPr algn="ctr"/>
                      <a:r>
                        <a:rPr lang="en-US" sz="1800" dirty="0">
                          <a:latin typeface="Cambria" panose="02040503050406030204" pitchFamily="18" charset="0"/>
                          <a:ea typeface="Cambria" panose="02040503050406030204" pitchFamily="18" charset="0"/>
                        </a:rPr>
                        <a:t>1</a:t>
                      </a:r>
                    </a:p>
                  </a:txBody>
                  <a:tcPr anchor="ctr">
                    <a:lnL>
                      <a:noFill/>
                    </a:lnL>
                    <a:lnR>
                      <a:noFill/>
                    </a:lnR>
                    <a:lnT>
                      <a:noFill/>
                    </a:lnT>
                    <a:lnB>
                      <a:noFill/>
                    </a:lnB>
                  </a:tcPr>
                </a:tc>
                <a:tc>
                  <a:txBody>
                    <a:bodyPr/>
                    <a:lstStyle/>
                    <a:p>
                      <a:pPr algn="ctr"/>
                      <a:r>
                        <a:rPr lang="en-US" sz="1800" b="0">
                          <a:effectLst/>
                          <a:latin typeface="Cambria" panose="02040503050406030204" pitchFamily="18" charset="0"/>
                          <a:ea typeface="Cambria" panose="02040503050406030204" pitchFamily="18" charset="0"/>
                        </a:rPr>
                        <a:t>1</a:t>
                      </a:r>
                      <a:endParaRPr lang="en-US" sz="180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0">
                          <a:effectLst/>
                          <a:latin typeface="Cambria" panose="02040503050406030204" pitchFamily="18" charset="0"/>
                          <a:ea typeface="Cambria" panose="02040503050406030204" pitchFamily="18" charset="0"/>
                        </a:rPr>
                        <a:t>1</a:t>
                      </a:r>
                      <a:endParaRPr lang="en-US" sz="180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0">
                          <a:effectLst/>
                          <a:latin typeface="Cambria" panose="02040503050406030204" pitchFamily="18" charset="0"/>
                          <a:ea typeface="Cambria" panose="02040503050406030204" pitchFamily="18" charset="0"/>
                        </a:rPr>
                        <a:t>1</a:t>
                      </a:r>
                      <a:endParaRPr lang="en-US" sz="180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0">
                          <a:effectLst/>
                          <a:latin typeface="Cambria" panose="02040503050406030204" pitchFamily="18" charset="0"/>
                          <a:ea typeface="Cambria" panose="02040503050406030204" pitchFamily="18" charset="0"/>
                        </a:rPr>
                        <a:t>1</a:t>
                      </a:r>
                      <a:endParaRPr lang="en-US" sz="180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0">
                          <a:effectLst/>
                          <a:latin typeface="Cambria" panose="02040503050406030204" pitchFamily="18" charset="0"/>
                          <a:ea typeface="Cambria" panose="02040503050406030204" pitchFamily="18" charset="0"/>
                        </a:rPr>
                        <a:t>1</a:t>
                      </a:r>
                      <a:endParaRPr lang="en-US" sz="180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0">
                          <a:effectLst/>
                          <a:latin typeface="Cambria" panose="02040503050406030204" pitchFamily="18" charset="0"/>
                          <a:ea typeface="Cambria" panose="02040503050406030204" pitchFamily="18" charset="0"/>
                        </a:rPr>
                        <a:t>1</a:t>
                      </a:r>
                      <a:endParaRPr lang="en-US" sz="180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0">
                          <a:effectLst/>
                          <a:latin typeface="Cambria" panose="02040503050406030204" pitchFamily="18" charset="0"/>
                          <a:ea typeface="Cambria" panose="02040503050406030204" pitchFamily="18" charset="0"/>
                        </a:rPr>
                        <a:t>1</a:t>
                      </a:r>
                      <a:endParaRPr lang="en-US" sz="180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0">
                          <a:effectLst/>
                          <a:latin typeface="Cambria" panose="02040503050406030204" pitchFamily="18" charset="0"/>
                          <a:ea typeface="Cambria" panose="02040503050406030204" pitchFamily="18" charset="0"/>
                        </a:rPr>
                        <a:t>1</a:t>
                      </a:r>
                      <a:endParaRPr lang="en-US" sz="180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0">
                          <a:effectLst/>
                          <a:latin typeface="Cambria" panose="02040503050406030204" pitchFamily="18" charset="0"/>
                          <a:ea typeface="Cambria" panose="02040503050406030204" pitchFamily="18" charset="0"/>
                        </a:rPr>
                        <a:t>1</a:t>
                      </a:r>
                      <a:endParaRPr lang="en-US" sz="1800">
                        <a:latin typeface="Cambria" panose="02040503050406030204" pitchFamily="18" charset="0"/>
                        <a:ea typeface="Cambria" panose="02040503050406030204" pitchFamily="18" charset="0"/>
                      </a:endParaRPr>
                    </a:p>
                  </a:txBody>
                  <a:tcPr anchor="ctr">
                    <a:lnL>
                      <a:noFill/>
                    </a:lnL>
                    <a:lnR>
                      <a:noFill/>
                    </a:lnR>
                    <a:lnT>
                      <a:noFill/>
                    </a:lnT>
                    <a:lnB>
                      <a:noFill/>
                    </a:lnB>
                  </a:tcPr>
                </a:tc>
                <a:tc>
                  <a:txBody>
                    <a:bodyPr/>
                    <a:lstStyle/>
                    <a:p>
                      <a:pPr algn="ctr"/>
                      <a:r>
                        <a:rPr lang="en-US" sz="1800" b="0" dirty="0">
                          <a:effectLst/>
                          <a:latin typeface="Cambria" panose="02040503050406030204" pitchFamily="18" charset="0"/>
                          <a:ea typeface="Cambria" panose="02040503050406030204" pitchFamily="18" charset="0"/>
                        </a:rPr>
                        <a:t>1</a:t>
                      </a:r>
                      <a:endParaRPr lang="en-US" sz="1800" dirty="0">
                        <a:latin typeface="Cambria" panose="02040503050406030204" pitchFamily="18" charset="0"/>
                        <a:ea typeface="Cambria" panose="02040503050406030204" pitchFamily="18" charset="0"/>
                      </a:endParaRPr>
                    </a:p>
                  </a:txBody>
                  <a:tcPr anchor="ctr">
                    <a:lnL>
                      <a:noFill/>
                    </a:lnL>
                    <a:lnR>
                      <a:noFill/>
                    </a:lnR>
                    <a:lnT>
                      <a:noFill/>
                    </a:lnT>
                    <a:lnB>
                      <a:noFill/>
                    </a:lnB>
                  </a:tcPr>
                </a:tc>
                <a:extLst>
                  <a:ext uri="{0D108BD9-81ED-4DB2-BD59-A6C34878D82A}">
                    <a16:rowId xmlns:a16="http://schemas.microsoft.com/office/drawing/2014/main" val="1413599112"/>
                  </a:ext>
                </a:extLst>
              </a:tr>
            </a:tbl>
          </a:graphicData>
        </a:graphic>
      </p:graphicFrame>
    </p:spTree>
    <p:extLst>
      <p:ext uri="{BB962C8B-B14F-4D97-AF65-F5344CB8AC3E}">
        <p14:creationId xmlns:p14="http://schemas.microsoft.com/office/powerpoint/2010/main" val="3983900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19B2A-C870-4417-B960-1978CCBB9D44}"/>
              </a:ext>
            </a:extLst>
          </p:cNvPr>
          <p:cNvSpPr>
            <a:spLocks noGrp="1"/>
          </p:cNvSpPr>
          <p:nvPr>
            <p:ph idx="1"/>
          </p:nvPr>
        </p:nvSpPr>
        <p:spPr>
          <a:xfrm>
            <a:off x="717452" y="764498"/>
            <a:ext cx="10874326" cy="5678506"/>
          </a:xfrm>
        </p:spPr>
        <p:txBody>
          <a:bodyPr>
            <a:noAutofit/>
          </a:bodyPr>
          <a:lstStyle/>
          <a:p>
            <a:pPr marL="0" indent="0" algn="just">
              <a:lnSpc>
                <a:spcPct val="150000"/>
              </a:lnSpc>
              <a:buNone/>
            </a:pPr>
            <a:endParaRPr lang="en-US" sz="1600" b="0" dirty="0">
              <a:effectLst/>
              <a:latin typeface="Cambria" panose="02040503050406030204" pitchFamily="18" charset="0"/>
              <a:ea typeface="Cambria" panose="02040503050406030204" pitchFamily="18" charset="0"/>
            </a:endParaRPr>
          </a:p>
          <a:p>
            <a:pPr marL="0" indent="0" algn="just">
              <a:lnSpc>
                <a:spcPct val="150000"/>
              </a:lnSpc>
              <a:buNone/>
            </a:pPr>
            <a:endParaRPr lang="en-US" sz="1600" dirty="0">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5A004B36-71E7-449A-8100-D3215EA8EC91}"/>
              </a:ext>
            </a:extLst>
          </p:cNvPr>
          <p:cNvSpPr txBox="1"/>
          <p:nvPr/>
        </p:nvSpPr>
        <p:spPr>
          <a:xfrm>
            <a:off x="717452" y="749271"/>
            <a:ext cx="10570141" cy="2118465"/>
          </a:xfrm>
          <a:prstGeom prst="rect">
            <a:avLst/>
          </a:prstGeom>
          <a:noFill/>
        </p:spPr>
        <p:txBody>
          <a:bodyPr wrap="square">
            <a:spAutoFit/>
          </a:bodyPr>
          <a:lstStyle/>
          <a:p>
            <a:pPr algn="just">
              <a:lnSpc>
                <a:spcPct val="150000"/>
              </a:lnSpc>
            </a:pPr>
            <a:r>
              <a:rPr lang="en-US" b="0" dirty="0">
                <a:effectLst/>
                <a:latin typeface="Cambria" panose="02040503050406030204" pitchFamily="18" charset="0"/>
                <a:ea typeface="Cambria" panose="02040503050406030204" pitchFamily="18" charset="0"/>
              </a:rPr>
              <a:t>We use a similar technique here. We use the remaining bits A15-A11 to uniquely identify this chip i.e., to generate chip select signal. So, the boolean equation will be</a:t>
            </a:r>
            <a:endParaRPr lang="en-US" dirty="0">
              <a:latin typeface="Cambria" panose="02040503050406030204" pitchFamily="18" charset="0"/>
              <a:ea typeface="Cambria" panose="02040503050406030204" pitchFamily="18" charset="0"/>
            </a:endParaRPr>
          </a:p>
          <a:p>
            <a:pPr algn="just">
              <a:lnSpc>
                <a:spcPct val="150000"/>
              </a:lnSpc>
            </a:pPr>
            <a:r>
              <a:rPr lang="en-US" b="0" dirty="0">
                <a:effectLst/>
                <a:latin typeface="Cambria" panose="02040503050406030204" pitchFamily="18" charset="0"/>
                <a:ea typeface="Cambria" panose="02040503050406030204" pitchFamily="18" charset="0"/>
              </a:rPr>
              <a:t>CS = Complement of (A15* . A14* . A13* . A12* . A11*)</a:t>
            </a:r>
            <a:endParaRPr lang="en-US" dirty="0">
              <a:latin typeface="Cambria" panose="02040503050406030204" pitchFamily="18" charset="0"/>
              <a:ea typeface="Cambria" panose="02040503050406030204" pitchFamily="18" charset="0"/>
            </a:endParaRPr>
          </a:p>
          <a:p>
            <a:pPr algn="just">
              <a:lnSpc>
                <a:spcPct val="150000"/>
              </a:lnSpc>
            </a:pPr>
            <a:r>
              <a:rPr lang="en-US" b="0" dirty="0">
                <a:effectLst/>
                <a:latin typeface="Cambria" panose="02040503050406030204" pitchFamily="18" charset="0"/>
                <a:ea typeface="Cambria" panose="02040503050406030204" pitchFamily="18" charset="0"/>
              </a:rPr>
              <a:t>The implementation of this equation using NAND Gate to generate the CS signal is shown in the following image.</a:t>
            </a:r>
            <a:endParaRPr lang="en-US"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D9D7F92A-349B-454F-A2CB-808315A2F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7777" y="2770374"/>
            <a:ext cx="5516380" cy="3323127"/>
          </a:xfrm>
          <a:prstGeom prst="rect">
            <a:avLst/>
          </a:prstGeom>
        </p:spPr>
      </p:pic>
    </p:spTree>
    <p:extLst>
      <p:ext uri="{BB962C8B-B14F-4D97-AF65-F5344CB8AC3E}">
        <p14:creationId xmlns:p14="http://schemas.microsoft.com/office/powerpoint/2010/main" val="3777494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19B2A-C870-4417-B960-1978CCBB9D44}"/>
              </a:ext>
            </a:extLst>
          </p:cNvPr>
          <p:cNvSpPr>
            <a:spLocks noGrp="1"/>
          </p:cNvSpPr>
          <p:nvPr>
            <p:ph idx="1"/>
          </p:nvPr>
        </p:nvSpPr>
        <p:spPr>
          <a:xfrm>
            <a:off x="717452" y="764498"/>
            <a:ext cx="10874326" cy="5678506"/>
          </a:xfrm>
        </p:spPr>
        <p:txBody>
          <a:bodyPr>
            <a:noAutofit/>
          </a:bodyPr>
          <a:lstStyle/>
          <a:p>
            <a:pPr marL="0" indent="0" algn="just">
              <a:lnSpc>
                <a:spcPct val="150000"/>
              </a:lnSpc>
              <a:buNone/>
            </a:pPr>
            <a:endParaRPr lang="en-US" sz="1600" b="0" dirty="0">
              <a:effectLst/>
              <a:latin typeface="Cambria" panose="02040503050406030204" pitchFamily="18" charset="0"/>
              <a:ea typeface="Cambria" panose="02040503050406030204" pitchFamily="18" charset="0"/>
            </a:endParaRPr>
          </a:p>
          <a:p>
            <a:pPr marL="0" indent="0" algn="just">
              <a:lnSpc>
                <a:spcPct val="150000"/>
              </a:lnSpc>
              <a:buNone/>
            </a:pPr>
            <a:endParaRPr lang="en-US" sz="1600" dirty="0">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5A004B36-71E7-449A-8100-D3215EA8EC91}"/>
              </a:ext>
            </a:extLst>
          </p:cNvPr>
          <p:cNvSpPr txBox="1"/>
          <p:nvPr/>
        </p:nvSpPr>
        <p:spPr>
          <a:xfrm>
            <a:off x="717452" y="749271"/>
            <a:ext cx="10570141" cy="5165453"/>
          </a:xfrm>
          <a:prstGeom prst="rect">
            <a:avLst/>
          </a:prstGeom>
          <a:noFill/>
        </p:spPr>
        <p:txBody>
          <a:bodyPr wrap="square">
            <a:spAutoFit/>
          </a:bodyPr>
          <a:lstStyle/>
          <a:p>
            <a:pPr algn="just">
              <a:lnSpc>
                <a:spcPct val="150000"/>
              </a:lnSpc>
            </a:pPr>
            <a:r>
              <a:rPr lang="en-US" sz="2400" b="1" dirty="0">
                <a:latin typeface="Cambria" panose="02040503050406030204" pitchFamily="18" charset="0"/>
                <a:ea typeface="Cambria" panose="02040503050406030204" pitchFamily="18" charset="0"/>
              </a:rPr>
              <a:t>The final circuit</a:t>
            </a:r>
          </a:p>
          <a:p>
            <a:pPr algn="just">
              <a:lnSpc>
                <a:spcPct val="150000"/>
              </a:lnSpc>
            </a:pPr>
            <a:r>
              <a:rPr lang="en-US" b="0" dirty="0">
                <a:effectLst/>
                <a:latin typeface="Cambria" panose="02040503050406030204" pitchFamily="18" charset="0"/>
                <a:ea typeface="Cambria" panose="02040503050406030204" pitchFamily="18" charset="0"/>
              </a:rPr>
              <a:t>Since we now have the chip select logic and have decided all the connections, it’s time to finalize the circuit. The entire external memory interfacing circuit can be broken up into five different parts:</a:t>
            </a:r>
            <a:endParaRPr lang="en-US" dirty="0">
              <a:latin typeface="Cambria" panose="02040503050406030204" pitchFamily="18" charset="0"/>
              <a:ea typeface="Cambria" panose="02040503050406030204" pitchFamily="18" charset="0"/>
            </a:endParaRPr>
          </a:p>
          <a:p>
            <a:pPr lvl="5">
              <a:lnSpc>
                <a:spcPct val="150000"/>
              </a:lnSpc>
              <a:buFont typeface="Arial" panose="020B0604020202020204" pitchFamily="34" charset="0"/>
              <a:buChar char="•"/>
            </a:pPr>
            <a:r>
              <a:rPr lang="en-US" b="0" dirty="0">
                <a:effectLst/>
                <a:latin typeface="Cambria" panose="02040503050406030204" pitchFamily="18" charset="0"/>
                <a:ea typeface="Cambria" panose="02040503050406030204" pitchFamily="18" charset="0"/>
              </a:rPr>
              <a:t>8085 microprocessor </a:t>
            </a:r>
          </a:p>
          <a:p>
            <a:pPr lvl="5">
              <a:lnSpc>
                <a:spcPct val="150000"/>
              </a:lnSpc>
              <a:buFont typeface="Arial" panose="020B0604020202020204" pitchFamily="34" charset="0"/>
              <a:buChar char="•"/>
            </a:pPr>
            <a:r>
              <a:rPr lang="en-US" b="0" dirty="0">
                <a:effectLst/>
                <a:latin typeface="Cambria" panose="02040503050406030204" pitchFamily="18" charset="0"/>
                <a:ea typeface="Cambria" panose="02040503050406030204" pitchFamily="18" charset="0"/>
              </a:rPr>
              <a:t>Demultiplexing of address/data bus</a:t>
            </a:r>
          </a:p>
          <a:p>
            <a:pPr lvl="5">
              <a:lnSpc>
                <a:spcPct val="150000"/>
              </a:lnSpc>
              <a:buFont typeface="Arial" panose="020B0604020202020204" pitchFamily="34" charset="0"/>
              <a:buChar char="•"/>
            </a:pPr>
            <a:r>
              <a:rPr lang="en-US" b="0" dirty="0">
                <a:effectLst/>
                <a:latin typeface="Cambria" panose="02040503050406030204" pitchFamily="18" charset="0"/>
                <a:ea typeface="Cambria" panose="02040503050406030204" pitchFamily="18" charset="0"/>
              </a:rPr>
              <a:t>Generation of control signals</a:t>
            </a:r>
          </a:p>
          <a:p>
            <a:pPr lvl="5">
              <a:lnSpc>
                <a:spcPct val="150000"/>
              </a:lnSpc>
              <a:buFont typeface="Arial" panose="020B0604020202020204" pitchFamily="34" charset="0"/>
              <a:buChar char="•"/>
            </a:pPr>
            <a:r>
              <a:rPr lang="en-US" b="0" dirty="0">
                <a:effectLst/>
                <a:latin typeface="Cambria" panose="02040503050406030204" pitchFamily="18" charset="0"/>
                <a:ea typeface="Cambria" panose="02040503050406030204" pitchFamily="18" charset="0"/>
              </a:rPr>
              <a:t>Generation of chip select signals</a:t>
            </a:r>
          </a:p>
          <a:p>
            <a:pPr lvl="5">
              <a:lnSpc>
                <a:spcPct val="150000"/>
              </a:lnSpc>
              <a:buFont typeface="Arial" panose="020B0604020202020204" pitchFamily="34" charset="0"/>
              <a:buChar char="•"/>
            </a:pPr>
            <a:r>
              <a:rPr lang="en-US" b="0" dirty="0">
                <a:effectLst/>
                <a:latin typeface="Cambria" panose="02040503050406030204" pitchFamily="18" charset="0"/>
                <a:ea typeface="Cambria" panose="02040503050406030204" pitchFamily="18" charset="0"/>
              </a:rPr>
              <a:t>Memory chips</a:t>
            </a:r>
          </a:p>
          <a:p>
            <a:pPr algn="just">
              <a:lnSpc>
                <a:spcPct val="150000"/>
              </a:lnSpc>
            </a:pPr>
            <a:r>
              <a:rPr lang="en-US" b="0" dirty="0">
                <a:effectLst/>
                <a:latin typeface="Cambria" panose="02040503050406030204" pitchFamily="18" charset="0"/>
                <a:ea typeface="Cambria" panose="02040503050406030204" pitchFamily="18" charset="0"/>
              </a:rPr>
              <a:t>The images below show the final circuit with all the five parts listed above integrated into a single circuit. Just the connections are shown in the first diagram. In the diagram following it, different subsections of the circuit are labeled.</a:t>
            </a:r>
            <a:endParaRPr lang="en-US" dirty="0">
              <a:latin typeface="Cambria" panose="02040503050406030204" pitchFamily="18" charset="0"/>
              <a:ea typeface="Cambria" panose="02040503050406030204" pitchFamily="18" charset="0"/>
            </a:endParaRPr>
          </a:p>
          <a:p>
            <a:pPr algn="just">
              <a:lnSpc>
                <a:spcPct val="150000"/>
              </a:lnSpc>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3551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19B2A-C870-4417-B960-1978CCBB9D44}"/>
              </a:ext>
            </a:extLst>
          </p:cNvPr>
          <p:cNvSpPr>
            <a:spLocks noGrp="1"/>
          </p:cNvSpPr>
          <p:nvPr>
            <p:ph idx="1"/>
          </p:nvPr>
        </p:nvSpPr>
        <p:spPr>
          <a:xfrm>
            <a:off x="717452" y="764498"/>
            <a:ext cx="10874326" cy="5678506"/>
          </a:xfrm>
        </p:spPr>
        <p:txBody>
          <a:bodyPr>
            <a:noAutofit/>
          </a:bodyPr>
          <a:lstStyle/>
          <a:p>
            <a:pPr marL="0" indent="0" algn="just">
              <a:lnSpc>
                <a:spcPct val="150000"/>
              </a:lnSpc>
              <a:buNone/>
            </a:pPr>
            <a:endParaRPr lang="en-US" sz="1600" b="0" dirty="0">
              <a:effectLst/>
              <a:latin typeface="Cambria" panose="02040503050406030204" pitchFamily="18" charset="0"/>
              <a:ea typeface="Cambria" panose="02040503050406030204" pitchFamily="18" charset="0"/>
            </a:endParaRPr>
          </a:p>
          <a:p>
            <a:pPr marL="0" indent="0" algn="just">
              <a:lnSpc>
                <a:spcPct val="150000"/>
              </a:lnSpc>
              <a:buNone/>
            </a:pPr>
            <a:endParaRPr lang="en-US" sz="1600"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6743B678-01E1-4542-9BAD-7E3594CDD7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291" y="869429"/>
            <a:ext cx="10103371" cy="5066675"/>
          </a:xfrm>
          <a:prstGeom prst="rect">
            <a:avLst/>
          </a:prstGeom>
        </p:spPr>
      </p:pic>
    </p:spTree>
    <p:extLst>
      <p:ext uri="{BB962C8B-B14F-4D97-AF65-F5344CB8AC3E}">
        <p14:creationId xmlns:p14="http://schemas.microsoft.com/office/powerpoint/2010/main" val="3377637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19B2A-C870-4417-B960-1978CCBB9D44}"/>
              </a:ext>
            </a:extLst>
          </p:cNvPr>
          <p:cNvSpPr>
            <a:spLocks noGrp="1"/>
          </p:cNvSpPr>
          <p:nvPr>
            <p:ph idx="1"/>
          </p:nvPr>
        </p:nvSpPr>
        <p:spPr>
          <a:xfrm>
            <a:off x="717452" y="764498"/>
            <a:ext cx="10874326" cy="5678506"/>
          </a:xfrm>
        </p:spPr>
        <p:txBody>
          <a:bodyPr>
            <a:noAutofit/>
          </a:bodyPr>
          <a:lstStyle/>
          <a:p>
            <a:pPr marL="0" indent="0" algn="just">
              <a:lnSpc>
                <a:spcPct val="150000"/>
              </a:lnSpc>
              <a:buNone/>
            </a:pPr>
            <a:endParaRPr lang="en-US" sz="1600" b="0" dirty="0">
              <a:effectLst/>
              <a:latin typeface="Cambria" panose="02040503050406030204" pitchFamily="18" charset="0"/>
              <a:ea typeface="Cambria" panose="02040503050406030204" pitchFamily="18" charset="0"/>
            </a:endParaRPr>
          </a:p>
          <a:p>
            <a:pPr marL="0" indent="0" algn="just">
              <a:lnSpc>
                <a:spcPct val="150000"/>
              </a:lnSpc>
              <a:buNone/>
            </a:pPr>
            <a:endParaRPr lang="en-US" sz="16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75613B58-8BC1-452D-A8C4-7AD95D8D4E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311" y="685800"/>
            <a:ext cx="10088381" cy="5486400"/>
          </a:xfrm>
          <a:prstGeom prst="rect">
            <a:avLst/>
          </a:prstGeom>
        </p:spPr>
      </p:pic>
    </p:spTree>
    <p:extLst>
      <p:ext uri="{BB962C8B-B14F-4D97-AF65-F5344CB8AC3E}">
        <p14:creationId xmlns:p14="http://schemas.microsoft.com/office/powerpoint/2010/main" val="2184771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19B2A-C870-4417-B960-1978CCBB9D44}"/>
              </a:ext>
            </a:extLst>
          </p:cNvPr>
          <p:cNvSpPr>
            <a:spLocks noGrp="1"/>
          </p:cNvSpPr>
          <p:nvPr>
            <p:ph idx="1"/>
          </p:nvPr>
        </p:nvSpPr>
        <p:spPr>
          <a:xfrm>
            <a:off x="548640" y="745588"/>
            <a:ext cx="11141612" cy="5431375"/>
          </a:xfrm>
        </p:spPr>
        <p:txBody>
          <a:bodyPr>
            <a:normAutofit/>
          </a:bodyPr>
          <a:lstStyle/>
          <a:p>
            <a:pPr marL="0" indent="0" algn="just">
              <a:lnSpc>
                <a:spcPct val="150000"/>
              </a:lnSpc>
              <a:buNone/>
            </a:pPr>
            <a:r>
              <a:rPr lang="en-US" sz="2400" dirty="0">
                <a:latin typeface="Cambria" panose="02040503050406030204" pitchFamily="18" charset="0"/>
                <a:ea typeface="Cambria" panose="02040503050406030204" pitchFamily="18" charset="0"/>
              </a:rPr>
              <a:t>Peripherals are connected to microprocessor by two modes –</a:t>
            </a:r>
          </a:p>
          <a:p>
            <a:pPr lvl="1" algn="just">
              <a:lnSpc>
                <a:spcPct val="150000"/>
              </a:lnSpc>
            </a:pPr>
            <a:r>
              <a:rPr lang="en-US" sz="2000" dirty="0">
                <a:latin typeface="Cambria" panose="02040503050406030204" pitchFamily="18" charset="0"/>
                <a:ea typeface="Cambria" panose="02040503050406030204" pitchFamily="18" charset="0"/>
              </a:rPr>
              <a:t>Memory mapped I/O mode (I/O devices are treated as memory ICs) and I/O mapped I/O mode</a:t>
            </a:r>
          </a:p>
          <a:p>
            <a:pPr marL="0" indent="0" algn="ctr">
              <a:lnSpc>
                <a:spcPct val="150000"/>
              </a:lnSpc>
              <a:buNone/>
            </a:pPr>
            <a:endParaRPr lang="en-US" sz="2400" dirty="0">
              <a:latin typeface="Cambria" panose="02040503050406030204" pitchFamily="18" charset="0"/>
              <a:ea typeface="Cambria" panose="02040503050406030204" pitchFamily="18" charset="0"/>
            </a:endParaRPr>
          </a:p>
          <a:p>
            <a:pPr lvl="1" algn="just">
              <a:lnSpc>
                <a:spcPct val="150000"/>
              </a:lnSpc>
            </a:pPr>
            <a:endParaRPr lang="en-US" sz="2000" dirty="0">
              <a:latin typeface="Cambria" panose="02040503050406030204" pitchFamily="18" charset="0"/>
              <a:ea typeface="Cambria" panose="02040503050406030204" pitchFamily="18" charset="0"/>
            </a:endParaRPr>
          </a:p>
        </p:txBody>
      </p:sp>
      <p:graphicFrame>
        <p:nvGraphicFramePr>
          <p:cNvPr id="2" name="Table 3">
            <a:extLst>
              <a:ext uri="{FF2B5EF4-FFF2-40B4-BE49-F238E27FC236}">
                <a16:creationId xmlns:a16="http://schemas.microsoft.com/office/drawing/2014/main" id="{994F7EE5-376B-4E26-BFD4-49ADEBEB8FC7}"/>
              </a:ext>
            </a:extLst>
          </p:cNvPr>
          <p:cNvGraphicFramePr>
            <a:graphicFrameLocks noGrp="1"/>
          </p:cNvGraphicFramePr>
          <p:nvPr>
            <p:extLst>
              <p:ext uri="{D42A27DB-BD31-4B8C-83A1-F6EECF244321}">
                <p14:modId xmlns:p14="http://schemas.microsoft.com/office/powerpoint/2010/main" val="498383961"/>
              </p:ext>
            </p:extLst>
          </p:nvPr>
        </p:nvGraphicFramePr>
        <p:xfrm>
          <a:off x="1645920" y="2152360"/>
          <a:ext cx="8514080" cy="4007738"/>
        </p:xfrm>
        <a:graphic>
          <a:graphicData uri="http://schemas.openxmlformats.org/drawingml/2006/table">
            <a:tbl>
              <a:tblPr firstRow="1" bandRow="1">
                <a:tableStyleId>{5C22544A-7EE6-4342-B048-85BDC9FD1C3A}</a:tableStyleId>
              </a:tblPr>
              <a:tblGrid>
                <a:gridCol w="2912012">
                  <a:extLst>
                    <a:ext uri="{9D8B030D-6E8A-4147-A177-3AD203B41FA5}">
                      <a16:colId xmlns:a16="http://schemas.microsoft.com/office/drawing/2014/main" val="2021504277"/>
                    </a:ext>
                  </a:extLst>
                </a:gridCol>
                <a:gridCol w="1370743">
                  <a:extLst>
                    <a:ext uri="{9D8B030D-6E8A-4147-A177-3AD203B41FA5}">
                      <a16:colId xmlns:a16="http://schemas.microsoft.com/office/drawing/2014/main" val="2774899832"/>
                    </a:ext>
                  </a:extLst>
                </a:gridCol>
                <a:gridCol w="1370743">
                  <a:extLst>
                    <a:ext uri="{9D8B030D-6E8A-4147-A177-3AD203B41FA5}">
                      <a16:colId xmlns:a16="http://schemas.microsoft.com/office/drawing/2014/main" val="420882491"/>
                    </a:ext>
                  </a:extLst>
                </a:gridCol>
                <a:gridCol w="1430291">
                  <a:extLst>
                    <a:ext uri="{9D8B030D-6E8A-4147-A177-3AD203B41FA5}">
                      <a16:colId xmlns:a16="http://schemas.microsoft.com/office/drawing/2014/main" val="3884079301"/>
                    </a:ext>
                  </a:extLst>
                </a:gridCol>
                <a:gridCol w="1430291">
                  <a:extLst>
                    <a:ext uri="{9D8B030D-6E8A-4147-A177-3AD203B41FA5}">
                      <a16:colId xmlns:a16="http://schemas.microsoft.com/office/drawing/2014/main" val="1023144094"/>
                    </a:ext>
                  </a:extLst>
                </a:gridCol>
              </a:tblGrid>
              <a:tr h="844061">
                <a:tc>
                  <a:txBody>
                    <a:bodyPr/>
                    <a:lstStyle/>
                    <a:p>
                      <a:pPr algn="ctr"/>
                      <a:endParaRPr lang="en-US" sz="2000" dirty="0">
                        <a:solidFill>
                          <a:schemeClr val="tx1"/>
                        </a:solidFill>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2000" dirty="0">
                          <a:solidFill>
                            <a:schemeClr val="tx1"/>
                          </a:solidFill>
                          <a:latin typeface="Cambria" panose="02040503050406030204" pitchFamily="18" charset="0"/>
                          <a:ea typeface="Cambria" panose="02040503050406030204" pitchFamily="18" charset="0"/>
                        </a:rPr>
                        <a:t>Memory mapped I/O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gridSpan="2">
                  <a:txBody>
                    <a:bodyPr/>
                    <a:lstStyle/>
                    <a:p>
                      <a:pPr algn="ctr"/>
                      <a:r>
                        <a:rPr lang="en-US" sz="2000" dirty="0">
                          <a:solidFill>
                            <a:schemeClr val="tx1"/>
                          </a:solidFill>
                          <a:latin typeface="Cambria" panose="02040503050406030204" pitchFamily="18" charset="0"/>
                          <a:ea typeface="Cambria" panose="02040503050406030204" pitchFamily="18" charset="0"/>
                        </a:rPr>
                        <a:t>I/O mapped I/O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extLst>
                  <a:ext uri="{0D108BD9-81ED-4DB2-BD59-A6C34878D82A}">
                    <a16:rowId xmlns:a16="http://schemas.microsoft.com/office/drawing/2014/main" val="192242216"/>
                  </a:ext>
                </a:extLst>
              </a:tr>
              <a:tr h="956603">
                <a:tc>
                  <a:txBody>
                    <a:bodyPr/>
                    <a:lstStyle/>
                    <a:p>
                      <a:pPr algn="ctr"/>
                      <a:r>
                        <a:rPr lang="en-US" sz="2000" dirty="0">
                          <a:solidFill>
                            <a:schemeClr val="tx1"/>
                          </a:solidFill>
                          <a:latin typeface="Cambria" panose="02040503050406030204" pitchFamily="18" charset="0"/>
                          <a:ea typeface="Cambria" panose="02040503050406030204" pitchFamily="18" charset="0"/>
                        </a:rPr>
                        <a:t>Number of Address lines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solidFill>
                            <a:schemeClr val="tx1"/>
                          </a:solidFill>
                          <a:latin typeface="Cambria" panose="02040503050406030204" pitchFamily="18" charset="0"/>
                          <a:ea typeface="Cambria" panose="02040503050406030204" pitchFamily="18" charset="0"/>
                        </a:rPr>
                        <a:t>16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solidFill>
                            <a:schemeClr val="tx1"/>
                          </a:solidFill>
                          <a:latin typeface="Cambria" panose="02040503050406030204" pitchFamily="18" charset="0"/>
                          <a:ea typeface="Cambria" panose="02040503050406030204" pitchFamily="18" charset="0"/>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solidFill>
                            <a:schemeClr val="tx1"/>
                          </a:solidFill>
                          <a:latin typeface="Cambria" panose="02040503050406030204" pitchFamily="18" charset="0"/>
                          <a:ea typeface="Cambria" panose="02040503050406030204" pitchFamily="18" charset="0"/>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solidFill>
                            <a:schemeClr val="tx1"/>
                          </a:solidFill>
                          <a:latin typeface="Cambria" panose="02040503050406030204" pitchFamily="18" charset="0"/>
                          <a:ea typeface="Cambria" panose="020405030504060302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0683736"/>
                  </a:ext>
                </a:extLst>
              </a:tr>
              <a:tr h="1153551">
                <a:tc>
                  <a:txBody>
                    <a:bodyPr/>
                    <a:lstStyle/>
                    <a:p>
                      <a:pPr algn="ctr"/>
                      <a:r>
                        <a:rPr lang="en-US" sz="2000" dirty="0">
                          <a:solidFill>
                            <a:schemeClr val="tx1"/>
                          </a:solidFill>
                          <a:latin typeface="Cambria" panose="02040503050406030204" pitchFamily="18" charset="0"/>
                          <a:ea typeface="Cambria" panose="02040503050406030204" pitchFamily="18" charset="0"/>
                        </a:rPr>
                        <a:t>Control Signals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solidFill>
                            <a:schemeClr val="tx1"/>
                          </a:solidFill>
                          <a:latin typeface="Cambria" panose="02040503050406030204" pitchFamily="18" charset="0"/>
                          <a:ea typeface="Cambria" panose="02040503050406030204" pitchFamily="18" charset="0"/>
                        </a:rPr>
                        <a:t>MEMR’</a:t>
                      </a:r>
                    </a:p>
                    <a:p>
                      <a:pPr algn="ctr"/>
                      <a:r>
                        <a:rPr lang="en-US" sz="2000" dirty="0">
                          <a:solidFill>
                            <a:schemeClr val="tx1"/>
                          </a:solidFill>
                          <a:latin typeface="Cambria" panose="02040503050406030204" pitchFamily="18" charset="0"/>
                          <a:ea typeface="Cambria" panose="02040503050406030204" pitchFamily="18" charset="0"/>
                        </a:rPr>
                        <a:t>MEMW’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solidFill>
                            <a:schemeClr val="tx1"/>
                          </a:solidFill>
                          <a:latin typeface="Cambria" panose="02040503050406030204" pitchFamily="18" charset="0"/>
                          <a:ea typeface="Cambria" panose="02040503050406030204" pitchFamily="18" charset="0"/>
                        </a:rPr>
                        <a:t>MEMR’</a:t>
                      </a:r>
                    </a:p>
                    <a:p>
                      <a:pPr algn="ctr"/>
                      <a:r>
                        <a:rPr lang="en-US" sz="2000" dirty="0">
                          <a:solidFill>
                            <a:schemeClr val="tx1"/>
                          </a:solidFill>
                          <a:latin typeface="Cambria" panose="02040503050406030204" pitchFamily="18" charset="0"/>
                          <a:ea typeface="Cambria" panose="02040503050406030204" pitchFamily="18" charset="0"/>
                        </a:rPr>
                        <a:t>MEMW’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solidFill>
                            <a:schemeClr val="tx1"/>
                          </a:solidFill>
                          <a:latin typeface="Cambria" panose="02040503050406030204" pitchFamily="18" charset="0"/>
                          <a:ea typeface="Cambria" panose="02040503050406030204" pitchFamily="18" charset="0"/>
                        </a:rPr>
                        <a:t>MEMR’</a:t>
                      </a:r>
                    </a:p>
                    <a:p>
                      <a:pPr algn="ctr"/>
                      <a:r>
                        <a:rPr lang="en-US" sz="2000" dirty="0">
                          <a:solidFill>
                            <a:schemeClr val="tx1"/>
                          </a:solidFill>
                          <a:latin typeface="Cambria" panose="02040503050406030204" pitchFamily="18" charset="0"/>
                          <a:ea typeface="Cambria" panose="02040503050406030204" pitchFamily="18" charset="0"/>
                        </a:rPr>
                        <a:t>MEMW’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solidFill>
                            <a:schemeClr val="tx1"/>
                          </a:solidFill>
                          <a:latin typeface="Cambria" panose="02040503050406030204" pitchFamily="18" charset="0"/>
                          <a:ea typeface="Cambria" panose="02040503050406030204" pitchFamily="18" charset="0"/>
                        </a:rPr>
                        <a:t>IOR’</a:t>
                      </a:r>
                    </a:p>
                    <a:p>
                      <a:pPr algn="ctr"/>
                      <a:r>
                        <a:rPr lang="en-US" sz="2000" dirty="0">
                          <a:solidFill>
                            <a:schemeClr val="tx1"/>
                          </a:solidFill>
                          <a:latin typeface="Cambria" panose="02040503050406030204" pitchFamily="18" charset="0"/>
                          <a:ea typeface="Cambria" panose="02040503050406030204" pitchFamily="18" charset="0"/>
                        </a:rPr>
                        <a:t>IOW’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10041959"/>
                  </a:ext>
                </a:extLst>
              </a:tr>
              <a:tr h="1053523">
                <a:tc>
                  <a:txBody>
                    <a:bodyPr/>
                    <a:lstStyle/>
                    <a:p>
                      <a:pPr algn="ctr"/>
                      <a:r>
                        <a:rPr lang="en-US" sz="2000" dirty="0">
                          <a:solidFill>
                            <a:schemeClr val="tx1"/>
                          </a:solidFill>
                          <a:latin typeface="Cambria" panose="02040503050406030204" pitchFamily="18" charset="0"/>
                          <a:ea typeface="Cambria" panose="02040503050406030204" pitchFamily="18" charset="0"/>
                        </a:rPr>
                        <a:t>Number of peripherals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2000" dirty="0">
                          <a:solidFill>
                            <a:schemeClr val="tx1"/>
                          </a:solidFill>
                          <a:latin typeface="Cambria" panose="02040503050406030204" pitchFamily="18" charset="0"/>
                          <a:ea typeface="Cambria" panose="02040503050406030204" pitchFamily="18" charset="0"/>
                        </a:rPr>
                        <a:t>64 KB       Mem.+I/O</a:t>
                      </a:r>
                    </a:p>
                    <a:p>
                      <a:pPr algn="ctr"/>
                      <a:r>
                        <a:rPr lang="en-US" sz="2000" dirty="0">
                          <a:solidFill>
                            <a:schemeClr val="tx1"/>
                          </a:solidFill>
                          <a:latin typeface="Cambria" panose="02040503050406030204" pitchFamily="18" charset="0"/>
                          <a:ea typeface="Cambria" panose="02040503050406030204" pitchFamily="18" charset="0"/>
                        </a:rPr>
                        <a:t>(e.g. 64+0, 50+14)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p>
                      <a:pPr algn="ctr"/>
                      <a:r>
                        <a:rPr lang="en-US" sz="2000" dirty="0">
                          <a:solidFill>
                            <a:schemeClr val="tx1"/>
                          </a:solidFill>
                          <a:latin typeface="Cambria" panose="02040503050406030204" pitchFamily="18" charset="0"/>
                          <a:ea typeface="Cambria" panose="02040503050406030204" pitchFamily="18" charset="0"/>
                        </a:rPr>
                        <a:t>64 KB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solidFill>
                            <a:schemeClr val="tx1"/>
                          </a:solidFill>
                          <a:latin typeface="Cambria" panose="02040503050406030204" pitchFamily="18" charset="0"/>
                          <a:ea typeface="Cambria" panose="02040503050406030204" pitchFamily="18" charset="0"/>
                        </a:rPr>
                        <a:t>2^8 = 256</a:t>
                      </a:r>
                    </a:p>
                    <a:p>
                      <a:pPr algn="ctr"/>
                      <a:r>
                        <a:rPr lang="en-US" sz="2000" dirty="0">
                          <a:solidFill>
                            <a:schemeClr val="tx1"/>
                          </a:solidFill>
                          <a:latin typeface="Cambria" panose="02040503050406030204" pitchFamily="18" charset="0"/>
                          <a:ea typeface="Cambria" panose="02040503050406030204" pitchFamily="18" charset="0"/>
                        </a:rPr>
                        <a:t>I/O devices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63601169"/>
                  </a:ext>
                </a:extLst>
              </a:tr>
            </a:tbl>
          </a:graphicData>
        </a:graphic>
      </p:graphicFrame>
      <p:cxnSp>
        <p:nvCxnSpPr>
          <p:cNvPr id="5" name="Straight Arrow Connector 4">
            <a:extLst>
              <a:ext uri="{FF2B5EF4-FFF2-40B4-BE49-F238E27FC236}">
                <a16:creationId xmlns:a16="http://schemas.microsoft.com/office/drawing/2014/main" id="{3832B442-0278-426D-A03D-6D136851692A}"/>
              </a:ext>
            </a:extLst>
          </p:cNvPr>
          <p:cNvCxnSpPr/>
          <p:nvPr/>
        </p:nvCxnSpPr>
        <p:spPr>
          <a:xfrm>
            <a:off x="5556738" y="5514532"/>
            <a:ext cx="30949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17205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40225-20BC-4963-B687-458F5DF6F2A6}"/>
              </a:ext>
            </a:extLst>
          </p:cNvPr>
          <p:cNvSpPr>
            <a:spLocks noGrp="1"/>
          </p:cNvSpPr>
          <p:nvPr>
            <p:ph type="ctrTitle"/>
          </p:nvPr>
        </p:nvSpPr>
        <p:spPr>
          <a:xfrm>
            <a:off x="1223889" y="2264897"/>
            <a:ext cx="9988062" cy="1245065"/>
          </a:xfrm>
        </p:spPr>
        <p:txBody>
          <a:bodyPr>
            <a:noAutofit/>
          </a:bodyPr>
          <a:lstStyle/>
          <a:p>
            <a:r>
              <a:rPr lang="en-US" b="1" dirty="0">
                <a:solidFill>
                  <a:srgbClr val="00B050"/>
                </a:solidFill>
                <a:latin typeface="Cambria" panose="02040503050406030204" pitchFamily="18" charset="0"/>
                <a:ea typeface="Cambria" panose="02040503050406030204" pitchFamily="18" charset="0"/>
              </a:rPr>
              <a:t>Memory Interfacing in 8085</a:t>
            </a:r>
          </a:p>
        </p:txBody>
      </p:sp>
    </p:spTree>
    <p:extLst>
      <p:ext uri="{BB962C8B-B14F-4D97-AF65-F5344CB8AC3E}">
        <p14:creationId xmlns:p14="http://schemas.microsoft.com/office/powerpoint/2010/main" val="3182121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B39239-82F0-42A4-ACCB-0D4F96DB87EB}"/>
              </a:ext>
            </a:extLst>
          </p:cNvPr>
          <p:cNvSpPr>
            <a:spLocks noGrp="1"/>
          </p:cNvSpPr>
          <p:nvPr>
            <p:ph idx="1"/>
          </p:nvPr>
        </p:nvSpPr>
        <p:spPr>
          <a:xfrm>
            <a:off x="838200" y="661182"/>
            <a:ext cx="10515600" cy="5515781"/>
          </a:xfrm>
        </p:spPr>
        <p:txBody>
          <a:bodyPr>
            <a:normAutofit/>
          </a:bodyPr>
          <a:lstStyle/>
          <a:p>
            <a:pPr marL="0" indent="0" algn="just">
              <a:lnSpc>
                <a:spcPct val="150000"/>
              </a:lnSpc>
              <a:buNone/>
            </a:pPr>
            <a:r>
              <a:rPr lang="en-US" dirty="0">
                <a:latin typeface="Cambria" panose="02040503050406030204" pitchFamily="18" charset="0"/>
                <a:ea typeface="Cambria" panose="02040503050406030204" pitchFamily="18" charset="0"/>
              </a:rPr>
              <a:t>Memory mapped I/O:</a:t>
            </a:r>
          </a:p>
          <a:p>
            <a:pPr marL="0" indent="0" algn="just">
              <a:lnSpc>
                <a:spcPct val="150000"/>
              </a:lnSpc>
              <a:buNone/>
            </a:pPr>
            <a:r>
              <a:rPr lang="en-US" dirty="0">
                <a:latin typeface="Cambria" panose="02040503050406030204" pitchFamily="18" charset="0"/>
                <a:ea typeface="Cambria" panose="02040503050406030204" pitchFamily="18" charset="0"/>
              </a:rPr>
              <a:t>Advantages:</a:t>
            </a:r>
          </a:p>
          <a:p>
            <a:pPr lvl="1" algn="just">
              <a:lnSpc>
                <a:spcPct val="150000"/>
              </a:lnSpc>
            </a:pPr>
            <a:r>
              <a:rPr lang="en-US" dirty="0">
                <a:latin typeface="Cambria" panose="02040503050406030204" pitchFamily="18" charset="0"/>
                <a:ea typeface="Cambria" panose="02040503050406030204" pitchFamily="18" charset="0"/>
              </a:rPr>
              <a:t>IO/M’ is not required. So no separate instructions are needed.</a:t>
            </a:r>
          </a:p>
          <a:p>
            <a:pPr lvl="1" algn="just">
              <a:lnSpc>
                <a:spcPct val="150000"/>
              </a:lnSpc>
            </a:pPr>
            <a:r>
              <a:rPr lang="en-US" dirty="0">
                <a:latin typeface="Cambria" panose="02040503050406030204" pitchFamily="18" charset="0"/>
                <a:ea typeface="Cambria" panose="02040503050406030204" pitchFamily="18" charset="0"/>
              </a:rPr>
              <a:t>Arithmetic, logical operations can be directly performed on I/O data.</a:t>
            </a:r>
          </a:p>
          <a:p>
            <a:pPr marL="0" indent="0" algn="just">
              <a:lnSpc>
                <a:spcPct val="150000"/>
              </a:lnSpc>
              <a:buNone/>
            </a:pPr>
            <a:r>
              <a:rPr lang="en-US" dirty="0">
                <a:latin typeface="Cambria" panose="02040503050406030204" pitchFamily="18" charset="0"/>
                <a:ea typeface="Cambria" panose="02040503050406030204" pitchFamily="18" charset="0"/>
              </a:rPr>
              <a:t>Disadvantages:</a:t>
            </a:r>
          </a:p>
          <a:p>
            <a:pPr lvl="1" algn="just">
              <a:lnSpc>
                <a:spcPct val="150000"/>
              </a:lnSpc>
            </a:pPr>
            <a:r>
              <a:rPr lang="en-US" dirty="0">
                <a:latin typeface="Cambria" panose="02040503050406030204" pitchFamily="18" charset="0"/>
                <a:ea typeface="Cambria" panose="02040503050406030204" pitchFamily="18" charset="0"/>
              </a:rPr>
              <a:t>Interfacing is complex.</a:t>
            </a:r>
          </a:p>
          <a:p>
            <a:pPr lvl="1" algn="just">
              <a:lnSpc>
                <a:spcPct val="150000"/>
              </a:lnSpc>
            </a:pPr>
            <a:r>
              <a:rPr lang="en-US" dirty="0">
                <a:latin typeface="Cambria" panose="02040503050406030204" pitchFamily="18" charset="0"/>
                <a:ea typeface="Cambria" panose="02040503050406030204" pitchFamily="18" charset="0"/>
              </a:rPr>
              <a:t>Memory space required is high.</a:t>
            </a:r>
          </a:p>
          <a:p>
            <a:pPr marL="457200" lvl="1" indent="0" algn="just">
              <a:lnSpc>
                <a:spcPct val="150000"/>
              </a:lnSpc>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17456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B39239-82F0-42A4-ACCB-0D4F96DB87EB}"/>
              </a:ext>
            </a:extLst>
          </p:cNvPr>
          <p:cNvSpPr>
            <a:spLocks noGrp="1"/>
          </p:cNvSpPr>
          <p:nvPr>
            <p:ph idx="1"/>
          </p:nvPr>
        </p:nvSpPr>
        <p:spPr>
          <a:xfrm>
            <a:off x="838200" y="661182"/>
            <a:ext cx="10515600" cy="5515781"/>
          </a:xfrm>
        </p:spPr>
        <p:txBody>
          <a:bodyPr/>
          <a:lstStyle/>
          <a:p>
            <a:pPr marL="0" indent="0" algn="just">
              <a:lnSpc>
                <a:spcPct val="150000"/>
              </a:lnSpc>
              <a:buNone/>
            </a:pPr>
            <a:r>
              <a:rPr lang="en-US" dirty="0">
                <a:latin typeface="Cambria" panose="02040503050406030204" pitchFamily="18" charset="0"/>
                <a:ea typeface="Cambria" panose="02040503050406030204" pitchFamily="18" charset="0"/>
              </a:rPr>
              <a:t>I/O mapped I/O:</a:t>
            </a:r>
          </a:p>
          <a:p>
            <a:pPr marL="0" indent="0" algn="just">
              <a:lnSpc>
                <a:spcPct val="150000"/>
              </a:lnSpc>
              <a:buNone/>
            </a:pPr>
            <a:r>
              <a:rPr lang="en-US" dirty="0">
                <a:latin typeface="Cambria" panose="02040503050406030204" pitchFamily="18" charset="0"/>
                <a:ea typeface="Cambria" panose="02040503050406030204" pitchFamily="18" charset="0"/>
              </a:rPr>
              <a:t>Advantages:</a:t>
            </a:r>
          </a:p>
          <a:p>
            <a:pPr lvl="1" algn="just">
              <a:lnSpc>
                <a:spcPct val="150000"/>
              </a:lnSpc>
            </a:pPr>
            <a:r>
              <a:rPr lang="en-US" dirty="0">
                <a:latin typeface="Cambria" panose="02040503050406030204" pitchFamily="18" charset="0"/>
                <a:ea typeface="Cambria" panose="02040503050406030204" pitchFamily="18" charset="0"/>
              </a:rPr>
              <a:t>Interfacing is less complex.</a:t>
            </a:r>
          </a:p>
          <a:p>
            <a:pPr lvl="1" algn="just">
              <a:lnSpc>
                <a:spcPct val="150000"/>
              </a:lnSpc>
            </a:pPr>
            <a:r>
              <a:rPr lang="en-US" dirty="0">
                <a:latin typeface="Cambria" panose="02040503050406030204" pitchFamily="18" charset="0"/>
                <a:ea typeface="Cambria" panose="02040503050406030204" pitchFamily="18" charset="0"/>
              </a:rPr>
              <a:t>Maximum capacity of microprocessor will be utilized.</a:t>
            </a:r>
          </a:p>
          <a:p>
            <a:pPr marL="0" indent="0" algn="just">
              <a:lnSpc>
                <a:spcPct val="150000"/>
              </a:lnSpc>
              <a:buNone/>
            </a:pPr>
            <a:r>
              <a:rPr lang="en-US" dirty="0">
                <a:latin typeface="Cambria" panose="02040503050406030204" pitchFamily="18" charset="0"/>
                <a:ea typeface="Cambria" panose="02040503050406030204" pitchFamily="18" charset="0"/>
              </a:rPr>
              <a:t>Disadvantages:</a:t>
            </a:r>
          </a:p>
          <a:p>
            <a:pPr lvl="1" algn="just">
              <a:lnSpc>
                <a:spcPct val="150000"/>
              </a:lnSpc>
            </a:pPr>
            <a:r>
              <a:rPr lang="en-US" dirty="0">
                <a:latin typeface="Cambria" panose="02040503050406030204" pitchFamily="18" charset="0"/>
                <a:ea typeface="Cambria" panose="02040503050406030204" pitchFamily="18" charset="0"/>
              </a:rPr>
              <a:t>I/O devices require separate instructions.</a:t>
            </a:r>
          </a:p>
          <a:p>
            <a:pPr lvl="1" algn="just">
              <a:lnSpc>
                <a:spcPct val="150000"/>
              </a:lnSpc>
            </a:pPr>
            <a:r>
              <a:rPr lang="en-US" dirty="0">
                <a:latin typeface="Cambria" panose="02040503050406030204" pitchFamily="18" charset="0"/>
                <a:ea typeface="Cambria" panose="02040503050406030204" pitchFamily="18" charset="0"/>
              </a:rPr>
              <a:t>Arithmetic, logical operations can’t be performed on I/O data.</a:t>
            </a:r>
          </a:p>
          <a:p>
            <a:pPr lvl="1" algn="just">
              <a:lnSpc>
                <a:spcPct val="150000"/>
              </a:lnSpc>
            </a:pPr>
            <a:r>
              <a:rPr lang="en-US" dirty="0">
                <a:latin typeface="Cambria" panose="02040503050406030204" pitchFamily="18" charset="0"/>
                <a:ea typeface="Cambria" panose="02040503050406030204" pitchFamily="18" charset="0"/>
              </a:rPr>
              <a:t>4 control signals required.</a:t>
            </a:r>
          </a:p>
        </p:txBody>
      </p:sp>
    </p:spTree>
    <p:extLst>
      <p:ext uri="{BB962C8B-B14F-4D97-AF65-F5344CB8AC3E}">
        <p14:creationId xmlns:p14="http://schemas.microsoft.com/office/powerpoint/2010/main" val="3040814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19B2A-C870-4417-B960-1978CCBB9D44}"/>
              </a:ext>
            </a:extLst>
          </p:cNvPr>
          <p:cNvSpPr>
            <a:spLocks noGrp="1"/>
          </p:cNvSpPr>
          <p:nvPr>
            <p:ph idx="1"/>
          </p:nvPr>
        </p:nvSpPr>
        <p:spPr>
          <a:xfrm>
            <a:off x="618978" y="745588"/>
            <a:ext cx="10944665" cy="5431375"/>
          </a:xfrm>
        </p:spPr>
        <p:txBody>
          <a:bodyPr>
            <a:normAutofit fontScale="85000" lnSpcReduction="10000"/>
          </a:bodyPr>
          <a:lstStyle/>
          <a:p>
            <a:pPr marL="0" indent="0" algn="just">
              <a:lnSpc>
                <a:spcPct val="150000"/>
              </a:lnSpc>
              <a:buNone/>
            </a:pPr>
            <a:r>
              <a:rPr lang="en-US" b="1" dirty="0">
                <a:solidFill>
                  <a:srgbClr val="00B050"/>
                </a:solidFill>
                <a:latin typeface="Cambria" panose="02040503050406030204" pitchFamily="18" charset="0"/>
                <a:ea typeface="Cambria" panose="02040503050406030204" pitchFamily="18" charset="0"/>
              </a:rPr>
              <a:t>Interfacing</a:t>
            </a:r>
            <a:r>
              <a:rPr lang="en-US" dirty="0">
                <a:latin typeface="Cambria" panose="02040503050406030204" pitchFamily="18" charset="0"/>
                <a:ea typeface="Cambria" panose="02040503050406030204" pitchFamily="18" charset="0"/>
              </a:rPr>
              <a:t> is nothing but connecting outside peripherals to 8085 Microprocessor. </a:t>
            </a:r>
          </a:p>
          <a:p>
            <a:pPr marL="0" indent="0" algn="just">
              <a:lnSpc>
                <a:spcPct val="150000"/>
              </a:lnSpc>
              <a:buNone/>
            </a:pPr>
            <a:r>
              <a:rPr lang="en-US" b="1" dirty="0">
                <a:solidFill>
                  <a:srgbClr val="00B050"/>
                </a:solidFill>
                <a:latin typeface="Cambria" panose="02040503050406030204" pitchFamily="18" charset="0"/>
                <a:ea typeface="Cambria" panose="02040503050406030204" pitchFamily="18" charset="0"/>
              </a:rPr>
              <a:t>Interface</a:t>
            </a:r>
            <a:r>
              <a:rPr lang="en-US" dirty="0">
                <a:latin typeface="Cambria" panose="02040503050406030204" pitchFamily="18" charset="0"/>
                <a:ea typeface="Cambria" panose="02040503050406030204" pitchFamily="18" charset="0"/>
              </a:rPr>
              <a:t> is a path of communication between two components.</a:t>
            </a:r>
          </a:p>
          <a:p>
            <a:pPr marL="0" indent="0" algn="just">
              <a:lnSpc>
                <a:spcPct val="150000"/>
              </a:lnSpc>
              <a:buNone/>
            </a:pPr>
            <a:r>
              <a:rPr lang="en-US" b="1" dirty="0">
                <a:solidFill>
                  <a:srgbClr val="00B050"/>
                </a:solidFill>
                <a:latin typeface="Cambria" panose="02040503050406030204" pitchFamily="18" charset="0"/>
                <a:ea typeface="Cambria" panose="02040503050406030204" pitchFamily="18" charset="0"/>
              </a:rPr>
              <a:t>Interfacing</a:t>
            </a:r>
            <a:r>
              <a:rPr lang="en-US" dirty="0">
                <a:latin typeface="Cambria" panose="02040503050406030204" pitchFamily="18" charset="0"/>
                <a:ea typeface="Cambria" panose="02040503050406030204" pitchFamily="18" charset="0"/>
              </a:rPr>
              <a:t> is a technique of connecting microprocessor with memory.</a:t>
            </a:r>
          </a:p>
          <a:p>
            <a:pPr marL="0" indent="0" algn="just">
              <a:lnSpc>
                <a:spcPct val="150000"/>
              </a:lnSpc>
              <a:buNone/>
            </a:pPr>
            <a:r>
              <a:rPr lang="en-US" dirty="0">
                <a:latin typeface="Cambria" panose="02040503050406030204" pitchFamily="18" charset="0"/>
                <a:ea typeface="Cambria" panose="02040503050406030204" pitchFamily="18" charset="0"/>
              </a:rPr>
              <a:t>When microprocessor is executing an instruction, it needs to access the memory for reading instruction codes and the data.</a:t>
            </a:r>
          </a:p>
          <a:p>
            <a:pPr marL="0" indent="0" algn="just">
              <a:lnSpc>
                <a:spcPct val="150000"/>
              </a:lnSpc>
              <a:buNone/>
            </a:pPr>
            <a:r>
              <a:rPr lang="en-US" dirty="0">
                <a:latin typeface="Cambria" panose="02040503050406030204" pitchFamily="18" charset="0"/>
                <a:ea typeface="Cambria" panose="02040503050406030204" pitchFamily="18" charset="0"/>
              </a:rPr>
              <a:t>For interfacing, both the memory and the microprocessor require some signals to read from and write to registers.</a:t>
            </a:r>
          </a:p>
          <a:p>
            <a:pPr marL="0" indent="0" algn="just">
              <a:lnSpc>
                <a:spcPct val="150000"/>
              </a:lnSpc>
              <a:buNone/>
            </a:pPr>
            <a:r>
              <a:rPr lang="en-US" dirty="0">
                <a:latin typeface="Cambria" panose="02040503050406030204" pitchFamily="18" charset="0"/>
                <a:ea typeface="Cambria" panose="02040503050406030204" pitchFamily="18" charset="0"/>
              </a:rPr>
              <a:t>Interfacing process needs to match the memory requirements and microprocessor signals.</a:t>
            </a:r>
          </a:p>
        </p:txBody>
      </p:sp>
    </p:spTree>
    <p:extLst>
      <p:ext uri="{BB962C8B-B14F-4D97-AF65-F5344CB8AC3E}">
        <p14:creationId xmlns:p14="http://schemas.microsoft.com/office/powerpoint/2010/main" val="3229329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19B2A-C870-4417-B960-1978CCBB9D44}"/>
              </a:ext>
            </a:extLst>
          </p:cNvPr>
          <p:cNvSpPr>
            <a:spLocks noGrp="1"/>
          </p:cNvSpPr>
          <p:nvPr>
            <p:ph idx="1"/>
          </p:nvPr>
        </p:nvSpPr>
        <p:spPr>
          <a:xfrm>
            <a:off x="838200" y="745588"/>
            <a:ext cx="10515600" cy="5431375"/>
          </a:xfrm>
        </p:spPr>
        <p:txBody>
          <a:bodyPr>
            <a:normAutofit fontScale="92500"/>
          </a:bodyPr>
          <a:lstStyle/>
          <a:p>
            <a:pPr marL="0" indent="0" algn="just">
              <a:lnSpc>
                <a:spcPct val="150000"/>
              </a:lnSpc>
              <a:buNone/>
            </a:pPr>
            <a:r>
              <a:rPr lang="en-US" dirty="0">
                <a:latin typeface="Cambria" panose="02040503050406030204" pitchFamily="18" charset="0"/>
                <a:ea typeface="Cambria" panose="02040503050406030204" pitchFamily="18" charset="0"/>
              </a:rPr>
              <a:t>8085 Microprocessor – 16 Address Lines (A0 – A15)</a:t>
            </a:r>
          </a:p>
          <a:p>
            <a:pPr marL="0" indent="0" algn="just">
              <a:lnSpc>
                <a:spcPct val="150000"/>
              </a:lnSpc>
              <a:buNone/>
            </a:pPr>
            <a:r>
              <a:rPr lang="en-US" dirty="0">
                <a:latin typeface="Cambria" panose="02040503050406030204" pitchFamily="18" charset="0"/>
                <a:ea typeface="Cambria" panose="02040503050406030204" pitchFamily="18" charset="0"/>
              </a:rPr>
              <a:t>2^16 = 65536 bits = 64 KB memory.</a:t>
            </a:r>
          </a:p>
          <a:p>
            <a:pPr marL="0" indent="0" algn="just">
              <a:lnSpc>
                <a:spcPct val="150000"/>
              </a:lnSpc>
              <a:buNone/>
            </a:pPr>
            <a:r>
              <a:rPr lang="en-US" dirty="0">
                <a:latin typeface="Cambria" panose="02040503050406030204" pitchFamily="18" charset="0"/>
                <a:ea typeface="Cambria" panose="02040503050406030204" pitchFamily="18" charset="0"/>
              </a:rPr>
              <a:t>Addresses start from 0000H to FFFFH – Addresses of the memory locations which can be addressed by the 8085 microprocessor.</a:t>
            </a:r>
          </a:p>
          <a:p>
            <a:pPr marL="0" indent="0" algn="just">
              <a:lnSpc>
                <a:spcPct val="150000"/>
              </a:lnSpc>
              <a:buNone/>
            </a:pPr>
            <a:r>
              <a:rPr lang="en-US" dirty="0">
                <a:latin typeface="Cambria" panose="02040503050406030204" pitchFamily="18" charset="0"/>
                <a:ea typeface="Cambria" panose="02040503050406030204" pitchFamily="18" charset="0"/>
              </a:rPr>
              <a:t>8085 microprocessor uses the three control signals for the interfacing –</a:t>
            </a:r>
          </a:p>
          <a:p>
            <a:pPr lvl="1" algn="just">
              <a:lnSpc>
                <a:spcPct val="150000"/>
              </a:lnSpc>
            </a:pPr>
            <a:r>
              <a:rPr lang="en-US" dirty="0">
                <a:latin typeface="Cambria" panose="02040503050406030204" pitchFamily="18" charset="0"/>
                <a:ea typeface="Cambria" panose="02040503050406030204" pitchFamily="18" charset="0"/>
              </a:rPr>
              <a:t>IO/M’ – Input/Output or Memory</a:t>
            </a:r>
          </a:p>
          <a:p>
            <a:pPr lvl="1" algn="just">
              <a:lnSpc>
                <a:spcPct val="150000"/>
              </a:lnSpc>
            </a:pPr>
            <a:r>
              <a:rPr lang="en-US" dirty="0">
                <a:latin typeface="Cambria" panose="02040503050406030204" pitchFamily="18" charset="0"/>
                <a:ea typeface="Cambria" panose="02040503050406030204" pitchFamily="18" charset="0"/>
              </a:rPr>
              <a:t>RD’ – Read </a:t>
            </a:r>
          </a:p>
          <a:p>
            <a:pPr lvl="1" algn="just">
              <a:lnSpc>
                <a:spcPct val="150000"/>
              </a:lnSpc>
            </a:pPr>
            <a:r>
              <a:rPr lang="en-US" dirty="0">
                <a:latin typeface="Cambria" panose="02040503050406030204" pitchFamily="18" charset="0"/>
                <a:ea typeface="Cambria" panose="02040503050406030204" pitchFamily="18" charset="0"/>
              </a:rPr>
              <a:t>WR’ – Write </a:t>
            </a:r>
          </a:p>
        </p:txBody>
      </p:sp>
    </p:spTree>
    <p:extLst>
      <p:ext uri="{BB962C8B-B14F-4D97-AF65-F5344CB8AC3E}">
        <p14:creationId xmlns:p14="http://schemas.microsoft.com/office/powerpoint/2010/main" val="382038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19B2A-C870-4417-B960-1978CCBB9D44}"/>
              </a:ext>
            </a:extLst>
          </p:cNvPr>
          <p:cNvSpPr>
            <a:spLocks noGrp="1"/>
          </p:cNvSpPr>
          <p:nvPr>
            <p:ph idx="1"/>
          </p:nvPr>
        </p:nvSpPr>
        <p:spPr>
          <a:xfrm>
            <a:off x="838200" y="745588"/>
            <a:ext cx="10515600" cy="5431375"/>
          </a:xfrm>
        </p:spPr>
        <p:txBody>
          <a:bodyPr>
            <a:normAutofit fontScale="92500"/>
          </a:bodyPr>
          <a:lstStyle/>
          <a:p>
            <a:pPr marL="0" indent="0" algn="just">
              <a:lnSpc>
                <a:spcPct val="150000"/>
              </a:lnSpc>
              <a:buNone/>
            </a:pPr>
            <a:r>
              <a:rPr lang="en-US" dirty="0">
                <a:latin typeface="Cambria" panose="02040503050406030204" pitchFamily="18" charset="0"/>
                <a:ea typeface="Cambria" panose="02040503050406030204" pitchFamily="18" charset="0"/>
              </a:rPr>
              <a:t>In response to these three signals the memory chips have also some signals –</a:t>
            </a:r>
          </a:p>
          <a:p>
            <a:pPr lvl="1" algn="just">
              <a:lnSpc>
                <a:spcPct val="150000"/>
              </a:lnSpc>
            </a:pPr>
            <a:r>
              <a:rPr lang="en-US" dirty="0">
                <a:latin typeface="Cambria" panose="02040503050406030204" pitchFamily="18" charset="0"/>
                <a:ea typeface="Cambria" panose="02040503050406030204" pitchFamily="18" charset="0"/>
              </a:rPr>
              <a:t>CE’ or CS’ – Chip enable or Chip select signal</a:t>
            </a:r>
          </a:p>
          <a:p>
            <a:pPr lvl="1" algn="just">
              <a:lnSpc>
                <a:spcPct val="150000"/>
              </a:lnSpc>
            </a:pPr>
            <a:r>
              <a:rPr lang="en-US" dirty="0">
                <a:latin typeface="Cambria" panose="02040503050406030204" pitchFamily="18" charset="0"/>
                <a:ea typeface="Cambria" panose="02040503050406030204" pitchFamily="18" charset="0"/>
              </a:rPr>
              <a:t>OE’ or RD’ – Output Enable or Read Signal (Read Operation)</a:t>
            </a:r>
          </a:p>
          <a:p>
            <a:pPr lvl="1" algn="just">
              <a:lnSpc>
                <a:spcPct val="150000"/>
              </a:lnSpc>
            </a:pPr>
            <a:r>
              <a:rPr lang="en-US" dirty="0">
                <a:latin typeface="Cambria" panose="02040503050406030204" pitchFamily="18" charset="0"/>
                <a:ea typeface="Cambria" panose="02040503050406030204" pitchFamily="18" charset="0"/>
              </a:rPr>
              <a:t>WE’ or WR’ – Write Enable or Write Signal (Write Operation)</a:t>
            </a:r>
          </a:p>
          <a:p>
            <a:pPr marL="457200" lvl="1" indent="0" algn="just">
              <a:lnSpc>
                <a:spcPct val="150000"/>
              </a:lnSpc>
              <a:buNone/>
            </a:pPr>
            <a:r>
              <a:rPr lang="en-US" dirty="0">
                <a:latin typeface="Cambria" panose="02040503050406030204" pitchFamily="18" charset="0"/>
                <a:ea typeface="Cambria" panose="02040503050406030204" pitchFamily="18" charset="0"/>
              </a:rPr>
              <a:t>IO/M’	RD’	WR’</a:t>
            </a:r>
          </a:p>
          <a:p>
            <a:pPr marL="457200" lvl="1" indent="0" algn="just">
              <a:lnSpc>
                <a:spcPct val="150000"/>
              </a:lnSpc>
              <a:buNone/>
            </a:pPr>
            <a:r>
              <a:rPr lang="en-US" dirty="0">
                <a:latin typeface="Cambria" panose="02040503050406030204" pitchFamily="18" charset="0"/>
                <a:ea typeface="Cambria" panose="02040503050406030204" pitchFamily="18" charset="0"/>
              </a:rPr>
              <a:t>    0 	 0	  1       	- 	8085 reads data from memory</a:t>
            </a:r>
          </a:p>
          <a:p>
            <a:pPr marL="457200" lvl="1" indent="0" algn="just">
              <a:lnSpc>
                <a:spcPct val="150000"/>
              </a:lnSpc>
              <a:buNone/>
            </a:pPr>
            <a:r>
              <a:rPr lang="en-US" dirty="0">
                <a:latin typeface="Cambria" panose="02040503050406030204" pitchFamily="18" charset="0"/>
                <a:ea typeface="Cambria" panose="02040503050406030204" pitchFamily="18" charset="0"/>
              </a:rPr>
              <a:t>    0 	 1	  0 	-	8085 writes data into the memory</a:t>
            </a:r>
          </a:p>
          <a:p>
            <a:pPr marL="457200" lvl="1" indent="0" algn="just">
              <a:lnSpc>
                <a:spcPct val="150000"/>
              </a:lnSpc>
              <a:buNone/>
            </a:pPr>
            <a:r>
              <a:rPr lang="en-US" dirty="0">
                <a:latin typeface="Cambria" panose="02040503050406030204" pitchFamily="18" charset="0"/>
                <a:ea typeface="Cambria" panose="02040503050406030204" pitchFamily="18" charset="0"/>
              </a:rPr>
              <a:t>These three signals are combined to generate two signals MEMR’ and MEMW’.</a:t>
            </a:r>
          </a:p>
        </p:txBody>
      </p:sp>
    </p:spTree>
    <p:extLst>
      <p:ext uri="{BB962C8B-B14F-4D97-AF65-F5344CB8AC3E}">
        <p14:creationId xmlns:p14="http://schemas.microsoft.com/office/powerpoint/2010/main" val="1975041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19B2A-C870-4417-B960-1978CCBB9D44}"/>
              </a:ext>
            </a:extLst>
          </p:cNvPr>
          <p:cNvSpPr>
            <a:spLocks noGrp="1"/>
          </p:cNvSpPr>
          <p:nvPr>
            <p:ph idx="1"/>
          </p:nvPr>
        </p:nvSpPr>
        <p:spPr>
          <a:xfrm>
            <a:off x="838200" y="745588"/>
            <a:ext cx="10515600" cy="5431375"/>
          </a:xfrm>
        </p:spPr>
        <p:txBody>
          <a:bodyPr/>
          <a:lstStyle/>
          <a:p>
            <a:pPr marL="0" indent="0" algn="just">
              <a:lnSpc>
                <a:spcPct val="150000"/>
              </a:lnSpc>
              <a:buNone/>
            </a:pPr>
            <a:r>
              <a:rPr lang="en-US" dirty="0">
                <a:latin typeface="Cambria" panose="02040503050406030204" pitchFamily="18" charset="0"/>
                <a:ea typeface="Cambria" panose="02040503050406030204" pitchFamily="18" charset="0"/>
              </a:rPr>
              <a:t>IO/M’ + RD’ = MEMR’ (0+0=0)</a:t>
            </a:r>
          </a:p>
          <a:p>
            <a:pPr marL="0" indent="0" algn="just">
              <a:lnSpc>
                <a:spcPct val="150000"/>
              </a:lnSpc>
              <a:buNone/>
            </a:pPr>
            <a:r>
              <a:rPr lang="en-US" dirty="0">
                <a:latin typeface="Cambria" panose="02040503050406030204" pitchFamily="18" charset="0"/>
                <a:ea typeface="Cambria" panose="02040503050406030204" pitchFamily="18" charset="0"/>
              </a:rPr>
              <a:t>IO/M’ + WR’ = MEMW’ (0+0=0)</a:t>
            </a:r>
          </a:p>
          <a:p>
            <a:pPr marL="0" indent="0" algn="just">
              <a:lnSpc>
                <a:spcPct val="150000"/>
              </a:lnSpc>
              <a:buNone/>
            </a:pPr>
            <a:r>
              <a:rPr lang="en-US" dirty="0">
                <a:latin typeface="Cambria" panose="02040503050406030204" pitchFamily="18" charset="0"/>
                <a:ea typeface="Cambria" panose="02040503050406030204" pitchFamily="18" charset="0"/>
              </a:rPr>
              <a:t>If IO/M’=1 then MEMR’ and MEMW’ signals will be deactivated irrespective of the value of RD’ and WR’ signals.</a:t>
            </a: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81686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19B2A-C870-4417-B960-1978CCBB9D44}"/>
              </a:ext>
            </a:extLst>
          </p:cNvPr>
          <p:cNvSpPr>
            <a:spLocks noGrp="1"/>
          </p:cNvSpPr>
          <p:nvPr>
            <p:ph idx="1"/>
          </p:nvPr>
        </p:nvSpPr>
        <p:spPr>
          <a:xfrm>
            <a:off x="838200" y="745588"/>
            <a:ext cx="10515600" cy="5431375"/>
          </a:xfrm>
        </p:spPr>
        <p:txBody>
          <a:bodyPr>
            <a:normAutofit fontScale="85000" lnSpcReduction="20000"/>
          </a:bodyPr>
          <a:lstStyle/>
          <a:p>
            <a:pPr marL="0" indent="0" algn="just">
              <a:lnSpc>
                <a:spcPct val="150000"/>
              </a:lnSpc>
              <a:buNone/>
            </a:pPr>
            <a:r>
              <a:rPr lang="en-US" dirty="0">
                <a:latin typeface="Cambria" panose="02040503050406030204" pitchFamily="18" charset="0"/>
                <a:ea typeface="Cambria" panose="02040503050406030204" pitchFamily="18" charset="0"/>
              </a:rPr>
              <a:t>Representation of memory chip is </a:t>
            </a:r>
            <a:r>
              <a:rPr lang="en-US" dirty="0" err="1">
                <a:latin typeface="Cambria" panose="02040503050406030204" pitchFamily="18" charset="0"/>
                <a:ea typeface="Cambria" panose="02040503050406030204" pitchFamily="18" charset="0"/>
              </a:rPr>
              <a:t>mxn</a:t>
            </a:r>
            <a:r>
              <a:rPr lang="en-US" dirty="0">
                <a:latin typeface="Cambria" panose="02040503050406030204" pitchFamily="18" charset="0"/>
                <a:ea typeface="Cambria" panose="02040503050406030204" pitchFamily="18" charset="0"/>
              </a:rPr>
              <a:t> </a:t>
            </a:r>
          </a:p>
          <a:p>
            <a:pPr marL="0" indent="0" algn="just">
              <a:lnSpc>
                <a:spcPct val="150000"/>
              </a:lnSpc>
              <a:buNone/>
            </a:pPr>
            <a:r>
              <a:rPr lang="en-US" dirty="0">
                <a:latin typeface="Cambria" panose="02040503050406030204" pitchFamily="18" charset="0"/>
                <a:ea typeface="Cambria" panose="02040503050406030204" pitchFamily="18" charset="0"/>
              </a:rPr>
              <a:t>Where, m = number of memory location/memory size</a:t>
            </a:r>
          </a:p>
          <a:p>
            <a:pPr marL="0" indent="0" algn="just">
              <a:lnSpc>
                <a:spcPct val="150000"/>
              </a:lnSpc>
              <a:buNone/>
            </a:pPr>
            <a:r>
              <a:rPr lang="en-US" dirty="0">
                <a:latin typeface="Cambria" panose="02040503050406030204" pitchFamily="18" charset="0"/>
                <a:ea typeface="Cambria" panose="02040503050406030204" pitchFamily="18" charset="0"/>
              </a:rPr>
              <a:t>	    n = number of bits in each memory location</a:t>
            </a:r>
          </a:p>
          <a:p>
            <a:pPr marL="0" indent="0" algn="just">
              <a:lnSpc>
                <a:spcPct val="150000"/>
              </a:lnSpc>
              <a:buNone/>
            </a:pPr>
            <a:r>
              <a:rPr lang="en-US" dirty="0">
                <a:latin typeface="Cambria" panose="02040503050406030204" pitchFamily="18" charset="0"/>
                <a:ea typeface="Cambria" panose="02040503050406030204" pitchFamily="18" charset="0"/>
              </a:rPr>
              <a:t>e.g. 256X8 (256 B) memory. </a:t>
            </a:r>
          </a:p>
          <a:p>
            <a:pPr marL="0" indent="0" algn="just">
              <a:lnSpc>
                <a:spcPct val="150000"/>
              </a:lnSpc>
              <a:buNone/>
            </a:pPr>
            <a:r>
              <a:rPr lang="en-US" dirty="0">
                <a:latin typeface="Cambria" panose="02040503050406030204" pitchFamily="18" charset="0"/>
                <a:ea typeface="Cambria" panose="02040503050406030204" pitchFamily="18" charset="0"/>
              </a:rPr>
              <a:t>m = 256 = 2^8, so there are 8 address lines</a:t>
            </a:r>
          </a:p>
          <a:p>
            <a:pPr marL="0" indent="0" algn="just">
              <a:lnSpc>
                <a:spcPct val="150000"/>
              </a:lnSpc>
              <a:buNone/>
            </a:pPr>
            <a:r>
              <a:rPr lang="en-US" dirty="0">
                <a:latin typeface="Cambria" panose="02040503050406030204" pitchFamily="18" charset="0"/>
                <a:ea typeface="Cambria" panose="02040503050406030204" pitchFamily="18" charset="0"/>
              </a:rPr>
              <a:t>n = 8, there are 8 data lines.</a:t>
            </a:r>
          </a:p>
          <a:p>
            <a:pPr marL="0" indent="0" algn="just">
              <a:lnSpc>
                <a:spcPct val="150000"/>
              </a:lnSpc>
              <a:buNone/>
            </a:pPr>
            <a:r>
              <a:rPr lang="en-US" sz="2800" dirty="0">
                <a:latin typeface="Cambria" panose="02040503050406030204" pitchFamily="18" charset="0"/>
                <a:ea typeface="Cambria" panose="02040503050406030204" pitchFamily="18" charset="0"/>
              </a:rPr>
              <a:t>Prob.:	Find the length of address and data bus of 2048X512 memory chip.</a:t>
            </a:r>
          </a:p>
          <a:p>
            <a:pPr marL="0" indent="0" algn="just">
              <a:lnSpc>
                <a:spcPct val="150000"/>
              </a:lnSpc>
              <a:buNone/>
            </a:pPr>
            <a:r>
              <a:rPr lang="en-US" sz="2800" dirty="0">
                <a:latin typeface="Cambria" panose="02040503050406030204" pitchFamily="18" charset="0"/>
                <a:ea typeface="Cambria" panose="02040503050406030204" pitchFamily="18" charset="0"/>
              </a:rPr>
              <a:t>Sol.:	2048X512 = (2^11)X512</a:t>
            </a:r>
          </a:p>
          <a:p>
            <a:pPr marL="0" indent="0" algn="just">
              <a:lnSpc>
                <a:spcPct val="150000"/>
              </a:lnSpc>
              <a:buNone/>
            </a:pPr>
            <a:r>
              <a:rPr lang="en-US" sz="2800" dirty="0">
                <a:latin typeface="Cambria" panose="02040503050406030204" pitchFamily="18" charset="0"/>
                <a:ea typeface="Cambria" panose="02040503050406030204" pitchFamily="18" charset="0"/>
              </a:rPr>
              <a:t>	So, length of address = 11 and number of data lines = 512     (Answer)</a:t>
            </a: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03173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19B2A-C870-4417-B960-1978CCBB9D44}"/>
              </a:ext>
            </a:extLst>
          </p:cNvPr>
          <p:cNvSpPr>
            <a:spLocks noGrp="1"/>
          </p:cNvSpPr>
          <p:nvPr>
            <p:ph idx="1"/>
          </p:nvPr>
        </p:nvSpPr>
        <p:spPr>
          <a:xfrm>
            <a:off x="717452" y="520506"/>
            <a:ext cx="10874326" cy="5922498"/>
          </a:xfrm>
        </p:spPr>
        <p:txBody>
          <a:bodyPr>
            <a:noAutofit/>
          </a:bodyPr>
          <a:lstStyle/>
          <a:p>
            <a:pPr marL="0" indent="0" algn="just">
              <a:lnSpc>
                <a:spcPct val="150000"/>
              </a:lnSpc>
              <a:buNone/>
            </a:pPr>
            <a:r>
              <a:rPr lang="en-US" sz="1600" dirty="0">
                <a:latin typeface="Cambria" panose="02040503050406030204" pitchFamily="18" charset="0"/>
                <a:ea typeface="Cambria" panose="02040503050406030204" pitchFamily="18" charset="0"/>
              </a:rPr>
              <a:t>Number of memory ICs required to construct a memory.</a:t>
            </a:r>
          </a:p>
          <a:p>
            <a:pPr marL="0" indent="0" algn="just">
              <a:lnSpc>
                <a:spcPct val="150000"/>
              </a:lnSpc>
              <a:buNone/>
            </a:pPr>
            <a:r>
              <a:rPr lang="en-US" sz="1600" dirty="0">
                <a:latin typeface="Cambria" panose="02040503050406030204" pitchFamily="18" charset="0"/>
                <a:ea typeface="Cambria" panose="02040503050406030204" pitchFamily="18" charset="0"/>
              </a:rPr>
              <a:t>	Number of ICs required = Memory to be designed / Available capacity.</a:t>
            </a:r>
          </a:p>
          <a:p>
            <a:pPr marL="0" indent="0" algn="just">
              <a:lnSpc>
                <a:spcPct val="150000"/>
              </a:lnSpc>
              <a:buNone/>
            </a:pPr>
            <a:r>
              <a:rPr lang="en-US" sz="1600" dirty="0">
                <a:latin typeface="Cambria" panose="02040503050406030204" pitchFamily="18" charset="0"/>
                <a:ea typeface="Cambria" panose="02040503050406030204" pitchFamily="18" charset="0"/>
              </a:rPr>
              <a:t>Prob.:	Construct 32 KB memory using 256X4 ICs.</a:t>
            </a:r>
          </a:p>
          <a:p>
            <a:pPr marL="0" indent="0" algn="just">
              <a:lnSpc>
                <a:spcPct val="150000"/>
              </a:lnSpc>
              <a:buNone/>
            </a:pPr>
            <a:r>
              <a:rPr lang="en-US" sz="1600" dirty="0">
                <a:latin typeface="Cambria" panose="02040503050406030204" pitchFamily="18" charset="0"/>
                <a:ea typeface="Cambria" panose="02040503050406030204" pitchFamily="18" charset="0"/>
              </a:rPr>
              <a:t>Sol.:	Number of 256X4 ICs = [32X(2^10)X8]/[256X4] </a:t>
            </a:r>
          </a:p>
          <a:p>
            <a:pPr marL="0" indent="0" algn="just">
              <a:lnSpc>
                <a:spcPct val="150000"/>
              </a:lnSpc>
              <a:buNone/>
            </a:pPr>
            <a:r>
              <a:rPr lang="en-US" sz="1600" dirty="0">
                <a:latin typeface="Cambria" panose="02040503050406030204" pitchFamily="18" charset="0"/>
                <a:ea typeface="Cambria" panose="02040503050406030204" pitchFamily="18" charset="0"/>
              </a:rPr>
              <a:t>			    = [32X(2^10)X8]/[(2^8)X4] = 32X2^2X2 = 32X4X2 = 256</a:t>
            </a:r>
          </a:p>
          <a:p>
            <a:pPr marL="0" indent="0" algn="just">
              <a:lnSpc>
                <a:spcPct val="150000"/>
              </a:lnSpc>
              <a:buNone/>
            </a:pPr>
            <a:r>
              <a:rPr lang="en-US" sz="1600" dirty="0">
                <a:latin typeface="Cambria" panose="02040503050406030204" pitchFamily="18" charset="0"/>
                <a:ea typeface="Cambria" panose="02040503050406030204" pitchFamily="18" charset="0"/>
              </a:rPr>
              <a:t>	Altogether there will be 128 rows and in each row there are two 256X4 ICs</a:t>
            </a:r>
          </a:p>
          <a:p>
            <a:pPr marL="0" indent="0" algn="just">
              <a:lnSpc>
                <a:spcPct val="150000"/>
              </a:lnSpc>
              <a:buNone/>
            </a:pPr>
            <a:r>
              <a:rPr lang="en-US" sz="1600" dirty="0">
                <a:latin typeface="Cambria" panose="02040503050406030204" pitchFamily="18" charset="0"/>
                <a:ea typeface="Cambria" panose="02040503050406030204" pitchFamily="18" charset="0"/>
              </a:rPr>
              <a:t>	Because in 32KB, there are 8 data line whereas in 256X4, there are 4 data lines.</a:t>
            </a:r>
          </a:p>
          <a:p>
            <a:pPr marL="0" indent="0" algn="just">
              <a:lnSpc>
                <a:spcPct val="150000"/>
              </a:lnSpc>
              <a:buNone/>
            </a:pPr>
            <a:r>
              <a:rPr lang="en-US" sz="1600" dirty="0">
                <a:latin typeface="Cambria" panose="02040503050406030204" pitchFamily="18" charset="0"/>
                <a:ea typeface="Cambria" panose="02040503050406030204" pitchFamily="18" charset="0"/>
              </a:rPr>
              <a:t>Prob.: 	Find number of 256X8 ROM chip required to design 8KB of memory.</a:t>
            </a:r>
          </a:p>
          <a:p>
            <a:pPr marL="0" indent="0" algn="just">
              <a:lnSpc>
                <a:spcPct val="150000"/>
              </a:lnSpc>
              <a:buNone/>
            </a:pPr>
            <a:r>
              <a:rPr lang="en-US" sz="1600" dirty="0">
                <a:latin typeface="Cambria" panose="02040503050406030204" pitchFamily="18" charset="0"/>
                <a:ea typeface="Cambria" panose="02040503050406030204" pitchFamily="18" charset="0"/>
              </a:rPr>
              <a:t>Sol.: 	256X8 = 256 B  and 256X4 = 1024 B = 1 KB</a:t>
            </a:r>
          </a:p>
          <a:p>
            <a:pPr marL="0" indent="0" algn="just">
              <a:lnSpc>
                <a:spcPct val="150000"/>
              </a:lnSpc>
              <a:buNone/>
            </a:pPr>
            <a:r>
              <a:rPr lang="en-US" sz="1600" dirty="0">
                <a:latin typeface="Cambria" panose="02040503050406030204" pitchFamily="18" charset="0"/>
                <a:ea typeface="Cambria" panose="02040503050406030204" pitchFamily="18" charset="0"/>
              </a:rPr>
              <a:t>	To design 1 KB requires 4 chips</a:t>
            </a:r>
          </a:p>
          <a:p>
            <a:pPr marL="0" indent="0" algn="just">
              <a:lnSpc>
                <a:spcPct val="150000"/>
              </a:lnSpc>
              <a:buNone/>
            </a:pPr>
            <a:r>
              <a:rPr lang="en-US" sz="1600" dirty="0">
                <a:latin typeface="Cambria" panose="02040503050406030204" pitchFamily="18" charset="0"/>
                <a:ea typeface="Cambria" panose="02040503050406030204" pitchFamily="18" charset="0"/>
              </a:rPr>
              <a:t>       	so, to design 8 KB requires = 8X4 = 32 Chips.</a:t>
            </a:r>
          </a:p>
          <a:p>
            <a:pPr marL="0" indent="0" algn="just">
              <a:lnSpc>
                <a:spcPct val="150000"/>
              </a:lnSpc>
              <a:buNone/>
            </a:pPr>
            <a:r>
              <a:rPr lang="en-US" sz="1600" dirty="0">
                <a:latin typeface="Cambria" panose="02040503050406030204" pitchFamily="18" charset="0"/>
                <a:ea typeface="Cambria" panose="02040503050406030204" pitchFamily="18" charset="0"/>
              </a:rPr>
              <a:t>	Number of Chips = 8 KB / (256X8) = [8X(2^10)X8]/[(2^8)X8] = 8X2^2 = 8X4 = 32</a:t>
            </a:r>
          </a:p>
        </p:txBody>
      </p:sp>
    </p:spTree>
    <p:extLst>
      <p:ext uri="{BB962C8B-B14F-4D97-AF65-F5344CB8AC3E}">
        <p14:creationId xmlns:p14="http://schemas.microsoft.com/office/powerpoint/2010/main" val="16363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19B2A-C870-4417-B960-1978CCBB9D44}"/>
              </a:ext>
            </a:extLst>
          </p:cNvPr>
          <p:cNvSpPr>
            <a:spLocks noGrp="1"/>
          </p:cNvSpPr>
          <p:nvPr>
            <p:ph idx="1"/>
          </p:nvPr>
        </p:nvSpPr>
        <p:spPr>
          <a:xfrm>
            <a:off x="717452" y="520506"/>
            <a:ext cx="10874326" cy="5922498"/>
          </a:xfrm>
        </p:spPr>
        <p:txBody>
          <a:bodyPr>
            <a:noAutofit/>
          </a:bodyPr>
          <a:lstStyle/>
          <a:p>
            <a:pPr algn="just">
              <a:lnSpc>
                <a:spcPct val="150000"/>
              </a:lnSpc>
              <a:buFont typeface="Arial" panose="020B0604020202020204" pitchFamily="34" charset="0"/>
              <a:buChar char="•"/>
            </a:pPr>
            <a:r>
              <a:rPr lang="en-US" sz="1600" b="1" dirty="0">
                <a:effectLst/>
                <a:latin typeface="Cambria" panose="02040503050406030204" pitchFamily="18" charset="0"/>
                <a:ea typeface="Cambria" panose="02040503050406030204" pitchFamily="18" charset="0"/>
              </a:rPr>
              <a:t>RAM (Random Access Memory):</a:t>
            </a:r>
            <a:r>
              <a:rPr lang="en-US" sz="1600" b="0" dirty="0">
                <a:effectLst/>
                <a:latin typeface="Cambria" panose="02040503050406030204" pitchFamily="18" charset="0"/>
                <a:ea typeface="Cambria" panose="02040503050406030204" pitchFamily="18" charset="0"/>
              </a:rPr>
              <a:t> We can read as well as write data on this type of memory. The chip of this type has pins for both memory read and memory write signals.</a:t>
            </a:r>
          </a:p>
          <a:p>
            <a:pPr algn="just">
              <a:lnSpc>
                <a:spcPct val="150000"/>
              </a:lnSpc>
              <a:buFont typeface="Arial" panose="020B0604020202020204" pitchFamily="34" charset="0"/>
              <a:buChar char="•"/>
            </a:pPr>
            <a:r>
              <a:rPr lang="en-US" sz="1600" b="1" dirty="0">
                <a:effectLst/>
                <a:latin typeface="Cambria" panose="02040503050406030204" pitchFamily="18" charset="0"/>
                <a:ea typeface="Cambria" panose="02040503050406030204" pitchFamily="18" charset="0"/>
              </a:rPr>
              <a:t>ROM (Read Only Memory): </a:t>
            </a:r>
            <a:r>
              <a:rPr lang="en-US" sz="1600" b="0" dirty="0">
                <a:effectLst/>
                <a:latin typeface="Cambria" panose="02040503050406030204" pitchFamily="18" charset="0"/>
                <a:ea typeface="Cambria" panose="02040503050406030204" pitchFamily="18" charset="0"/>
              </a:rPr>
              <a:t>As the name suggests, we can only write data on this type of memory chip. The chip of this type has a pin only for memory read signal.</a:t>
            </a:r>
          </a:p>
          <a:p>
            <a:pPr marL="0" indent="0" algn="just">
              <a:lnSpc>
                <a:spcPct val="150000"/>
              </a:lnSpc>
              <a:buNone/>
            </a:pPr>
            <a:r>
              <a:rPr lang="en-US" sz="1600" b="1" dirty="0">
                <a:latin typeface="Cambria" panose="02040503050406030204" pitchFamily="18" charset="0"/>
                <a:ea typeface="Cambria" panose="02040503050406030204" pitchFamily="18" charset="0"/>
              </a:rPr>
              <a:t>Problem: </a:t>
            </a:r>
            <a:r>
              <a:rPr lang="en-US" sz="1600" dirty="0">
                <a:latin typeface="Cambria" panose="02040503050406030204" pitchFamily="18" charset="0"/>
                <a:ea typeface="Cambria" panose="02040503050406030204" pitchFamily="18" charset="0"/>
              </a:rPr>
              <a:t>Interface a 1kB EPROM and a 2 kB RAM with microprocessor 8085. The address allotted to 1 kB EPROM should be 3000H to 33FFH. You can assign the address range of your choice to the 2 kB RAM.</a:t>
            </a:r>
          </a:p>
          <a:p>
            <a:pPr marL="0" indent="0" algn="just">
              <a:lnSpc>
                <a:spcPct val="150000"/>
              </a:lnSpc>
              <a:buNone/>
            </a:pPr>
            <a:r>
              <a:rPr lang="en-US" sz="1600" b="1" dirty="0">
                <a:latin typeface="Cambria" panose="02040503050406030204" pitchFamily="18" charset="0"/>
                <a:ea typeface="Cambria" panose="02040503050406030204" pitchFamily="18" charset="0"/>
              </a:rPr>
              <a:t>Solution: </a:t>
            </a:r>
            <a:r>
              <a:rPr lang="en-US" sz="1600" b="0" dirty="0">
                <a:effectLst/>
                <a:latin typeface="Cambria" panose="02040503050406030204" pitchFamily="18" charset="0"/>
                <a:ea typeface="Cambria" panose="02040503050406030204" pitchFamily="18" charset="0"/>
              </a:rPr>
              <a:t>RAM and ROM both have same pins, except for WR pin, which is present in RAM and is not there in a ROM. Let us understand the pins one by one.</a:t>
            </a:r>
          </a:p>
          <a:p>
            <a:pPr marL="0" indent="0" algn="ctr">
              <a:lnSpc>
                <a:spcPct val="150000"/>
              </a:lnSpc>
              <a:buNone/>
            </a:pPr>
            <a:endParaRPr lang="en-US" sz="2400"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DAF53885-C6AF-46ED-B92E-A164883813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3600" y="3867462"/>
            <a:ext cx="5384800" cy="2203553"/>
          </a:xfrm>
          <a:prstGeom prst="rect">
            <a:avLst/>
          </a:prstGeom>
        </p:spPr>
      </p:pic>
    </p:spTree>
    <p:extLst>
      <p:ext uri="{BB962C8B-B14F-4D97-AF65-F5344CB8AC3E}">
        <p14:creationId xmlns:p14="http://schemas.microsoft.com/office/powerpoint/2010/main" val="1456114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BD080506AAEF42915473DE018BD58E" ma:contentTypeVersion="4" ma:contentTypeDescription="Create a new document." ma:contentTypeScope="" ma:versionID="4d64515f6db700ff5dbb872dfd1beddf">
  <xsd:schema xmlns:xsd="http://www.w3.org/2001/XMLSchema" xmlns:xs="http://www.w3.org/2001/XMLSchema" xmlns:p="http://schemas.microsoft.com/office/2006/metadata/properties" xmlns:ns2="1b7bb131-7488-45ee-932c-635f048d203e" targetNamespace="http://schemas.microsoft.com/office/2006/metadata/properties" ma:root="true" ma:fieldsID="9d362a33fd0457c1adb624f793f908b8" ns2:_="">
    <xsd:import namespace="1b7bb131-7488-45ee-932c-635f048d203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7bb131-7488-45ee-932c-635f048d20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315EA5B-73A7-4328-B9F5-A1C4DA1972D7}"/>
</file>

<file path=customXml/itemProps2.xml><?xml version="1.0" encoding="utf-8"?>
<ds:datastoreItem xmlns:ds="http://schemas.openxmlformats.org/officeDocument/2006/customXml" ds:itemID="{07541107-E73F-48EB-91A0-7B2E63E1EA00}"/>
</file>

<file path=customXml/itemProps3.xml><?xml version="1.0" encoding="utf-8"?>
<ds:datastoreItem xmlns:ds="http://schemas.openxmlformats.org/officeDocument/2006/customXml" ds:itemID="{A7FAB267-BC47-49D1-8540-66C728DE2E47}"/>
</file>

<file path=docProps/app.xml><?xml version="1.0" encoding="utf-8"?>
<Properties xmlns="http://schemas.openxmlformats.org/officeDocument/2006/extended-properties" xmlns:vt="http://schemas.openxmlformats.org/officeDocument/2006/docPropsVTypes">
  <TotalTime>626</TotalTime>
  <Words>2118</Words>
  <Application>Microsoft Office PowerPoint</Application>
  <PresentationFormat>Widescreen</PresentationFormat>
  <Paragraphs>242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Bodoni MT</vt:lpstr>
      <vt:lpstr>Calibri</vt:lpstr>
      <vt:lpstr>Calibri Light</vt:lpstr>
      <vt:lpstr>Cambria</vt:lpstr>
      <vt:lpstr>Office Theme</vt:lpstr>
      <vt:lpstr>Memory Interfacing in 8085</vt:lpstr>
      <vt:lpstr>Memory Interfacing in 8085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Interfacing in 8085</dc:title>
  <dc:creator>Black n White</dc:creator>
  <cp:lastModifiedBy>Mahbubur Rahman</cp:lastModifiedBy>
  <cp:revision>47</cp:revision>
  <dcterms:created xsi:type="dcterms:W3CDTF">2020-10-21T12:56:32Z</dcterms:created>
  <dcterms:modified xsi:type="dcterms:W3CDTF">2023-10-07T04:40:08Z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0x010100D2BD080506AAEF42915473DE018BD58E</vt:lpwstr>
  </property>
</Properties>
</file>