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227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79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87298"/>
            <a:ext cx="6084570" cy="1280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mbria"/>
                <a:cs typeface="Cambria"/>
              </a:rPr>
              <a:t>Flag</a:t>
            </a:r>
            <a:r>
              <a:rPr sz="1600" b="1" spc="1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Register of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8086</a:t>
            </a:r>
            <a:r>
              <a:rPr sz="1600" b="1" spc="5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Microprocessor</a:t>
            </a:r>
            <a:r>
              <a:rPr sz="1600" b="1" spc="5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–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Status</a:t>
            </a:r>
            <a:r>
              <a:rPr sz="1600" b="1" spc="10" dirty="0">
                <a:latin typeface="Cambria"/>
                <a:cs typeface="Cambria"/>
              </a:rPr>
              <a:t> </a:t>
            </a:r>
            <a:r>
              <a:rPr sz="1600" b="1" spc="-5" dirty="0">
                <a:latin typeface="Cambria"/>
                <a:cs typeface="Cambria"/>
              </a:rPr>
              <a:t>&amp;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Control</a:t>
            </a:r>
            <a:r>
              <a:rPr sz="1600" b="1" spc="5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Flags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Cambria"/>
              <a:cs typeface="Cambria"/>
            </a:endParaRPr>
          </a:p>
          <a:p>
            <a:pPr marL="12700" marR="5080" algn="just">
              <a:lnSpc>
                <a:spcPct val="146200"/>
              </a:lnSpc>
            </a:pPr>
            <a:r>
              <a:rPr sz="1200" spc="-5" dirty="0">
                <a:latin typeface="Cambria"/>
                <a:cs typeface="Cambria"/>
              </a:rPr>
              <a:t>The flag register </a:t>
            </a:r>
            <a:r>
              <a:rPr sz="1200" dirty="0">
                <a:latin typeface="Cambria"/>
                <a:cs typeface="Cambria"/>
              </a:rPr>
              <a:t>of 8086 is a 16-bit register </a:t>
            </a:r>
            <a:r>
              <a:rPr sz="1200" spc="-5" dirty="0">
                <a:latin typeface="Cambria"/>
                <a:cs typeface="Cambria"/>
              </a:rPr>
              <a:t>that </a:t>
            </a:r>
            <a:r>
              <a:rPr sz="1200" dirty="0">
                <a:latin typeface="Cambria"/>
                <a:cs typeface="Cambria"/>
              </a:rPr>
              <a:t>contains </a:t>
            </a:r>
            <a:r>
              <a:rPr sz="1200" spc="-5" dirty="0">
                <a:latin typeface="Cambria"/>
                <a:cs typeface="Cambria"/>
              </a:rPr>
              <a:t>16 </a:t>
            </a:r>
            <a:r>
              <a:rPr sz="1200" dirty="0">
                <a:latin typeface="Cambria"/>
                <a:cs typeface="Cambria"/>
              </a:rPr>
              <a:t>flip-flops. So, it can </a:t>
            </a:r>
            <a:r>
              <a:rPr sz="1200" spc="-5" dirty="0">
                <a:latin typeface="Cambria"/>
                <a:cs typeface="Cambria"/>
              </a:rPr>
              <a:t>store </a:t>
            </a:r>
            <a:r>
              <a:rPr sz="1200" dirty="0">
                <a:latin typeface="Cambria"/>
                <a:cs typeface="Cambria"/>
              </a:rPr>
              <a:t>a 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maximum</a:t>
            </a:r>
            <a:r>
              <a:rPr sz="1200" spc="-4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16-bit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data.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Out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4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16-bits,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9-bits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are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used</a:t>
            </a:r>
            <a:r>
              <a:rPr sz="1200" spc="-4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as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flags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as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shown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in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below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figure.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These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nine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are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divided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into two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parts </a:t>
            </a:r>
            <a:r>
              <a:rPr sz="1200" dirty="0">
                <a:latin typeface="Cambria"/>
                <a:cs typeface="Cambria"/>
              </a:rPr>
              <a:t>as </a:t>
            </a:r>
            <a:r>
              <a:rPr sz="1200" spc="-5" dirty="0">
                <a:latin typeface="Cambria"/>
                <a:cs typeface="Cambria"/>
              </a:rPr>
              <a:t>status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and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control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71313"/>
            <a:ext cx="6082665" cy="302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mbria"/>
                <a:cs typeface="Cambria"/>
              </a:rPr>
              <a:t>Status</a:t>
            </a:r>
            <a:r>
              <a:rPr sz="1400" b="1" spc="-3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Flags: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Cambria"/>
              <a:cs typeface="Cambria"/>
            </a:endParaRPr>
          </a:p>
          <a:p>
            <a:pPr marL="12700" marR="5080" algn="just">
              <a:lnSpc>
                <a:spcPct val="146700"/>
              </a:lnSpc>
            </a:pP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register,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6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out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9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flags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are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used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as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status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flags.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When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microprocessor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performs </a:t>
            </a:r>
            <a:r>
              <a:rPr sz="1200" spc="-254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an arithmetic </a:t>
            </a:r>
            <a:r>
              <a:rPr sz="1200" dirty="0">
                <a:latin typeface="Cambria"/>
                <a:cs typeface="Cambria"/>
              </a:rPr>
              <a:t>or </a:t>
            </a:r>
            <a:r>
              <a:rPr sz="1200" spc="-5" dirty="0">
                <a:latin typeface="Cambria"/>
                <a:cs typeface="Cambria"/>
              </a:rPr>
              <a:t>logical operation </a:t>
            </a:r>
            <a:r>
              <a:rPr sz="1200" dirty="0">
                <a:latin typeface="Cambria"/>
                <a:cs typeface="Cambria"/>
              </a:rPr>
              <a:t>in </a:t>
            </a:r>
            <a:r>
              <a:rPr sz="1200" spc="-5" dirty="0">
                <a:latin typeface="Cambria"/>
                <a:cs typeface="Cambria"/>
              </a:rPr>
              <a:t>ALU, </a:t>
            </a:r>
            <a:r>
              <a:rPr sz="1200" spc="-10" dirty="0">
                <a:latin typeface="Cambria"/>
                <a:cs typeface="Cambria"/>
              </a:rPr>
              <a:t>then </a:t>
            </a:r>
            <a:r>
              <a:rPr sz="1200" spc="-5" dirty="0">
                <a:latin typeface="Cambria"/>
                <a:cs typeface="Cambria"/>
              </a:rPr>
              <a:t>depending upon the status </a:t>
            </a:r>
            <a:r>
              <a:rPr sz="1200" dirty="0">
                <a:latin typeface="Cambria"/>
                <a:cs typeface="Cambria"/>
              </a:rPr>
              <a:t>of </a:t>
            </a:r>
            <a:r>
              <a:rPr sz="1200" spc="-5" dirty="0">
                <a:latin typeface="Cambria"/>
                <a:cs typeface="Cambria"/>
              </a:rPr>
              <a:t>the result, the 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microprocessor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will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store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corresponding status</a:t>
            </a:r>
            <a:r>
              <a:rPr sz="1200" spc="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bits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0 or 1 in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status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flags.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status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flags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are,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mbria"/>
                <a:cs typeface="Cambria"/>
              </a:rPr>
              <a:t>Carry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(CF)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mbria"/>
                <a:cs typeface="Cambria"/>
              </a:rPr>
              <a:t>Parity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(PF)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mbria"/>
                <a:cs typeface="Cambria"/>
              </a:rPr>
              <a:t>Auxiliary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carry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(AF)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mbria"/>
                <a:cs typeface="Cambria"/>
              </a:rPr>
              <a:t>Zero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(ZF)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dirty="0">
                <a:latin typeface="Cambria"/>
                <a:cs typeface="Cambria"/>
              </a:rPr>
              <a:t>Sign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(SF),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and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6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mbria"/>
                <a:cs typeface="Cambria"/>
              </a:rPr>
              <a:t>Overflow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flag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(OF).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955" y="2526792"/>
            <a:ext cx="5533644" cy="23911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34898"/>
            <a:ext cx="6085205" cy="815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mbria"/>
                <a:cs typeface="Cambria"/>
              </a:rPr>
              <a:t>Carry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Flag</a:t>
            </a:r>
            <a:r>
              <a:rPr sz="1400" b="1" spc="-1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(CF):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mbria"/>
              <a:cs typeface="Cambria"/>
            </a:endParaRPr>
          </a:p>
          <a:p>
            <a:pPr marL="12700" marR="5080" algn="just">
              <a:lnSpc>
                <a:spcPct val="146700"/>
              </a:lnSpc>
            </a:pPr>
            <a:r>
              <a:rPr sz="1200" spc="-5" dirty="0">
                <a:latin typeface="Cambria"/>
                <a:cs typeface="Cambria"/>
              </a:rPr>
              <a:t>When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microprocessor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performs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addition</a:t>
            </a:r>
            <a:r>
              <a:rPr sz="1200" dirty="0">
                <a:latin typeface="Cambria"/>
                <a:cs typeface="Cambria"/>
              </a:rPr>
              <a:t> of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two</a:t>
            </a:r>
            <a:r>
              <a:rPr sz="1200" dirty="0">
                <a:latin typeface="Cambria"/>
                <a:cs typeface="Cambria"/>
              </a:rPr>
              <a:t> 8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or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16-bit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numbers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result 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obtained </a:t>
            </a:r>
            <a:r>
              <a:rPr sz="1200" dirty="0">
                <a:latin typeface="Cambria"/>
                <a:cs typeface="Cambria"/>
              </a:rPr>
              <a:t>in </a:t>
            </a:r>
            <a:r>
              <a:rPr sz="1200" spc="-5" dirty="0">
                <a:latin typeface="Cambria"/>
                <a:cs typeface="Cambria"/>
              </a:rPr>
              <a:t>ALU will </a:t>
            </a:r>
            <a:r>
              <a:rPr sz="1200" dirty="0">
                <a:latin typeface="Cambria"/>
                <a:cs typeface="Cambria"/>
              </a:rPr>
              <a:t>be a </a:t>
            </a:r>
            <a:r>
              <a:rPr sz="1200" spc="-5" dirty="0">
                <a:latin typeface="Cambria"/>
                <a:cs typeface="Cambria"/>
              </a:rPr>
              <a:t>maximum </a:t>
            </a:r>
            <a:r>
              <a:rPr sz="1200" dirty="0">
                <a:latin typeface="Cambria"/>
                <a:cs typeface="Cambria"/>
              </a:rPr>
              <a:t>of 9 or </a:t>
            </a:r>
            <a:r>
              <a:rPr sz="1200" spc="-5" dirty="0">
                <a:latin typeface="Cambria"/>
                <a:cs typeface="Cambria"/>
              </a:rPr>
              <a:t>17 </a:t>
            </a:r>
            <a:r>
              <a:rPr sz="1200" dirty="0">
                <a:latin typeface="Cambria"/>
                <a:cs typeface="Cambria"/>
              </a:rPr>
              <a:t>bit. </a:t>
            </a:r>
            <a:r>
              <a:rPr sz="1200" spc="-5" dirty="0">
                <a:latin typeface="Cambria"/>
                <a:cs typeface="Cambria"/>
              </a:rPr>
              <a:t>The last carry generated </a:t>
            </a:r>
            <a:r>
              <a:rPr sz="1200" dirty="0">
                <a:latin typeface="Cambria"/>
                <a:cs typeface="Cambria"/>
              </a:rPr>
              <a:t>is </a:t>
            </a:r>
            <a:r>
              <a:rPr sz="1200" spc="-5" dirty="0">
                <a:latin typeface="Cambria"/>
                <a:cs typeface="Cambria"/>
              </a:rPr>
              <a:t>directly </a:t>
            </a:r>
            <a:r>
              <a:rPr sz="1200" dirty="0">
                <a:latin typeface="Cambria"/>
                <a:cs typeface="Cambria"/>
              </a:rPr>
              <a:t>copied 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into carry flag. </a:t>
            </a:r>
            <a:r>
              <a:rPr sz="1200" dirty="0">
                <a:latin typeface="Cambria"/>
                <a:cs typeface="Cambria"/>
              </a:rPr>
              <a:t>Similarly, </a:t>
            </a:r>
            <a:r>
              <a:rPr sz="1200" spc="-5" dirty="0">
                <a:latin typeface="Cambria"/>
                <a:cs typeface="Cambria"/>
              </a:rPr>
              <a:t>when </a:t>
            </a:r>
            <a:r>
              <a:rPr sz="1200" dirty="0">
                <a:latin typeface="Cambria"/>
                <a:cs typeface="Cambria"/>
              </a:rPr>
              <a:t>the </a:t>
            </a:r>
            <a:r>
              <a:rPr sz="1200" spc="-5" dirty="0">
                <a:latin typeface="Cambria"/>
                <a:cs typeface="Cambria"/>
              </a:rPr>
              <a:t>microprocessor performs subtraction </a:t>
            </a:r>
            <a:r>
              <a:rPr sz="1200" dirty="0">
                <a:latin typeface="Cambria"/>
                <a:cs typeface="Cambria"/>
              </a:rPr>
              <a:t>of (x – </a:t>
            </a:r>
            <a:r>
              <a:rPr sz="1200" spc="-5" dirty="0">
                <a:latin typeface="Cambria"/>
                <a:cs typeface="Cambria"/>
              </a:rPr>
              <a:t>y) </a:t>
            </a:r>
            <a:r>
              <a:rPr sz="1200" dirty="0">
                <a:latin typeface="Cambria"/>
                <a:cs typeface="Cambria"/>
              </a:rPr>
              <a:t>of two 8 or 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16-bit numbers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then,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mbria"/>
                <a:cs typeface="Cambria"/>
              </a:rPr>
              <a:t>If </a:t>
            </a:r>
            <a:r>
              <a:rPr sz="1200" dirty="0">
                <a:latin typeface="Cambria"/>
                <a:cs typeface="Cambria"/>
              </a:rPr>
              <a:t>x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≥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y,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then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 additional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borrow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required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to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perform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subtraction</a:t>
            </a:r>
            <a:r>
              <a:rPr sz="1200" dirty="0">
                <a:latin typeface="Cambria"/>
                <a:cs typeface="Cambria"/>
              </a:rPr>
              <a:t> is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zero,</a:t>
            </a:r>
            <a:r>
              <a:rPr sz="1200" dirty="0">
                <a:latin typeface="Cambria"/>
                <a:cs typeface="Cambria"/>
              </a:rPr>
              <a:t> so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CF</a:t>
            </a:r>
            <a:r>
              <a:rPr sz="1200" dirty="0">
                <a:latin typeface="Cambria"/>
                <a:cs typeface="Cambria"/>
              </a:rPr>
              <a:t> = </a:t>
            </a:r>
            <a:r>
              <a:rPr sz="1200" spc="-5" dirty="0">
                <a:latin typeface="Cambria"/>
                <a:cs typeface="Cambria"/>
              </a:rPr>
              <a:t>0.</a:t>
            </a:r>
            <a:endParaRPr sz="1200">
              <a:latin typeface="Cambria"/>
              <a:cs typeface="Cambria"/>
            </a:endParaRPr>
          </a:p>
          <a:p>
            <a:pPr marL="469265" marR="10795" indent="-228600">
              <a:lnSpc>
                <a:spcPts val="2110"/>
              </a:lnSpc>
              <a:spcBef>
                <a:spcPts val="17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mbria"/>
                <a:cs typeface="Cambria"/>
              </a:rPr>
              <a:t>If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x</a:t>
            </a:r>
            <a:r>
              <a:rPr sz="1200" spc="1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≤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y,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then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additional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borrow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is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required.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So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CF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=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1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and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result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subtraction </a:t>
            </a:r>
            <a:r>
              <a:rPr sz="1200" spc="-24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(x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–</a:t>
            </a:r>
            <a:r>
              <a:rPr sz="1200" spc="-5" dirty="0">
                <a:latin typeface="Cambria"/>
                <a:cs typeface="Cambria"/>
              </a:rPr>
              <a:t> y)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will</a:t>
            </a:r>
            <a:r>
              <a:rPr sz="1200" dirty="0">
                <a:latin typeface="Cambria"/>
                <a:cs typeface="Cambria"/>
              </a:rPr>
              <a:t> be a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negative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number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represented using 2’s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complement method.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mbria"/>
                <a:cs typeface="Cambria"/>
              </a:rPr>
              <a:t>Parity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Flag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(PF):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ambria"/>
              <a:cs typeface="Cambria"/>
            </a:endParaRPr>
          </a:p>
          <a:p>
            <a:pPr marL="12700" marR="8890" algn="just">
              <a:lnSpc>
                <a:spcPct val="146700"/>
              </a:lnSpc>
              <a:spcBef>
                <a:spcPts val="5"/>
              </a:spcBef>
            </a:pPr>
            <a:r>
              <a:rPr sz="1200" spc="-5" dirty="0">
                <a:latin typeface="Cambria"/>
                <a:cs typeface="Cambria"/>
              </a:rPr>
              <a:t>When the microprocessor performs an arithmetic </a:t>
            </a:r>
            <a:r>
              <a:rPr sz="1200" dirty="0">
                <a:latin typeface="Cambria"/>
                <a:cs typeface="Cambria"/>
              </a:rPr>
              <a:t>or </a:t>
            </a:r>
            <a:r>
              <a:rPr sz="1200" spc="-5" dirty="0">
                <a:latin typeface="Cambria"/>
                <a:cs typeface="Cambria"/>
              </a:rPr>
              <a:t>logical operation in ALU the parity status </a:t>
            </a:r>
            <a:r>
              <a:rPr sz="1200" spc="-254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only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8</a:t>
            </a:r>
            <a:r>
              <a:rPr sz="1200" spc="-5" dirty="0">
                <a:latin typeface="Cambria"/>
                <a:cs typeface="Cambria"/>
              </a:rPr>
              <a:t> LSBs (least</a:t>
            </a:r>
            <a:r>
              <a:rPr sz="1200" dirty="0">
                <a:latin typeface="Cambria"/>
                <a:cs typeface="Cambria"/>
              </a:rPr>
              <a:t> significant bit) </a:t>
            </a:r>
            <a:r>
              <a:rPr sz="1200" spc="-5" dirty="0">
                <a:latin typeface="Cambria"/>
                <a:cs typeface="Cambria"/>
              </a:rPr>
              <a:t>of </a:t>
            </a:r>
            <a:r>
              <a:rPr sz="1200" dirty="0">
                <a:latin typeface="Cambria"/>
                <a:cs typeface="Cambria"/>
              </a:rPr>
              <a:t>8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or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16-bit </a:t>
            </a:r>
            <a:r>
              <a:rPr sz="1200" spc="-5" dirty="0">
                <a:latin typeface="Cambria"/>
                <a:cs typeface="Cambria"/>
              </a:rPr>
              <a:t>result</a:t>
            </a:r>
            <a:r>
              <a:rPr sz="1200" dirty="0">
                <a:latin typeface="Cambria"/>
                <a:cs typeface="Cambria"/>
              </a:rPr>
              <a:t> is </a:t>
            </a:r>
            <a:r>
              <a:rPr sz="1200" spc="-5" dirty="0">
                <a:latin typeface="Cambria"/>
                <a:cs typeface="Cambria"/>
              </a:rPr>
              <a:t>stored into parity flag.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mbria"/>
                <a:cs typeface="Cambria"/>
              </a:rPr>
              <a:t>If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 number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ones in 8</a:t>
            </a:r>
            <a:r>
              <a:rPr sz="1200" spc="-5" dirty="0">
                <a:latin typeface="Cambria"/>
                <a:cs typeface="Cambria"/>
              </a:rPr>
              <a:t> LSBs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result</a:t>
            </a:r>
            <a:r>
              <a:rPr sz="1200" dirty="0">
                <a:latin typeface="Cambria"/>
                <a:cs typeface="Cambria"/>
              </a:rPr>
              <a:t> is even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i.e., </a:t>
            </a:r>
            <a:r>
              <a:rPr sz="1200" spc="-5" dirty="0">
                <a:latin typeface="Cambria"/>
                <a:cs typeface="Cambria"/>
              </a:rPr>
              <a:t>0,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2,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4,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8,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etc,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then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PF</a:t>
            </a:r>
            <a:r>
              <a:rPr sz="1200" dirty="0">
                <a:latin typeface="Cambria"/>
                <a:cs typeface="Cambria"/>
              </a:rPr>
              <a:t> =</a:t>
            </a:r>
            <a:r>
              <a:rPr sz="1200" spc="-5" dirty="0">
                <a:latin typeface="Cambria"/>
                <a:cs typeface="Cambria"/>
              </a:rPr>
              <a:t> 1.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mbria"/>
                <a:cs typeface="Cambria"/>
              </a:rPr>
              <a:t>If the number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of </a:t>
            </a:r>
            <a:r>
              <a:rPr sz="1200" dirty="0">
                <a:latin typeface="Cambria"/>
                <a:cs typeface="Cambria"/>
              </a:rPr>
              <a:t>ones in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8</a:t>
            </a:r>
            <a:r>
              <a:rPr sz="1200" spc="-5" dirty="0">
                <a:latin typeface="Cambria"/>
                <a:cs typeface="Cambria"/>
              </a:rPr>
              <a:t> LSBs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result</a:t>
            </a:r>
            <a:r>
              <a:rPr sz="1200" dirty="0">
                <a:latin typeface="Cambria"/>
                <a:cs typeface="Cambria"/>
              </a:rPr>
              <a:t> is </a:t>
            </a:r>
            <a:r>
              <a:rPr sz="1200" spc="-5" dirty="0">
                <a:latin typeface="Cambria"/>
                <a:cs typeface="Cambria"/>
              </a:rPr>
              <a:t>odd </a:t>
            </a:r>
            <a:r>
              <a:rPr sz="1200" dirty="0">
                <a:latin typeface="Cambria"/>
                <a:cs typeface="Cambria"/>
              </a:rPr>
              <a:t>i.e., </a:t>
            </a:r>
            <a:r>
              <a:rPr sz="1200" spc="-5" dirty="0">
                <a:latin typeface="Cambria"/>
                <a:cs typeface="Cambria"/>
              </a:rPr>
              <a:t>1,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3,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5,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7,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etc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then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PF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=</a:t>
            </a:r>
            <a:r>
              <a:rPr sz="1200" spc="-5" dirty="0">
                <a:latin typeface="Cambria"/>
                <a:cs typeface="Cambria"/>
              </a:rPr>
              <a:t> 0.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mbria"/>
                <a:cs typeface="Cambria"/>
              </a:rPr>
              <a:t>Auxiliary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Carry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Flag</a:t>
            </a:r>
            <a:r>
              <a:rPr sz="1400" b="1" spc="-1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(AF):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 marL="12700" marR="5080" algn="just">
              <a:lnSpc>
                <a:spcPct val="146500"/>
              </a:lnSpc>
            </a:pPr>
            <a:r>
              <a:rPr sz="1200" spc="-5" dirty="0">
                <a:latin typeface="Cambria"/>
                <a:cs typeface="Cambria"/>
              </a:rPr>
              <a:t>When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microprocessor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performs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addition</a:t>
            </a:r>
            <a:r>
              <a:rPr sz="1200" dirty="0">
                <a:latin typeface="Cambria"/>
                <a:cs typeface="Cambria"/>
              </a:rPr>
              <a:t> of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two</a:t>
            </a:r>
            <a:r>
              <a:rPr sz="1200" dirty="0">
                <a:latin typeface="Cambria"/>
                <a:cs typeface="Cambria"/>
              </a:rPr>
              <a:t> 8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or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16-bit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numbers,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carry </a:t>
            </a:r>
            <a:r>
              <a:rPr sz="1200" spc="-5" dirty="0">
                <a:latin typeface="Cambria"/>
                <a:cs typeface="Cambria"/>
              </a:rPr>
              <a:t> generated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after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addition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4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LSBs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(least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significant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bit)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is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copied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into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AF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flag.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Similarly,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when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microprocessor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performs</a:t>
            </a:r>
            <a:r>
              <a:rPr sz="1200" dirty="0">
                <a:latin typeface="Cambria"/>
                <a:cs typeface="Cambria"/>
              </a:rPr>
              <a:t> subtraction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two</a:t>
            </a:r>
            <a:r>
              <a:rPr sz="1200" dirty="0">
                <a:latin typeface="Cambria"/>
                <a:cs typeface="Cambria"/>
              </a:rPr>
              <a:t> 8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or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16-bit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numbers,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borrow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required to perform subtraction </a:t>
            </a:r>
            <a:r>
              <a:rPr sz="1200" dirty="0">
                <a:latin typeface="Cambria"/>
                <a:cs typeface="Cambria"/>
              </a:rPr>
              <a:t>of 4 </a:t>
            </a:r>
            <a:r>
              <a:rPr sz="1200" spc="-5" dirty="0">
                <a:latin typeface="Cambria"/>
                <a:cs typeface="Cambria"/>
              </a:rPr>
              <a:t>LSBs </a:t>
            </a:r>
            <a:r>
              <a:rPr sz="1200" dirty="0">
                <a:latin typeface="Cambria"/>
                <a:cs typeface="Cambria"/>
              </a:rPr>
              <a:t>is copied </a:t>
            </a:r>
            <a:r>
              <a:rPr sz="1200" spc="-5" dirty="0">
                <a:latin typeface="Cambria"/>
                <a:cs typeface="Cambria"/>
              </a:rPr>
              <a:t>into </a:t>
            </a:r>
            <a:r>
              <a:rPr sz="1200" spc="10" dirty="0">
                <a:latin typeface="Cambria"/>
                <a:cs typeface="Cambria"/>
              </a:rPr>
              <a:t>the </a:t>
            </a:r>
            <a:r>
              <a:rPr sz="1200" spc="-5" dirty="0">
                <a:latin typeface="Cambria"/>
                <a:cs typeface="Cambria"/>
              </a:rPr>
              <a:t>AF </a:t>
            </a:r>
            <a:r>
              <a:rPr sz="1200" dirty="0">
                <a:latin typeface="Cambria"/>
                <a:cs typeface="Cambria"/>
              </a:rPr>
              <a:t>flag. </a:t>
            </a:r>
            <a:r>
              <a:rPr sz="1200" spc="-5" dirty="0">
                <a:latin typeface="Cambria"/>
                <a:cs typeface="Cambria"/>
              </a:rPr>
              <a:t>This flag cannot </a:t>
            </a:r>
            <a:r>
              <a:rPr sz="1200" dirty="0">
                <a:latin typeface="Cambria"/>
                <a:cs typeface="Cambria"/>
              </a:rPr>
              <a:t>be 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accessed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by</a:t>
            </a:r>
            <a:r>
              <a:rPr sz="1200" spc="-5" dirty="0">
                <a:latin typeface="Cambria"/>
                <a:cs typeface="Cambria"/>
              </a:rPr>
              <a:t> the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programmer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and </a:t>
            </a:r>
            <a:r>
              <a:rPr sz="1200" dirty="0">
                <a:latin typeface="Cambria"/>
                <a:cs typeface="Cambria"/>
              </a:rPr>
              <a:t>it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is </a:t>
            </a:r>
            <a:r>
              <a:rPr sz="1200" spc="-5" dirty="0">
                <a:latin typeface="Cambria"/>
                <a:cs typeface="Cambria"/>
              </a:rPr>
              <a:t>used </a:t>
            </a:r>
            <a:r>
              <a:rPr sz="1200" dirty="0">
                <a:latin typeface="Cambria"/>
                <a:cs typeface="Cambria"/>
              </a:rPr>
              <a:t>in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representing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5" dirty="0">
                <a:latin typeface="Cambria"/>
                <a:cs typeface="Cambria"/>
              </a:rPr>
              <a:t> decimal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number</a:t>
            </a:r>
            <a:r>
              <a:rPr sz="1200" dirty="0">
                <a:latin typeface="Cambria"/>
                <a:cs typeface="Cambria"/>
              </a:rPr>
              <a:t> in </a:t>
            </a:r>
            <a:r>
              <a:rPr sz="1200" spc="-5" dirty="0">
                <a:latin typeface="Cambria"/>
                <a:cs typeface="Cambria"/>
              </a:rPr>
              <a:t>binary code.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Cambria"/>
                <a:cs typeface="Cambria"/>
              </a:rPr>
              <a:t>Zero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Flag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(ZF):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 marL="12700" marR="6350" algn="just">
              <a:lnSpc>
                <a:spcPct val="146400"/>
              </a:lnSpc>
            </a:pPr>
            <a:r>
              <a:rPr sz="1200" spc="-5" dirty="0">
                <a:latin typeface="Cambria"/>
                <a:cs typeface="Cambria"/>
              </a:rPr>
              <a:t>When the microprocessor performs an arithmetic </a:t>
            </a:r>
            <a:r>
              <a:rPr sz="1200" dirty="0">
                <a:latin typeface="Cambria"/>
                <a:cs typeface="Cambria"/>
              </a:rPr>
              <a:t>or </a:t>
            </a:r>
            <a:r>
              <a:rPr sz="1200" spc="-5" dirty="0">
                <a:latin typeface="Cambria"/>
                <a:cs typeface="Cambria"/>
              </a:rPr>
              <a:t>logical operation </a:t>
            </a:r>
            <a:r>
              <a:rPr sz="1200" dirty="0">
                <a:latin typeface="Cambria"/>
                <a:cs typeface="Cambria"/>
              </a:rPr>
              <a:t>in </a:t>
            </a:r>
            <a:r>
              <a:rPr sz="1200" spc="-5" dirty="0">
                <a:latin typeface="Cambria"/>
                <a:cs typeface="Cambria"/>
              </a:rPr>
              <a:t>ALU and all the </a:t>
            </a:r>
            <a:r>
              <a:rPr sz="1200" dirty="0">
                <a:latin typeface="Cambria"/>
                <a:cs typeface="Cambria"/>
              </a:rPr>
              <a:t>8 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LSBs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or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16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LSBs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result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are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zero,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then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ZF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=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1.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If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8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or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16-bit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result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5" dirty="0">
                <a:latin typeface="Cambria"/>
                <a:cs typeface="Cambria"/>
              </a:rPr>
              <a:t>in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ALU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is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non-zero,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then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ZF = </a:t>
            </a:r>
            <a:r>
              <a:rPr sz="1200" spc="-5" dirty="0">
                <a:latin typeface="Cambria"/>
                <a:cs typeface="Cambria"/>
              </a:rPr>
              <a:t>0. This flag </a:t>
            </a:r>
            <a:r>
              <a:rPr sz="1200" dirty="0">
                <a:latin typeface="Cambria"/>
                <a:cs typeface="Cambria"/>
              </a:rPr>
              <a:t>is </a:t>
            </a:r>
            <a:r>
              <a:rPr sz="1200" spc="-5" dirty="0">
                <a:latin typeface="Cambria"/>
                <a:cs typeface="Cambria"/>
              </a:rPr>
              <a:t>also </a:t>
            </a:r>
            <a:r>
              <a:rPr sz="1200" dirty="0">
                <a:latin typeface="Cambria"/>
                <a:cs typeface="Cambria"/>
              </a:rPr>
              <a:t>set </a:t>
            </a:r>
            <a:r>
              <a:rPr sz="1200" spc="-5" dirty="0">
                <a:latin typeface="Cambria"/>
                <a:cs typeface="Cambria"/>
              </a:rPr>
              <a:t>whenever the result </a:t>
            </a:r>
            <a:r>
              <a:rPr sz="1200" dirty="0">
                <a:latin typeface="Cambria"/>
                <a:cs typeface="Cambria"/>
              </a:rPr>
              <a:t>of a </a:t>
            </a:r>
            <a:r>
              <a:rPr sz="1200" spc="-5" dirty="0">
                <a:latin typeface="Cambria"/>
                <a:cs typeface="Cambria"/>
              </a:rPr>
              <a:t>certain register becomes zero following an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operation.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34898"/>
            <a:ext cx="6085205" cy="407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mbria"/>
                <a:cs typeface="Cambria"/>
              </a:rPr>
              <a:t>Sign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Flag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(SF):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mbria"/>
              <a:cs typeface="Cambria"/>
            </a:endParaRPr>
          </a:p>
          <a:p>
            <a:pPr marL="12700" marR="5080" algn="just">
              <a:lnSpc>
                <a:spcPct val="146700"/>
              </a:lnSpc>
            </a:pPr>
            <a:r>
              <a:rPr sz="1200" spc="-5" dirty="0">
                <a:latin typeface="Cambria"/>
                <a:cs typeface="Cambria"/>
              </a:rPr>
              <a:t>When the microprocessor performs an arithmetic </a:t>
            </a:r>
            <a:r>
              <a:rPr sz="1200" dirty="0">
                <a:latin typeface="Cambria"/>
                <a:cs typeface="Cambria"/>
              </a:rPr>
              <a:t>or </a:t>
            </a:r>
            <a:r>
              <a:rPr sz="1200" spc="-5" dirty="0">
                <a:latin typeface="Cambria"/>
                <a:cs typeface="Cambria"/>
              </a:rPr>
              <a:t>logical </a:t>
            </a:r>
            <a:r>
              <a:rPr sz="1200" dirty="0">
                <a:latin typeface="Cambria"/>
                <a:cs typeface="Cambria"/>
              </a:rPr>
              <a:t>operation of </a:t>
            </a:r>
            <a:r>
              <a:rPr sz="1200" spc="-5" dirty="0">
                <a:latin typeface="Cambria"/>
                <a:cs typeface="Cambria"/>
              </a:rPr>
              <a:t>an 8-bit number, the 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800" baseline="2314" dirty="0">
                <a:latin typeface="Cambria"/>
                <a:cs typeface="Cambria"/>
              </a:rPr>
              <a:t>MSB</a:t>
            </a:r>
            <a:r>
              <a:rPr sz="1800" spc="7" baseline="2314" dirty="0">
                <a:latin typeface="Cambria"/>
                <a:cs typeface="Cambria"/>
              </a:rPr>
              <a:t> </a:t>
            </a:r>
            <a:r>
              <a:rPr sz="1800" baseline="2314" dirty="0">
                <a:latin typeface="Cambria"/>
                <a:cs typeface="Cambria"/>
              </a:rPr>
              <a:t>of</a:t>
            </a:r>
            <a:r>
              <a:rPr sz="1800" spc="7" baseline="2314" dirty="0">
                <a:latin typeface="Cambria"/>
                <a:cs typeface="Cambria"/>
              </a:rPr>
              <a:t> </a:t>
            </a:r>
            <a:r>
              <a:rPr sz="1800" spc="-7" baseline="2314" dirty="0">
                <a:latin typeface="Cambria"/>
                <a:cs typeface="Cambria"/>
              </a:rPr>
              <a:t>the</a:t>
            </a:r>
            <a:r>
              <a:rPr sz="1800" baseline="2314" dirty="0">
                <a:latin typeface="Cambria"/>
                <a:cs typeface="Cambria"/>
              </a:rPr>
              <a:t> </a:t>
            </a:r>
            <a:r>
              <a:rPr sz="1800" spc="-7" baseline="2314" dirty="0">
                <a:latin typeface="Cambria"/>
                <a:cs typeface="Cambria"/>
              </a:rPr>
              <a:t>result</a:t>
            </a:r>
            <a:r>
              <a:rPr sz="1800" baseline="2314" dirty="0">
                <a:latin typeface="Cambria"/>
                <a:cs typeface="Cambria"/>
              </a:rPr>
              <a:t> </a:t>
            </a:r>
            <a:r>
              <a:rPr sz="1800" spc="-7" baseline="2314" dirty="0">
                <a:latin typeface="Cambria"/>
                <a:cs typeface="Cambria"/>
              </a:rPr>
              <a:t>(D</a:t>
            </a:r>
            <a:r>
              <a:rPr sz="800" spc="-5" dirty="0">
                <a:latin typeface="Cambria"/>
                <a:cs typeface="Cambria"/>
              </a:rPr>
              <a:t>7</a:t>
            </a:r>
            <a:r>
              <a:rPr sz="800" dirty="0">
                <a:latin typeface="Cambria"/>
                <a:cs typeface="Cambria"/>
              </a:rPr>
              <a:t> </a:t>
            </a:r>
            <a:r>
              <a:rPr sz="1800" baseline="2314" dirty="0">
                <a:latin typeface="Cambria"/>
                <a:cs typeface="Cambria"/>
              </a:rPr>
              <a:t>bit)</a:t>
            </a:r>
            <a:r>
              <a:rPr sz="1800" spc="7" baseline="2314" dirty="0">
                <a:latin typeface="Cambria"/>
                <a:cs typeface="Cambria"/>
              </a:rPr>
              <a:t> </a:t>
            </a:r>
            <a:r>
              <a:rPr sz="1800" baseline="2314" dirty="0">
                <a:latin typeface="Cambria"/>
                <a:cs typeface="Cambria"/>
              </a:rPr>
              <a:t>is</a:t>
            </a:r>
            <a:r>
              <a:rPr sz="1800" spc="7" baseline="2314" dirty="0">
                <a:latin typeface="Cambria"/>
                <a:cs typeface="Cambria"/>
              </a:rPr>
              <a:t> </a:t>
            </a:r>
            <a:r>
              <a:rPr sz="1800" spc="-7" baseline="2314" dirty="0">
                <a:latin typeface="Cambria"/>
                <a:cs typeface="Cambria"/>
              </a:rPr>
              <a:t>directly</a:t>
            </a:r>
            <a:r>
              <a:rPr sz="1800" baseline="2314" dirty="0">
                <a:latin typeface="Cambria"/>
                <a:cs typeface="Cambria"/>
              </a:rPr>
              <a:t> </a:t>
            </a:r>
            <a:r>
              <a:rPr sz="1800" spc="-7" baseline="2314" dirty="0">
                <a:latin typeface="Cambria"/>
                <a:cs typeface="Cambria"/>
              </a:rPr>
              <a:t>copied</a:t>
            </a:r>
            <a:r>
              <a:rPr sz="1800" baseline="2314" dirty="0">
                <a:latin typeface="Cambria"/>
                <a:cs typeface="Cambria"/>
              </a:rPr>
              <a:t> </a:t>
            </a:r>
            <a:r>
              <a:rPr sz="1800" spc="-7" baseline="2314" dirty="0">
                <a:latin typeface="Cambria"/>
                <a:cs typeface="Cambria"/>
              </a:rPr>
              <a:t>into</a:t>
            </a:r>
            <a:r>
              <a:rPr sz="1800" baseline="2314" dirty="0">
                <a:latin typeface="Cambria"/>
                <a:cs typeface="Cambria"/>
              </a:rPr>
              <a:t> </a:t>
            </a:r>
            <a:r>
              <a:rPr sz="1800" spc="-7" baseline="2314" dirty="0">
                <a:latin typeface="Cambria"/>
                <a:cs typeface="Cambria"/>
              </a:rPr>
              <a:t>the</a:t>
            </a:r>
            <a:r>
              <a:rPr sz="1800" baseline="2314" dirty="0">
                <a:latin typeface="Cambria"/>
                <a:cs typeface="Cambria"/>
              </a:rPr>
              <a:t> sign</a:t>
            </a:r>
            <a:r>
              <a:rPr sz="1800" spc="7" baseline="2314" dirty="0">
                <a:latin typeface="Cambria"/>
                <a:cs typeface="Cambria"/>
              </a:rPr>
              <a:t> </a:t>
            </a:r>
            <a:r>
              <a:rPr sz="1800" spc="-7" baseline="2314" dirty="0">
                <a:latin typeface="Cambria"/>
                <a:cs typeface="Cambria"/>
              </a:rPr>
              <a:t>flag.</a:t>
            </a:r>
            <a:r>
              <a:rPr sz="1800" baseline="2314" dirty="0">
                <a:latin typeface="Cambria"/>
                <a:cs typeface="Cambria"/>
              </a:rPr>
              <a:t> </a:t>
            </a:r>
            <a:r>
              <a:rPr sz="1800" spc="-7" baseline="2314" dirty="0">
                <a:latin typeface="Cambria"/>
                <a:cs typeface="Cambria"/>
              </a:rPr>
              <a:t>Similarly,</a:t>
            </a:r>
            <a:r>
              <a:rPr sz="1800" baseline="2314" dirty="0">
                <a:latin typeface="Cambria"/>
                <a:cs typeface="Cambria"/>
              </a:rPr>
              <a:t> </a:t>
            </a:r>
            <a:r>
              <a:rPr sz="1800" spc="-7" baseline="2314" dirty="0">
                <a:latin typeface="Cambria"/>
                <a:cs typeface="Cambria"/>
              </a:rPr>
              <a:t>when</a:t>
            </a:r>
            <a:r>
              <a:rPr sz="1800" baseline="2314" dirty="0">
                <a:latin typeface="Cambria"/>
                <a:cs typeface="Cambria"/>
              </a:rPr>
              <a:t> </a:t>
            </a:r>
            <a:r>
              <a:rPr sz="1800" spc="-7" baseline="2314" dirty="0">
                <a:latin typeface="Cambria"/>
                <a:cs typeface="Cambria"/>
              </a:rPr>
              <a:t>the </a:t>
            </a:r>
            <a:r>
              <a:rPr sz="1800" baseline="2314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microprocessor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performs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an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arithmetic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or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logical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operation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16-bit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number,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MSBs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result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800" spc="-7" baseline="2314" dirty="0">
                <a:latin typeface="Cambria"/>
                <a:cs typeface="Cambria"/>
              </a:rPr>
              <a:t>(D</a:t>
            </a:r>
            <a:r>
              <a:rPr sz="800" spc="-5" dirty="0">
                <a:latin typeface="Cambria"/>
                <a:cs typeface="Cambria"/>
              </a:rPr>
              <a:t>15</a:t>
            </a:r>
            <a:r>
              <a:rPr sz="800" dirty="0">
                <a:latin typeface="Cambria"/>
                <a:cs typeface="Cambria"/>
              </a:rPr>
              <a:t> </a:t>
            </a:r>
            <a:r>
              <a:rPr sz="1800" baseline="2314" dirty="0">
                <a:latin typeface="Cambria"/>
                <a:cs typeface="Cambria"/>
              </a:rPr>
              <a:t>bit) is </a:t>
            </a:r>
            <a:r>
              <a:rPr sz="1800" spc="-7" baseline="2314" dirty="0">
                <a:latin typeface="Cambria"/>
                <a:cs typeface="Cambria"/>
              </a:rPr>
              <a:t>directly </a:t>
            </a:r>
            <a:r>
              <a:rPr sz="1800" baseline="2314" dirty="0">
                <a:latin typeface="Cambria"/>
                <a:cs typeface="Cambria"/>
              </a:rPr>
              <a:t>copied </a:t>
            </a:r>
            <a:r>
              <a:rPr sz="1800" spc="-7" baseline="2314" dirty="0">
                <a:latin typeface="Cambria"/>
                <a:cs typeface="Cambria"/>
              </a:rPr>
              <a:t>into the </a:t>
            </a:r>
            <a:r>
              <a:rPr sz="1800" baseline="2314" dirty="0">
                <a:latin typeface="Cambria"/>
                <a:cs typeface="Cambria"/>
              </a:rPr>
              <a:t>sign </a:t>
            </a:r>
            <a:r>
              <a:rPr sz="1800" spc="-7" baseline="2314" dirty="0">
                <a:latin typeface="Cambria"/>
                <a:cs typeface="Cambria"/>
              </a:rPr>
              <a:t>flag. If the </a:t>
            </a:r>
            <a:r>
              <a:rPr sz="1800" baseline="2314" dirty="0">
                <a:latin typeface="Cambria"/>
                <a:cs typeface="Cambria"/>
              </a:rPr>
              <a:t>sign </a:t>
            </a:r>
            <a:r>
              <a:rPr sz="1800" spc="-7" baseline="2314" dirty="0">
                <a:latin typeface="Cambria"/>
                <a:cs typeface="Cambria"/>
              </a:rPr>
              <a:t>flag </a:t>
            </a:r>
            <a:r>
              <a:rPr sz="1800" baseline="2314" dirty="0">
                <a:latin typeface="Cambria"/>
                <a:cs typeface="Cambria"/>
              </a:rPr>
              <a:t>is set, </a:t>
            </a:r>
            <a:r>
              <a:rPr sz="1800" spc="-7" baseline="2314" dirty="0">
                <a:latin typeface="Cambria"/>
                <a:cs typeface="Cambria"/>
              </a:rPr>
              <a:t>the result will </a:t>
            </a:r>
            <a:r>
              <a:rPr sz="1800" baseline="2314" dirty="0">
                <a:latin typeface="Cambria"/>
                <a:cs typeface="Cambria"/>
              </a:rPr>
              <a:t>be </a:t>
            </a:r>
            <a:r>
              <a:rPr sz="1800" spc="-7" baseline="2314" dirty="0">
                <a:latin typeface="Cambria"/>
                <a:cs typeface="Cambria"/>
              </a:rPr>
              <a:t>negative </a:t>
            </a:r>
            <a:r>
              <a:rPr sz="1800" baseline="2314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otherwise the </a:t>
            </a:r>
            <a:r>
              <a:rPr sz="1200" dirty="0">
                <a:latin typeface="Cambria"/>
                <a:cs typeface="Cambria"/>
              </a:rPr>
              <a:t>result will</a:t>
            </a:r>
            <a:r>
              <a:rPr sz="1200" spc="-5" dirty="0">
                <a:latin typeface="Cambria"/>
                <a:cs typeface="Cambria"/>
              </a:rPr>
              <a:t> be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positive.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latin typeface="Cambria"/>
                <a:cs typeface="Cambria"/>
              </a:rPr>
              <a:t>Overflow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Flag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(OF):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ambria"/>
              <a:cs typeface="Cambria"/>
            </a:endParaRPr>
          </a:p>
          <a:p>
            <a:pPr marL="12700" marR="6985" algn="just">
              <a:lnSpc>
                <a:spcPct val="146700"/>
              </a:lnSpc>
            </a:pPr>
            <a:r>
              <a:rPr sz="1200" spc="-5" dirty="0">
                <a:latin typeface="Cambria"/>
                <a:cs typeface="Cambria"/>
              </a:rPr>
              <a:t>When the microprocessor performs an arithmetic operation </a:t>
            </a:r>
            <a:r>
              <a:rPr sz="1200" dirty="0">
                <a:latin typeface="Cambria"/>
                <a:cs typeface="Cambria"/>
              </a:rPr>
              <a:t>of signed </a:t>
            </a:r>
            <a:r>
              <a:rPr sz="1200" spc="-5" dirty="0">
                <a:latin typeface="Cambria"/>
                <a:cs typeface="Cambria"/>
              </a:rPr>
              <a:t>binary numbers and </a:t>
            </a:r>
            <a:r>
              <a:rPr sz="1200" dirty="0">
                <a:latin typeface="Cambria"/>
                <a:cs typeface="Cambria"/>
              </a:rPr>
              <a:t>if 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 result </a:t>
            </a:r>
            <a:r>
              <a:rPr sz="1200" dirty="0">
                <a:latin typeface="Cambria"/>
                <a:cs typeface="Cambria"/>
              </a:rPr>
              <a:t>is </a:t>
            </a:r>
            <a:r>
              <a:rPr sz="1200" spc="-5" dirty="0">
                <a:latin typeface="Cambria"/>
                <a:cs typeface="Cambria"/>
              </a:rPr>
              <a:t>within the range then OF </a:t>
            </a:r>
            <a:r>
              <a:rPr sz="1200" dirty="0">
                <a:latin typeface="Cambria"/>
                <a:cs typeface="Cambria"/>
              </a:rPr>
              <a:t>= </a:t>
            </a:r>
            <a:r>
              <a:rPr sz="1200" spc="-5" dirty="0">
                <a:latin typeface="Cambria"/>
                <a:cs typeface="Cambria"/>
              </a:rPr>
              <a:t>0. If </a:t>
            </a:r>
            <a:r>
              <a:rPr sz="1200" spc="10" dirty="0">
                <a:latin typeface="Cambria"/>
                <a:cs typeface="Cambria"/>
              </a:rPr>
              <a:t>the </a:t>
            </a:r>
            <a:r>
              <a:rPr sz="1200" dirty="0">
                <a:latin typeface="Cambria"/>
                <a:cs typeface="Cambria"/>
              </a:rPr>
              <a:t>signed </a:t>
            </a:r>
            <a:r>
              <a:rPr sz="1200" spc="-5" dirty="0">
                <a:latin typeface="Cambria"/>
                <a:cs typeface="Cambria"/>
              </a:rPr>
              <a:t>result </a:t>
            </a:r>
            <a:r>
              <a:rPr sz="1200" dirty="0">
                <a:latin typeface="Cambria"/>
                <a:cs typeface="Cambria"/>
              </a:rPr>
              <a:t>is </a:t>
            </a:r>
            <a:r>
              <a:rPr sz="1200" spc="-5" dirty="0">
                <a:latin typeface="Cambria"/>
                <a:cs typeface="Cambria"/>
              </a:rPr>
              <a:t>out </a:t>
            </a:r>
            <a:r>
              <a:rPr sz="1200" dirty="0">
                <a:latin typeface="Cambria"/>
                <a:cs typeface="Cambria"/>
              </a:rPr>
              <a:t>of </a:t>
            </a:r>
            <a:r>
              <a:rPr sz="1200" spc="-5" dirty="0">
                <a:latin typeface="Cambria"/>
                <a:cs typeface="Cambria"/>
              </a:rPr>
              <a:t>range, then OF </a:t>
            </a:r>
            <a:r>
              <a:rPr sz="1200" dirty="0">
                <a:latin typeface="Cambria"/>
                <a:cs typeface="Cambria"/>
              </a:rPr>
              <a:t>= </a:t>
            </a:r>
            <a:r>
              <a:rPr sz="1200" spc="-5" dirty="0">
                <a:latin typeface="Cambria"/>
                <a:cs typeface="Cambria"/>
              </a:rPr>
              <a:t>1. The 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range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8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bit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signed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numbers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is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+7FH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to</a:t>
            </a:r>
            <a:r>
              <a:rPr sz="1200" spc="15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-80H,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and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range</a:t>
            </a:r>
            <a:r>
              <a:rPr sz="1200" spc="14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16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bit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signed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numbers</a:t>
            </a:r>
            <a:r>
              <a:rPr sz="1200" spc="14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is</a:t>
            </a:r>
            <a:endParaRPr sz="12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latin typeface="Cambria"/>
                <a:cs typeface="Cambria"/>
              </a:rPr>
              <a:t>+7FFFH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to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-8000H.</a:t>
            </a:r>
            <a:endParaRPr sz="1200">
              <a:latin typeface="Cambria"/>
              <a:cs typeface="Cambria"/>
            </a:endParaRPr>
          </a:p>
          <a:p>
            <a:pPr marL="12700" marR="13335" algn="just">
              <a:lnSpc>
                <a:spcPct val="146000"/>
              </a:lnSpc>
              <a:spcBef>
                <a:spcPts val="210"/>
              </a:spcBef>
            </a:pPr>
            <a:r>
              <a:rPr sz="1200" spc="-5" dirty="0">
                <a:latin typeface="Cambria"/>
                <a:cs typeface="Cambria"/>
              </a:rPr>
              <a:t>Example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for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CF,</a:t>
            </a:r>
            <a:r>
              <a:rPr sz="1200" dirty="0">
                <a:latin typeface="Cambria"/>
                <a:cs typeface="Cambria"/>
              </a:rPr>
              <a:t> PF,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AF,</a:t>
            </a:r>
            <a:r>
              <a:rPr sz="1200" spc="-5" dirty="0">
                <a:latin typeface="Cambria"/>
                <a:cs typeface="Cambria"/>
              </a:rPr>
              <a:t> ZF,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SF,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OF: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below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shows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status</a:t>
            </a:r>
            <a:r>
              <a:rPr sz="1200" dirty="0">
                <a:latin typeface="Cambria"/>
                <a:cs typeface="Cambria"/>
              </a:rPr>
              <a:t> of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all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status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after 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performing the addition and subtraction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operation.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954773"/>
            <a:ext cx="6078855" cy="221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mbria"/>
                <a:cs typeface="Cambria"/>
              </a:rPr>
              <a:t>Control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Flags: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mbria"/>
              <a:cs typeface="Cambria"/>
            </a:endParaRPr>
          </a:p>
          <a:p>
            <a:pPr marL="12700" marR="5080" algn="just">
              <a:lnSpc>
                <a:spcPct val="146700"/>
              </a:lnSpc>
            </a:pPr>
            <a:r>
              <a:rPr sz="1200" spc="-5" dirty="0">
                <a:latin typeface="Cambria"/>
                <a:cs typeface="Cambria"/>
              </a:rPr>
              <a:t>Depending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upon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value</a:t>
            </a:r>
            <a:r>
              <a:rPr sz="1200" dirty="0">
                <a:latin typeface="Cambria"/>
                <a:cs typeface="Cambria"/>
              </a:rPr>
              <a:t> of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controlling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</a:t>
            </a:r>
            <a:r>
              <a:rPr sz="1200" dirty="0">
                <a:latin typeface="Cambria"/>
                <a:cs typeface="Cambria"/>
              </a:rPr>
              <a:t> bit,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microprocessor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will</a:t>
            </a:r>
            <a:r>
              <a:rPr sz="1200" dirty="0">
                <a:latin typeface="Cambria"/>
                <a:cs typeface="Cambria"/>
              </a:rPr>
              <a:t> control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 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particular operation i.e., </a:t>
            </a:r>
            <a:r>
              <a:rPr sz="1200" spc="-10" dirty="0">
                <a:latin typeface="Cambria"/>
                <a:cs typeface="Cambria"/>
              </a:rPr>
              <a:t>these </a:t>
            </a:r>
            <a:r>
              <a:rPr sz="1200" spc="-5" dirty="0">
                <a:latin typeface="Cambria"/>
                <a:cs typeface="Cambria"/>
              </a:rPr>
              <a:t>flags are used to control certain operations. There are three 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controlling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namely,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mbria"/>
                <a:cs typeface="Cambria"/>
              </a:rPr>
              <a:t>Interrupt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(IF),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6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mbria"/>
                <a:cs typeface="Cambria"/>
              </a:rPr>
              <a:t>Direction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flag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(DF), and</a:t>
            </a:r>
            <a:endParaRPr sz="12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67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200" spc="-5" dirty="0">
                <a:latin typeface="Cambria"/>
                <a:cs typeface="Cambria"/>
              </a:rPr>
              <a:t>Trap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(TP).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7661" y="5196451"/>
            <a:ext cx="4143375" cy="1466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04" y="834898"/>
            <a:ext cx="6234430" cy="775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mbria"/>
                <a:cs typeface="Cambria"/>
              </a:rPr>
              <a:t>Interrupt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Flag (IF):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mbria"/>
              <a:cs typeface="Cambria"/>
            </a:endParaRPr>
          </a:p>
          <a:p>
            <a:pPr marL="88900" marR="81280" algn="just">
              <a:lnSpc>
                <a:spcPct val="146700"/>
              </a:lnSpc>
            </a:pPr>
            <a:r>
              <a:rPr sz="1200" spc="-5" dirty="0">
                <a:latin typeface="Cambria"/>
                <a:cs typeface="Cambria"/>
              </a:rPr>
              <a:t>Interrupt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is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used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to</a:t>
            </a:r>
            <a:r>
              <a:rPr sz="1200" spc="-4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enable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or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disable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spc="-5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hardware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interrupt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pin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INTR.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If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interrupt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 </a:t>
            </a:r>
            <a:r>
              <a:rPr sz="1200" spc="-254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is </a:t>
            </a:r>
            <a:r>
              <a:rPr sz="1200" spc="-5" dirty="0">
                <a:latin typeface="Cambria"/>
                <a:cs typeface="Cambria"/>
              </a:rPr>
              <a:t>made</a:t>
            </a:r>
            <a:r>
              <a:rPr sz="1200" dirty="0">
                <a:latin typeface="Cambria"/>
                <a:cs typeface="Cambria"/>
              </a:rPr>
              <a:t> 1 by </a:t>
            </a:r>
            <a:r>
              <a:rPr sz="1200" spc="-5" dirty="0">
                <a:latin typeface="Cambria"/>
                <a:cs typeface="Cambria"/>
              </a:rPr>
              <a:t>giving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instruction</a:t>
            </a:r>
            <a:r>
              <a:rPr sz="1200" dirty="0">
                <a:latin typeface="Cambria"/>
                <a:cs typeface="Cambria"/>
              </a:rPr>
              <a:t> STI </a:t>
            </a:r>
            <a:r>
              <a:rPr sz="1200" spc="-5" dirty="0">
                <a:latin typeface="Cambria"/>
                <a:cs typeface="Cambria"/>
              </a:rPr>
              <a:t>(Set Interrupt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flag),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then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INTR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is </a:t>
            </a:r>
            <a:r>
              <a:rPr sz="1200" spc="-5" dirty="0">
                <a:latin typeface="Cambria"/>
                <a:cs typeface="Cambria"/>
              </a:rPr>
              <a:t>enabled. If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 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interrupt flag </a:t>
            </a:r>
            <a:r>
              <a:rPr sz="1200" dirty="0">
                <a:latin typeface="Cambria"/>
                <a:cs typeface="Cambria"/>
              </a:rPr>
              <a:t>is </a:t>
            </a:r>
            <a:r>
              <a:rPr sz="1200" spc="-5" dirty="0">
                <a:latin typeface="Cambria"/>
                <a:cs typeface="Cambria"/>
              </a:rPr>
              <a:t>made zero </a:t>
            </a:r>
            <a:r>
              <a:rPr sz="1200" dirty="0">
                <a:latin typeface="Cambria"/>
                <a:cs typeface="Cambria"/>
              </a:rPr>
              <a:t>by </a:t>
            </a:r>
            <a:r>
              <a:rPr sz="1200" spc="-5" dirty="0">
                <a:latin typeface="Cambria"/>
                <a:cs typeface="Cambria"/>
              </a:rPr>
              <a:t>giving the instruction CLI (Clear interrupt flag), then INTR 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interrupt </a:t>
            </a:r>
            <a:r>
              <a:rPr sz="1200" dirty="0">
                <a:latin typeface="Cambria"/>
                <a:cs typeface="Cambria"/>
              </a:rPr>
              <a:t>is </a:t>
            </a:r>
            <a:r>
              <a:rPr sz="1200" spc="-5" dirty="0">
                <a:latin typeface="Cambria"/>
                <a:cs typeface="Cambria"/>
              </a:rPr>
              <a:t>disabled.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</a:pPr>
            <a:r>
              <a:rPr sz="1400" b="1" spc="-5" dirty="0">
                <a:latin typeface="Cambria"/>
                <a:cs typeface="Cambria"/>
              </a:rPr>
              <a:t>Direction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Flag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(DF):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mbria"/>
              <a:cs typeface="Cambria"/>
            </a:endParaRPr>
          </a:p>
          <a:p>
            <a:pPr marL="88900" marR="76200" algn="just">
              <a:lnSpc>
                <a:spcPct val="146700"/>
              </a:lnSpc>
            </a:pPr>
            <a:r>
              <a:rPr sz="1200" spc="-5" dirty="0">
                <a:latin typeface="Cambria"/>
                <a:cs typeface="Cambria"/>
              </a:rPr>
              <a:t>String instructions are used for </a:t>
            </a:r>
            <a:r>
              <a:rPr sz="1200" dirty="0">
                <a:latin typeface="Cambria"/>
                <a:cs typeface="Cambria"/>
              </a:rPr>
              <a:t>a </a:t>
            </a:r>
            <a:r>
              <a:rPr sz="1200" spc="-5" dirty="0">
                <a:latin typeface="Cambria"/>
                <a:cs typeface="Cambria"/>
              </a:rPr>
              <a:t>block </a:t>
            </a:r>
            <a:r>
              <a:rPr sz="1200" dirty="0">
                <a:latin typeface="Cambria"/>
                <a:cs typeface="Cambria"/>
              </a:rPr>
              <a:t>or </a:t>
            </a:r>
            <a:r>
              <a:rPr sz="1200" spc="-5" dirty="0">
                <a:latin typeface="Cambria"/>
                <a:cs typeface="Cambria"/>
              </a:rPr>
              <a:t>chain </a:t>
            </a:r>
            <a:r>
              <a:rPr sz="1200" dirty="0">
                <a:latin typeface="Cambria"/>
                <a:cs typeface="Cambria"/>
              </a:rPr>
              <a:t>of </a:t>
            </a:r>
            <a:r>
              <a:rPr sz="1200" spc="-5" dirty="0">
                <a:latin typeface="Cambria"/>
                <a:cs typeface="Cambria"/>
              </a:rPr>
              <a:t>data, MOV SB/MOV </a:t>
            </a:r>
            <a:r>
              <a:rPr sz="1200" dirty="0">
                <a:latin typeface="Cambria"/>
                <a:cs typeface="Cambria"/>
              </a:rPr>
              <a:t>SW </a:t>
            </a:r>
            <a:r>
              <a:rPr sz="1200" spc="-5" dirty="0">
                <a:latin typeface="Cambria"/>
                <a:cs typeface="Cambria"/>
              </a:rPr>
              <a:t>instruction </a:t>
            </a:r>
            <a:r>
              <a:rPr sz="1200" dirty="0">
                <a:latin typeface="Cambria"/>
                <a:cs typeface="Cambria"/>
              </a:rPr>
              <a:t>is </a:t>
            </a:r>
            <a:r>
              <a:rPr sz="1200" spc="10" dirty="0">
                <a:latin typeface="Cambria"/>
                <a:cs typeface="Cambria"/>
              </a:rPr>
              <a:t>used </a:t>
            </a:r>
            <a:r>
              <a:rPr sz="1200" spc="1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to transfer </a:t>
            </a:r>
            <a:r>
              <a:rPr sz="1200" dirty="0">
                <a:latin typeface="Cambria"/>
                <a:cs typeface="Cambria"/>
              </a:rPr>
              <a:t>a </a:t>
            </a:r>
            <a:r>
              <a:rPr sz="1200" spc="-5" dirty="0">
                <a:latin typeface="Cambria"/>
                <a:cs typeface="Cambria"/>
              </a:rPr>
              <a:t>block </a:t>
            </a:r>
            <a:r>
              <a:rPr sz="1200" dirty="0">
                <a:latin typeface="Cambria"/>
                <a:cs typeface="Cambria"/>
              </a:rPr>
              <a:t>of </a:t>
            </a:r>
            <a:r>
              <a:rPr sz="1200" spc="-5" dirty="0">
                <a:latin typeface="Cambria"/>
                <a:cs typeface="Cambria"/>
              </a:rPr>
              <a:t>bytes </a:t>
            </a:r>
            <a:r>
              <a:rPr sz="1200" dirty="0">
                <a:latin typeface="Cambria"/>
                <a:cs typeface="Cambria"/>
              </a:rPr>
              <a:t>or </a:t>
            </a:r>
            <a:r>
              <a:rPr sz="1200" spc="-10" dirty="0">
                <a:latin typeface="Cambria"/>
                <a:cs typeface="Cambria"/>
              </a:rPr>
              <a:t>words </a:t>
            </a:r>
            <a:r>
              <a:rPr sz="1200" dirty="0">
                <a:latin typeface="Cambria"/>
                <a:cs typeface="Cambria"/>
              </a:rPr>
              <a:t>from </a:t>
            </a:r>
            <a:r>
              <a:rPr sz="1200" spc="-5" dirty="0">
                <a:latin typeface="Cambria"/>
                <a:cs typeface="Cambria"/>
              </a:rPr>
              <a:t>source memory location to destination memory 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location.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ambria"/>
              <a:cs typeface="Cambria"/>
            </a:endParaRPr>
          </a:p>
          <a:p>
            <a:pPr marL="88900" marR="81280" algn="just">
              <a:lnSpc>
                <a:spcPct val="146700"/>
              </a:lnSpc>
            </a:pPr>
            <a:r>
              <a:rPr sz="1200" dirty="0">
                <a:latin typeface="Cambria"/>
                <a:cs typeface="Cambria"/>
              </a:rPr>
              <a:t>To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start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data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transfer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from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1</a:t>
            </a:r>
            <a:r>
              <a:rPr sz="1200" baseline="20833" dirty="0">
                <a:latin typeface="Cambria"/>
                <a:cs typeface="Cambria"/>
              </a:rPr>
              <a:t>st</a:t>
            </a:r>
            <a:r>
              <a:rPr sz="1200" spc="89" baseline="20833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byte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or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word,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initially,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we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have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to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store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effective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address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 </a:t>
            </a:r>
            <a:r>
              <a:rPr sz="1200" spc="-5" dirty="0">
                <a:latin typeface="Cambria"/>
                <a:cs typeface="Cambria"/>
              </a:rPr>
              <a:t>source and destination </a:t>
            </a:r>
            <a:r>
              <a:rPr sz="1200" dirty="0">
                <a:latin typeface="Cambria"/>
                <a:cs typeface="Cambria"/>
              </a:rPr>
              <a:t>of 1</a:t>
            </a:r>
            <a:r>
              <a:rPr sz="1200" baseline="20833" dirty="0">
                <a:latin typeface="Cambria"/>
                <a:cs typeface="Cambria"/>
              </a:rPr>
              <a:t>st </a:t>
            </a:r>
            <a:r>
              <a:rPr sz="1200" spc="-5" dirty="0">
                <a:latin typeface="Cambria"/>
                <a:cs typeface="Cambria"/>
              </a:rPr>
              <a:t>byte </a:t>
            </a:r>
            <a:r>
              <a:rPr sz="1200" dirty="0">
                <a:latin typeface="Cambria"/>
                <a:cs typeface="Cambria"/>
              </a:rPr>
              <a:t>or </a:t>
            </a:r>
            <a:r>
              <a:rPr sz="1200" spc="-5" dirty="0">
                <a:latin typeface="Cambria"/>
                <a:cs typeface="Cambria"/>
              </a:rPr>
              <a:t>word </a:t>
            </a:r>
            <a:r>
              <a:rPr sz="1200" dirty="0">
                <a:latin typeface="Cambria"/>
                <a:cs typeface="Cambria"/>
              </a:rPr>
              <a:t>location into SI </a:t>
            </a:r>
            <a:r>
              <a:rPr sz="1200" spc="-5" dirty="0">
                <a:latin typeface="Cambria"/>
                <a:cs typeface="Cambria"/>
              </a:rPr>
              <a:t>and </a:t>
            </a:r>
            <a:r>
              <a:rPr sz="1200" dirty="0">
                <a:latin typeface="Cambria"/>
                <a:cs typeface="Cambria"/>
              </a:rPr>
              <a:t>DI </a:t>
            </a:r>
            <a:r>
              <a:rPr sz="1200" spc="-5" dirty="0">
                <a:latin typeface="Cambria"/>
                <a:cs typeface="Cambria"/>
              </a:rPr>
              <a:t>registers. After </a:t>
            </a:r>
            <a:r>
              <a:rPr sz="1200" dirty="0">
                <a:latin typeface="Cambria"/>
                <a:cs typeface="Cambria"/>
              </a:rPr>
              <a:t>each </a:t>
            </a:r>
            <a:r>
              <a:rPr sz="1200" spc="-5" dirty="0">
                <a:latin typeface="Cambria"/>
                <a:cs typeface="Cambria"/>
              </a:rPr>
              <a:t>byte </a:t>
            </a:r>
            <a:r>
              <a:rPr sz="1200" dirty="0">
                <a:latin typeface="Cambria"/>
                <a:cs typeface="Cambria"/>
              </a:rPr>
              <a:t> or </a:t>
            </a:r>
            <a:r>
              <a:rPr sz="1200" spc="-5" dirty="0">
                <a:latin typeface="Cambria"/>
                <a:cs typeface="Cambria"/>
              </a:rPr>
              <a:t>word transfer, the effective address </a:t>
            </a:r>
            <a:r>
              <a:rPr sz="1200" dirty="0">
                <a:latin typeface="Cambria"/>
                <a:cs typeface="Cambria"/>
              </a:rPr>
              <a:t>in SI </a:t>
            </a:r>
            <a:r>
              <a:rPr sz="1200" spc="-5" dirty="0">
                <a:latin typeface="Cambria"/>
                <a:cs typeface="Cambria"/>
              </a:rPr>
              <a:t>and </a:t>
            </a:r>
            <a:r>
              <a:rPr sz="1200" dirty="0">
                <a:latin typeface="Cambria"/>
                <a:cs typeface="Cambria"/>
              </a:rPr>
              <a:t>DI </a:t>
            </a:r>
            <a:r>
              <a:rPr sz="1200" spc="-5" dirty="0">
                <a:latin typeface="Cambria"/>
                <a:cs typeface="Cambria"/>
              </a:rPr>
              <a:t>should increase </a:t>
            </a:r>
            <a:r>
              <a:rPr sz="1200" dirty="0">
                <a:latin typeface="Cambria"/>
                <a:cs typeface="Cambria"/>
              </a:rPr>
              <a:t>by 1 or </a:t>
            </a:r>
            <a:r>
              <a:rPr sz="1200" spc="-5" dirty="0">
                <a:latin typeface="Cambria"/>
                <a:cs typeface="Cambria"/>
              </a:rPr>
              <a:t>2. </a:t>
            </a:r>
            <a:r>
              <a:rPr sz="1200" dirty="0">
                <a:latin typeface="Cambria"/>
                <a:cs typeface="Cambria"/>
              </a:rPr>
              <a:t>To </a:t>
            </a:r>
            <a:r>
              <a:rPr sz="1200" spc="-5" dirty="0">
                <a:latin typeface="Cambria"/>
                <a:cs typeface="Cambria"/>
              </a:rPr>
              <a:t>increase </a:t>
            </a:r>
            <a:r>
              <a:rPr sz="1200" dirty="0">
                <a:latin typeface="Cambria"/>
                <a:cs typeface="Cambria"/>
              </a:rPr>
              <a:t>SI 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and </a:t>
            </a:r>
            <a:r>
              <a:rPr sz="1200" dirty="0">
                <a:latin typeface="Cambria"/>
                <a:cs typeface="Cambria"/>
              </a:rPr>
              <a:t>DI </a:t>
            </a:r>
            <a:r>
              <a:rPr sz="1200" spc="-5" dirty="0">
                <a:latin typeface="Cambria"/>
                <a:cs typeface="Cambria"/>
              </a:rPr>
              <a:t>after </a:t>
            </a:r>
            <a:r>
              <a:rPr sz="1200" dirty="0">
                <a:latin typeface="Cambria"/>
                <a:cs typeface="Cambria"/>
              </a:rPr>
              <a:t>each string </a:t>
            </a:r>
            <a:r>
              <a:rPr sz="1200" spc="-5" dirty="0">
                <a:latin typeface="Cambria"/>
                <a:cs typeface="Cambria"/>
              </a:rPr>
              <a:t>operation we have to make </a:t>
            </a:r>
            <a:r>
              <a:rPr sz="1200" dirty="0">
                <a:latin typeface="Cambria"/>
                <a:cs typeface="Cambria"/>
              </a:rPr>
              <a:t>DF = 0 </a:t>
            </a:r>
            <a:r>
              <a:rPr sz="1200" spc="-5" dirty="0">
                <a:latin typeface="Cambria"/>
                <a:cs typeface="Cambria"/>
              </a:rPr>
              <a:t>using the instruction CLD (Clear 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Direction flag).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mbria"/>
              <a:cs typeface="Cambria"/>
            </a:endParaRPr>
          </a:p>
          <a:p>
            <a:pPr marL="88900" marR="78740" algn="just">
              <a:lnSpc>
                <a:spcPct val="146700"/>
              </a:lnSpc>
              <a:spcBef>
                <a:spcPts val="5"/>
              </a:spcBef>
            </a:pPr>
            <a:r>
              <a:rPr sz="1200" dirty="0">
                <a:latin typeface="Cambria"/>
                <a:cs typeface="Cambria"/>
              </a:rPr>
              <a:t>To</a:t>
            </a:r>
            <a:r>
              <a:rPr sz="1200" spc="-6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start</a:t>
            </a:r>
            <a:r>
              <a:rPr sz="1200" spc="-5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data</a:t>
            </a:r>
            <a:r>
              <a:rPr sz="1200" spc="-5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transfer</a:t>
            </a:r>
            <a:r>
              <a:rPr sz="1200" spc="-6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from</a:t>
            </a:r>
            <a:r>
              <a:rPr sz="1200" spc="-6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spc="-6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last</a:t>
            </a:r>
            <a:r>
              <a:rPr sz="1200" spc="-5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byte</a:t>
            </a:r>
            <a:r>
              <a:rPr sz="1200" spc="-6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or</a:t>
            </a:r>
            <a:r>
              <a:rPr sz="1200" spc="-7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word,</a:t>
            </a:r>
            <a:r>
              <a:rPr sz="1200" spc="-5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initially,</a:t>
            </a:r>
            <a:r>
              <a:rPr sz="1200" spc="-5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we</a:t>
            </a:r>
            <a:r>
              <a:rPr sz="1200" spc="-6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have</a:t>
            </a:r>
            <a:r>
              <a:rPr sz="1200" spc="-6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to</a:t>
            </a:r>
            <a:r>
              <a:rPr sz="1200" spc="-5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store</a:t>
            </a:r>
            <a:r>
              <a:rPr sz="1200" spc="-6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</a:t>
            </a:r>
            <a:r>
              <a:rPr sz="1200" spc="-5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effective</a:t>
            </a:r>
            <a:r>
              <a:rPr sz="1200" spc="-5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address </a:t>
            </a:r>
            <a:r>
              <a:rPr sz="1200" spc="-254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of </a:t>
            </a:r>
            <a:r>
              <a:rPr sz="1200" spc="-5" dirty="0">
                <a:latin typeface="Cambria"/>
                <a:cs typeface="Cambria"/>
              </a:rPr>
              <a:t>the last byte </a:t>
            </a:r>
            <a:r>
              <a:rPr sz="1200" dirty="0">
                <a:latin typeface="Cambria"/>
                <a:cs typeface="Cambria"/>
              </a:rPr>
              <a:t>or </a:t>
            </a:r>
            <a:r>
              <a:rPr sz="1200" spc="-5" dirty="0">
                <a:latin typeface="Cambria"/>
                <a:cs typeface="Cambria"/>
              </a:rPr>
              <a:t>word </a:t>
            </a:r>
            <a:r>
              <a:rPr sz="1200" dirty="0">
                <a:latin typeface="Cambria"/>
                <a:cs typeface="Cambria"/>
              </a:rPr>
              <a:t>of </a:t>
            </a:r>
            <a:r>
              <a:rPr sz="1200" spc="-5" dirty="0">
                <a:latin typeface="Cambria"/>
                <a:cs typeface="Cambria"/>
              </a:rPr>
              <a:t>source and destination location into register </a:t>
            </a:r>
            <a:r>
              <a:rPr sz="1200" dirty="0">
                <a:latin typeface="Cambria"/>
                <a:cs typeface="Cambria"/>
              </a:rPr>
              <a:t>SI </a:t>
            </a:r>
            <a:r>
              <a:rPr sz="1200" spc="-5" dirty="0">
                <a:latin typeface="Cambria"/>
                <a:cs typeface="Cambria"/>
              </a:rPr>
              <a:t>and DI. After </a:t>
            </a:r>
            <a:r>
              <a:rPr sz="1200" dirty="0">
                <a:latin typeface="Cambria"/>
                <a:cs typeface="Cambria"/>
              </a:rPr>
              <a:t>each 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byte </a:t>
            </a:r>
            <a:r>
              <a:rPr sz="1200" dirty="0">
                <a:latin typeface="Cambria"/>
                <a:cs typeface="Cambria"/>
              </a:rPr>
              <a:t>or </a:t>
            </a:r>
            <a:r>
              <a:rPr sz="1200" spc="-5" dirty="0">
                <a:latin typeface="Cambria"/>
                <a:cs typeface="Cambria"/>
              </a:rPr>
              <a:t>word transfer, the effective address </a:t>
            </a:r>
            <a:r>
              <a:rPr sz="1200" dirty="0">
                <a:latin typeface="Cambria"/>
                <a:cs typeface="Cambria"/>
              </a:rPr>
              <a:t>in SI </a:t>
            </a:r>
            <a:r>
              <a:rPr sz="1200" spc="-5" dirty="0">
                <a:latin typeface="Cambria"/>
                <a:cs typeface="Cambria"/>
              </a:rPr>
              <a:t>and </a:t>
            </a:r>
            <a:r>
              <a:rPr sz="1200" dirty="0">
                <a:latin typeface="Cambria"/>
                <a:cs typeface="Cambria"/>
              </a:rPr>
              <a:t>DI </a:t>
            </a:r>
            <a:r>
              <a:rPr sz="1200" spc="-5" dirty="0">
                <a:latin typeface="Cambria"/>
                <a:cs typeface="Cambria"/>
              </a:rPr>
              <a:t>should </a:t>
            </a:r>
            <a:r>
              <a:rPr sz="1200" spc="5" dirty="0">
                <a:latin typeface="Cambria"/>
                <a:cs typeface="Cambria"/>
              </a:rPr>
              <a:t>decrease </a:t>
            </a:r>
            <a:r>
              <a:rPr sz="1200" dirty="0">
                <a:latin typeface="Cambria"/>
                <a:cs typeface="Cambria"/>
              </a:rPr>
              <a:t>by one or </a:t>
            </a:r>
            <a:r>
              <a:rPr sz="1200" spc="-5" dirty="0">
                <a:latin typeface="Cambria"/>
                <a:cs typeface="Cambria"/>
              </a:rPr>
              <a:t>two. </a:t>
            </a:r>
            <a:r>
              <a:rPr sz="1200" dirty="0">
                <a:latin typeface="Cambria"/>
                <a:cs typeface="Cambria"/>
              </a:rPr>
              <a:t>To 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decrement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SI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and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DI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after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string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instruction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we</a:t>
            </a:r>
            <a:r>
              <a:rPr sz="1200" spc="-4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have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to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make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DF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=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1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using</a:t>
            </a:r>
            <a:r>
              <a:rPr sz="1200" spc="-3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instruction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STD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(Set </a:t>
            </a:r>
            <a:r>
              <a:rPr sz="1200" spc="-254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direction flag).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</a:pPr>
            <a:r>
              <a:rPr sz="1400" b="1" dirty="0">
                <a:latin typeface="Cambria"/>
                <a:cs typeface="Cambria"/>
              </a:rPr>
              <a:t>Trap</a:t>
            </a:r>
            <a:r>
              <a:rPr sz="1400" b="1" spc="-4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Flag: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mbria"/>
              <a:cs typeface="Cambria"/>
            </a:endParaRPr>
          </a:p>
          <a:p>
            <a:pPr marL="88900" marR="79375" algn="just">
              <a:lnSpc>
                <a:spcPct val="146700"/>
              </a:lnSpc>
            </a:pPr>
            <a:r>
              <a:rPr sz="1200" spc="-5" dirty="0">
                <a:latin typeface="Cambria"/>
                <a:cs typeface="Cambria"/>
              </a:rPr>
              <a:t>If the trap flag </a:t>
            </a:r>
            <a:r>
              <a:rPr sz="1200" dirty="0">
                <a:latin typeface="Cambria"/>
                <a:cs typeface="Cambria"/>
              </a:rPr>
              <a:t>is made </a:t>
            </a:r>
            <a:r>
              <a:rPr sz="1200" spc="-5" dirty="0">
                <a:latin typeface="Cambria"/>
                <a:cs typeface="Cambria"/>
              </a:rPr>
              <a:t>zero, then the </a:t>
            </a:r>
            <a:r>
              <a:rPr sz="1200" dirty="0">
                <a:latin typeface="Cambria"/>
                <a:cs typeface="Cambria"/>
              </a:rPr>
              <a:t>microprocessor </a:t>
            </a:r>
            <a:r>
              <a:rPr sz="1200" spc="-5" dirty="0">
                <a:latin typeface="Cambria"/>
                <a:cs typeface="Cambria"/>
              </a:rPr>
              <a:t>will </a:t>
            </a:r>
            <a:r>
              <a:rPr sz="1200" dirty="0">
                <a:latin typeface="Cambria"/>
                <a:cs typeface="Cambria"/>
              </a:rPr>
              <a:t>execute the </a:t>
            </a:r>
            <a:r>
              <a:rPr sz="1200" spc="-5" dirty="0">
                <a:latin typeface="Cambria"/>
                <a:cs typeface="Cambria"/>
              </a:rPr>
              <a:t>complete program </a:t>
            </a:r>
            <a:r>
              <a:rPr sz="1200" dirty="0">
                <a:latin typeface="Cambria"/>
                <a:cs typeface="Cambria"/>
              </a:rPr>
              <a:t>in 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one </a:t>
            </a:r>
            <a:r>
              <a:rPr sz="1200" spc="-5" dirty="0">
                <a:latin typeface="Cambria"/>
                <a:cs typeface="Cambria"/>
              </a:rPr>
              <a:t>operation and </a:t>
            </a:r>
            <a:r>
              <a:rPr sz="1200" dirty="0">
                <a:latin typeface="Cambria"/>
                <a:cs typeface="Cambria"/>
              </a:rPr>
              <a:t>it is called a </a:t>
            </a:r>
            <a:r>
              <a:rPr sz="1200" spc="-5" dirty="0">
                <a:latin typeface="Cambria"/>
                <a:cs typeface="Cambria"/>
              </a:rPr>
              <a:t>free-running operation. If the trap flag </a:t>
            </a:r>
            <a:r>
              <a:rPr sz="1200" dirty="0">
                <a:latin typeface="Cambria"/>
                <a:cs typeface="Cambria"/>
              </a:rPr>
              <a:t>is </a:t>
            </a:r>
            <a:r>
              <a:rPr sz="1200" spc="-5" dirty="0">
                <a:latin typeface="Cambria"/>
                <a:cs typeface="Cambria"/>
              </a:rPr>
              <a:t>made </a:t>
            </a:r>
            <a:r>
              <a:rPr sz="1200" dirty="0">
                <a:latin typeface="Cambria"/>
                <a:cs typeface="Cambria"/>
              </a:rPr>
              <a:t>one, </a:t>
            </a:r>
            <a:r>
              <a:rPr sz="1200" spc="-5" dirty="0">
                <a:latin typeface="Cambria"/>
                <a:cs typeface="Cambria"/>
              </a:rPr>
              <a:t>then the 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microprocessor </a:t>
            </a:r>
            <a:r>
              <a:rPr sz="1200" dirty="0">
                <a:latin typeface="Cambria"/>
                <a:cs typeface="Cambria"/>
              </a:rPr>
              <a:t>will execute </a:t>
            </a:r>
            <a:r>
              <a:rPr sz="1200" spc="-5" dirty="0">
                <a:latin typeface="Cambria"/>
                <a:cs typeface="Cambria"/>
              </a:rPr>
              <a:t>the program </a:t>
            </a:r>
            <a:r>
              <a:rPr sz="1200" dirty="0">
                <a:latin typeface="Cambria"/>
                <a:cs typeface="Cambria"/>
              </a:rPr>
              <a:t>in single-stepping </a:t>
            </a:r>
            <a:r>
              <a:rPr sz="1200" spc="-5" dirty="0">
                <a:latin typeface="Cambria"/>
                <a:cs typeface="Cambria"/>
              </a:rPr>
              <a:t>mode. Single </a:t>
            </a:r>
            <a:r>
              <a:rPr sz="1200" dirty="0">
                <a:latin typeface="Cambria"/>
                <a:cs typeface="Cambria"/>
              </a:rPr>
              <a:t>stepping </a:t>
            </a:r>
            <a:r>
              <a:rPr sz="1200" spc="-5" dirty="0">
                <a:latin typeface="Cambria"/>
                <a:cs typeface="Cambria"/>
              </a:rPr>
              <a:t>mode </a:t>
            </a:r>
            <a:r>
              <a:rPr sz="1200" dirty="0">
                <a:latin typeface="Cambria"/>
                <a:cs typeface="Cambria"/>
              </a:rPr>
              <a:t>is 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used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to detect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the errors</a:t>
            </a:r>
            <a:r>
              <a:rPr sz="1200" dirty="0">
                <a:latin typeface="Cambria"/>
                <a:cs typeface="Cambria"/>
              </a:rPr>
              <a:t> in </a:t>
            </a:r>
            <a:r>
              <a:rPr sz="1200" spc="-5" dirty="0">
                <a:latin typeface="Cambria"/>
                <a:cs typeface="Cambria"/>
              </a:rPr>
              <a:t>the program </a:t>
            </a:r>
            <a:r>
              <a:rPr sz="1200" dirty="0">
                <a:latin typeface="Cambria"/>
                <a:cs typeface="Cambria"/>
              </a:rPr>
              <a:t>i.e., </a:t>
            </a:r>
            <a:r>
              <a:rPr sz="1200" spc="-5" dirty="0">
                <a:latin typeface="Cambria"/>
                <a:cs typeface="Cambria"/>
              </a:rPr>
              <a:t>software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debugging.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D080506AAEF42915473DE018BD58E" ma:contentTypeVersion="4" ma:contentTypeDescription="Create a new document." ma:contentTypeScope="" ma:versionID="4d64515f6db700ff5dbb872dfd1beddf">
  <xsd:schema xmlns:xsd="http://www.w3.org/2001/XMLSchema" xmlns:xs="http://www.w3.org/2001/XMLSchema" xmlns:p="http://schemas.microsoft.com/office/2006/metadata/properties" xmlns:ns2="1b7bb131-7488-45ee-932c-635f048d203e" targetNamespace="http://schemas.microsoft.com/office/2006/metadata/properties" ma:root="true" ma:fieldsID="9d362a33fd0457c1adb624f793f908b8" ns2:_="">
    <xsd:import namespace="1b7bb131-7488-45ee-932c-635f048d2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bb131-7488-45ee-932c-635f048d2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A67AF5-964D-4ACA-AB8B-EE941AD5B5A0}"/>
</file>

<file path=customXml/itemProps2.xml><?xml version="1.0" encoding="utf-8"?>
<ds:datastoreItem xmlns:ds="http://schemas.openxmlformats.org/officeDocument/2006/customXml" ds:itemID="{4083367E-8C5E-4334-9D9E-065438128439}"/>
</file>

<file path=customXml/itemProps3.xml><?xml version="1.0" encoding="utf-8"?>
<ds:datastoreItem xmlns:ds="http://schemas.openxmlformats.org/officeDocument/2006/customXml" ds:itemID="{0BED0EB0-0A89-4D73-9872-C7428ABCAAE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1121</Words>
  <Application>Microsoft Office PowerPoint</Application>
  <PresentationFormat>Custom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Cambria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Kabir.CSE</dc:creator>
  <cp:lastModifiedBy>Mahbubur Rahman</cp:lastModifiedBy>
  <cp:revision>1</cp:revision>
  <dcterms:created xsi:type="dcterms:W3CDTF">2023-11-04T04:32:40Z</dcterms:created>
  <dcterms:modified xsi:type="dcterms:W3CDTF">2023-11-04T04:33:04Z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2023-11-04T00:00:00Z</vt:filetime>
  </property>
  <property fmtid="{D5CDD505-2E9C-101B-9397-08002B2CF9AE}" pid="5" name="ContentTypeId">
    <vt:lpwstr>0x010100D2BD080506AAEF42915473DE018BD58E</vt:lpwstr>
  </property>
</Properties>
</file>