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6150" y="192150"/>
            <a:ext cx="21717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71371"/>
            <a:ext cx="8072119" cy="422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269" y="2145868"/>
            <a:ext cx="5601335" cy="13684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39878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solidFill>
                  <a:srgbClr val="0F243E"/>
                </a:solidFill>
                <a:latin typeface="Calibri"/>
                <a:cs typeface="Calibri"/>
              </a:rPr>
              <a:t>The </a:t>
            </a:r>
            <a:r>
              <a:rPr dirty="0" sz="4400" spc="-10" b="1">
                <a:solidFill>
                  <a:srgbClr val="0F243E"/>
                </a:solidFill>
                <a:latin typeface="Calibri"/>
                <a:cs typeface="Calibri"/>
              </a:rPr>
              <a:t>Processor Status </a:t>
            </a:r>
            <a:r>
              <a:rPr dirty="0" sz="4400" spc="-5" b="1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F243E"/>
                </a:solidFill>
                <a:latin typeface="Calibri"/>
                <a:cs typeface="Calibri"/>
              </a:rPr>
              <a:t>and</a:t>
            </a:r>
            <a:r>
              <a:rPr dirty="0" sz="4400" spc="-15" b="1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dirty="0" sz="4400" spc="5" b="1">
                <a:solidFill>
                  <a:srgbClr val="0F243E"/>
                </a:solidFill>
                <a:latin typeface="Calibri"/>
                <a:cs typeface="Calibri"/>
              </a:rPr>
              <a:t>the</a:t>
            </a:r>
            <a:r>
              <a:rPr dirty="0" sz="4400" spc="-20" b="1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dirty="0" sz="4400" spc="-25" b="1">
                <a:solidFill>
                  <a:srgbClr val="0F243E"/>
                </a:solidFill>
                <a:latin typeface="Calibri"/>
                <a:cs typeface="Calibri"/>
              </a:rPr>
              <a:t>FLAGS</a:t>
            </a:r>
            <a:r>
              <a:rPr dirty="0" sz="4400" spc="-20" b="1">
                <a:solidFill>
                  <a:srgbClr val="0F243E"/>
                </a:solidFill>
                <a:latin typeface="Calibri"/>
                <a:cs typeface="Calibri"/>
              </a:rPr>
              <a:t> Registers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5236" y="3823792"/>
            <a:ext cx="6376670" cy="191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100"/>
              </a:spcBef>
            </a:pPr>
            <a:r>
              <a:rPr dirty="0" u="heavy" sz="2700" spc="2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REFERENCES</a:t>
            </a:r>
            <a:r>
              <a:rPr dirty="0" sz="2700" spc="22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algn="ctr" marL="6350">
              <a:lnSpc>
                <a:spcPts val="2915"/>
              </a:lnSpc>
              <a:spcBef>
                <a:spcPts val="5"/>
              </a:spcBef>
              <a:tabLst>
                <a:tab pos="1852295" algn="l"/>
              </a:tabLst>
            </a:pPr>
            <a:r>
              <a:rPr dirty="0" sz="2700" spc="180" b="1">
                <a:solidFill>
                  <a:srgbClr val="FF0000"/>
                </a:solidFill>
                <a:latin typeface="Calibri"/>
                <a:cs typeface="Calibri"/>
              </a:rPr>
              <a:t>ASSEMBLY	</a:t>
            </a:r>
            <a:r>
              <a:rPr dirty="0" sz="2700" spc="200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700">
              <a:latin typeface="Calibri"/>
              <a:cs typeface="Calibri"/>
            </a:endParaRPr>
          </a:p>
          <a:p>
            <a:pPr algn="ctr" marL="12065" marR="5080">
              <a:lnSpc>
                <a:spcPct val="80000"/>
              </a:lnSpc>
              <a:spcBef>
                <a:spcPts val="325"/>
              </a:spcBef>
              <a:tabLst>
                <a:tab pos="574040" algn="l"/>
                <a:tab pos="1329690" algn="l"/>
                <a:tab pos="2116455" algn="l"/>
                <a:tab pos="2656840" algn="l"/>
                <a:tab pos="2829560" algn="l"/>
                <a:tab pos="2971165" algn="l"/>
                <a:tab pos="3790950" algn="l"/>
                <a:tab pos="4571365" algn="l"/>
              </a:tabLst>
            </a:pPr>
            <a:r>
              <a:rPr dirty="0" sz="2700" spc="25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2700" spc="2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700" spc="245" b="1">
                <a:solidFill>
                  <a:srgbClr val="FF0000"/>
                </a:solidFill>
                <a:latin typeface="Calibri"/>
                <a:cs typeface="Calibri"/>
              </a:rPr>
              <a:t>OG</a:t>
            </a:r>
            <a:r>
              <a:rPr dirty="0" sz="2700" spc="25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700" spc="24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700" spc="250" b="1">
                <a:solidFill>
                  <a:srgbClr val="FF0000"/>
                </a:solidFill>
                <a:latin typeface="Calibri"/>
                <a:cs typeface="Calibri"/>
              </a:rPr>
              <a:t>MM</a:t>
            </a:r>
            <a:r>
              <a:rPr dirty="0" sz="2700" spc="245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G	</a:t>
            </a:r>
            <a:r>
              <a:rPr dirty="0" sz="2700" spc="245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dirty="0" sz="2700" spc="24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700" spc="2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700" spc="245" b="1">
                <a:solidFill>
                  <a:srgbClr val="FF0000"/>
                </a:solidFill>
                <a:latin typeface="Calibri"/>
                <a:cs typeface="Calibri"/>
              </a:rPr>
              <a:t>GANI</a:t>
            </a:r>
            <a:r>
              <a:rPr dirty="0" sz="2700" spc="225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z="2700" spc="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700" spc="245" b="1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N  </a:t>
            </a:r>
            <a:r>
              <a:rPr dirty="0" sz="2700" spc="120" b="1">
                <a:solidFill>
                  <a:srgbClr val="FF0000"/>
                </a:solidFill>
                <a:latin typeface="Calibri"/>
                <a:cs typeface="Calibri"/>
              </a:rPr>
              <a:t>OF	</a:t>
            </a:r>
            <a:r>
              <a:rPr dirty="0" sz="2700" spc="160" b="1">
                <a:solidFill>
                  <a:srgbClr val="FF0000"/>
                </a:solidFill>
                <a:latin typeface="Calibri"/>
                <a:cs typeface="Calibri"/>
              </a:rPr>
              <a:t>THE	IBM	</a:t>
            </a:r>
            <a:r>
              <a:rPr dirty="0" sz="2700" spc="125" b="1">
                <a:solidFill>
                  <a:srgbClr val="FF0000"/>
                </a:solidFill>
                <a:latin typeface="Calibri"/>
                <a:cs typeface="Calibri"/>
              </a:rPr>
              <a:t>PC	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–		</a:t>
            </a:r>
            <a:r>
              <a:rPr dirty="0" sz="2700" spc="204" b="1">
                <a:solidFill>
                  <a:srgbClr val="FF0000"/>
                </a:solidFill>
                <a:latin typeface="Calibri"/>
                <a:cs typeface="Calibri"/>
              </a:rPr>
              <a:t>CHARLES	</a:t>
            </a:r>
            <a:r>
              <a:rPr dirty="0" sz="2700" spc="195" b="1">
                <a:solidFill>
                  <a:srgbClr val="FF0000"/>
                </a:solidFill>
                <a:latin typeface="Calibri"/>
                <a:cs typeface="Calibri"/>
              </a:rPr>
              <a:t>MARUT</a:t>
            </a:r>
            <a:endParaRPr sz="2700">
              <a:latin typeface="Calibri"/>
              <a:cs typeface="Calibri"/>
            </a:endParaRPr>
          </a:p>
          <a:p>
            <a:pPr algn="ctr" marL="10795">
              <a:lnSpc>
                <a:spcPct val="100000"/>
              </a:lnSpc>
              <a:tabLst>
                <a:tab pos="1659889" algn="l"/>
              </a:tabLst>
            </a:pPr>
            <a:r>
              <a:rPr dirty="0" sz="2700" spc="204" b="1">
                <a:solidFill>
                  <a:srgbClr val="FF0000"/>
                </a:solidFill>
                <a:latin typeface="Calibri"/>
                <a:cs typeface="Calibri"/>
              </a:rPr>
              <a:t>CHAPTER	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482" y="461899"/>
            <a:ext cx="37160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Signed</a:t>
            </a:r>
            <a:r>
              <a:rPr dirty="0" sz="4400" spc="-65"/>
              <a:t> </a:t>
            </a:r>
            <a:r>
              <a:rPr dirty="0" sz="4400" spc="-10"/>
              <a:t>Overflow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1371"/>
            <a:ext cx="8070850" cy="42233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In addition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10">
                <a:latin typeface="Calibri"/>
                <a:cs typeface="Calibri"/>
              </a:rPr>
              <a:t>numbers </a:t>
            </a:r>
            <a:r>
              <a:rPr dirty="0" sz="2700">
                <a:latin typeface="Calibri"/>
                <a:cs typeface="Calibri"/>
              </a:rPr>
              <a:t>with </a:t>
            </a:r>
            <a:r>
              <a:rPr dirty="0" sz="2700" spc="-20">
                <a:latin typeface="Calibri"/>
                <a:cs typeface="Calibri"/>
              </a:rPr>
              <a:t>different </a:t>
            </a:r>
            <a:r>
              <a:rPr dirty="0" sz="2700" spc="-5">
                <a:latin typeface="Calibri"/>
                <a:cs typeface="Calibri"/>
              </a:rPr>
              <a:t>signs, overflow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impossible, because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5">
                <a:latin typeface="Calibri"/>
                <a:cs typeface="Calibri"/>
              </a:rPr>
              <a:t>sum </a:t>
            </a:r>
            <a:r>
              <a:rPr dirty="0" sz="2700" spc="-25">
                <a:latin typeface="Calibri"/>
                <a:cs typeface="Calibri"/>
              </a:rPr>
              <a:t>like </a:t>
            </a:r>
            <a:r>
              <a:rPr dirty="0" sz="2700">
                <a:latin typeface="Calibri"/>
                <a:cs typeface="Calibri"/>
              </a:rPr>
              <a:t>A + ( -B) is </a:t>
            </a:r>
            <a:r>
              <a:rPr dirty="0" sz="2700" spc="-10">
                <a:latin typeface="Calibri"/>
                <a:cs typeface="Calibri"/>
              </a:rPr>
              <a:t>really </a:t>
            </a:r>
            <a:r>
              <a:rPr dirty="0" sz="2700">
                <a:latin typeface="Calibri"/>
                <a:cs typeface="Calibri"/>
              </a:rPr>
              <a:t>A - </a:t>
            </a:r>
            <a:r>
              <a:rPr dirty="0" sz="2700" spc="-25">
                <a:latin typeface="Calibri"/>
                <a:cs typeface="Calibri"/>
              </a:rPr>
              <a:t>B, 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sz="2700" spc="-5">
                <a:latin typeface="Calibri"/>
                <a:cs typeface="Calibri"/>
              </a:rPr>
              <a:t>because </a:t>
            </a:r>
            <a:r>
              <a:rPr dirty="0" sz="2700">
                <a:latin typeface="Calibri"/>
                <a:cs typeface="Calibri"/>
              </a:rPr>
              <a:t>A and B </a:t>
            </a:r>
            <a:r>
              <a:rPr dirty="0" sz="2700" spc="-15">
                <a:latin typeface="Calibri"/>
                <a:cs typeface="Calibri"/>
              </a:rPr>
              <a:t>are </a:t>
            </a:r>
            <a:r>
              <a:rPr dirty="0" sz="2700" spc="-5">
                <a:latin typeface="Calibri"/>
                <a:cs typeface="Calibri"/>
              </a:rPr>
              <a:t>small </a:t>
            </a:r>
            <a:r>
              <a:rPr dirty="0" sz="2700">
                <a:latin typeface="Calibri"/>
                <a:cs typeface="Calibri"/>
              </a:rPr>
              <a:t>enough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>
                <a:latin typeface="Calibri"/>
                <a:cs typeface="Calibri"/>
              </a:rPr>
              <a:t>fit in the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destination, so </a:t>
            </a:r>
            <a:r>
              <a:rPr dirty="0" sz="2700">
                <a:latin typeface="Calibri"/>
                <a:cs typeface="Calibri"/>
              </a:rPr>
              <a:t>is A - B. </a:t>
            </a:r>
            <a:r>
              <a:rPr dirty="0" sz="2700" spc="-20">
                <a:latin typeface="Calibri"/>
                <a:cs typeface="Calibri"/>
              </a:rPr>
              <a:t>For </a:t>
            </a:r>
            <a:r>
              <a:rPr dirty="0" sz="2700" spc="-15">
                <a:latin typeface="Calibri"/>
                <a:cs typeface="Calibri"/>
              </a:rPr>
              <a:t>exactly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same </a:t>
            </a:r>
            <a:r>
              <a:rPr dirty="0" sz="2700" spc="-10">
                <a:latin typeface="Calibri"/>
                <a:cs typeface="Calibri"/>
              </a:rPr>
              <a:t>reason, 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subtraction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10">
                <a:latin typeface="Calibri"/>
                <a:cs typeface="Calibri"/>
              </a:rPr>
              <a:t>numbers </a:t>
            </a:r>
            <a:r>
              <a:rPr dirty="0" sz="2700">
                <a:latin typeface="Calibri"/>
                <a:cs typeface="Calibri"/>
              </a:rPr>
              <a:t>with the' </a:t>
            </a:r>
            <a:r>
              <a:rPr dirty="0" sz="2700" spc="-5">
                <a:latin typeface="Calibri"/>
                <a:cs typeface="Calibri"/>
              </a:rPr>
              <a:t>same sign cannot give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overflow.</a:t>
            </a:r>
            <a:endParaRPr sz="2700">
              <a:latin typeface="Calibri"/>
              <a:cs typeface="Calibri"/>
            </a:endParaRPr>
          </a:p>
          <a:p>
            <a:pPr marL="355600" marR="43180" indent="-342900">
              <a:lnSpc>
                <a:spcPct val="9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Actually,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35">
                <a:latin typeface="Calibri"/>
                <a:cs typeface="Calibri"/>
              </a:rPr>
              <a:t>processor.</a:t>
            </a:r>
            <a:r>
              <a:rPr dirty="0" sz="2700" spc="-5">
                <a:latin typeface="Calibri"/>
                <a:cs typeface="Calibri"/>
              </a:rPr>
              <a:t> uses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following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method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to 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set </a:t>
            </a:r>
            <a:r>
              <a:rPr dirty="0" sz="2700" spc="-1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OF: </a:t>
            </a:r>
            <a:r>
              <a:rPr dirty="0" sz="2700">
                <a:latin typeface="Calibri"/>
                <a:cs typeface="Calibri"/>
              </a:rPr>
              <a:t>If </a:t>
            </a:r>
            <a:r>
              <a:rPr dirty="0" sz="2700" spc="-1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carries </a:t>
            </a:r>
            <a:r>
              <a:rPr dirty="0" sz="2700" spc="-15">
                <a:latin typeface="Calibri"/>
                <a:cs typeface="Calibri"/>
              </a:rPr>
              <a:t>into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sz="2700" spc="-5">
                <a:latin typeface="Calibri"/>
                <a:cs typeface="Calibri"/>
              </a:rPr>
              <a:t>out </a:t>
            </a:r>
            <a:r>
              <a:rPr dirty="0" sz="2700">
                <a:latin typeface="Calibri"/>
                <a:cs typeface="Calibri"/>
              </a:rPr>
              <a:t>of the msb </a:t>
            </a:r>
            <a:r>
              <a:rPr dirty="0" sz="2700" spc="-5">
                <a:latin typeface="Calibri"/>
                <a:cs typeface="Calibri"/>
              </a:rPr>
              <a:t>don't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match-that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is,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there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is</a:t>
            </a:r>
            <a:r>
              <a:rPr dirty="0" sz="2700" spc="-10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a</a:t>
            </a:r>
            <a:r>
              <a:rPr dirty="0" sz="2700" spc="-10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carry</a:t>
            </a:r>
            <a:r>
              <a:rPr dirty="0" sz="2700" spc="-10" i="1">
                <a:latin typeface="Calibri"/>
                <a:cs typeface="Calibri"/>
              </a:rPr>
              <a:t> </a:t>
            </a:r>
            <a:r>
              <a:rPr dirty="0" sz="2700" spc="-20" i="1">
                <a:latin typeface="Calibri"/>
                <a:cs typeface="Calibri"/>
              </a:rPr>
              <a:t>into</a:t>
            </a:r>
            <a:r>
              <a:rPr dirty="0" sz="2700" spc="5" i="1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msb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but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no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carry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out, </a:t>
            </a:r>
            <a:r>
              <a:rPr dirty="0" sz="2700">
                <a:latin typeface="Calibri"/>
                <a:cs typeface="Calibri"/>
              </a:rPr>
              <a:t>·or if </a:t>
            </a:r>
            <a:r>
              <a:rPr dirty="0" sz="2700" spc="-10">
                <a:latin typeface="Calibri"/>
                <a:cs typeface="Calibri"/>
              </a:rPr>
              <a:t>there </a:t>
            </a:r>
            <a:r>
              <a:rPr dirty="0" sz="2700">
                <a:latin typeface="Calibri"/>
                <a:cs typeface="Calibri"/>
              </a:rPr>
              <a:t>is a </a:t>
            </a:r>
            <a:r>
              <a:rPr dirty="0" sz="2700" spc="-5">
                <a:latin typeface="Calibri"/>
                <a:cs typeface="Calibri"/>
              </a:rPr>
              <a:t>carry out but no </a:t>
            </a:r>
            <a:r>
              <a:rPr dirty="0" sz="2700" spc="-5" i="1">
                <a:latin typeface="Calibri"/>
                <a:cs typeface="Calibri"/>
              </a:rPr>
              <a:t>carry in-then </a:t>
            </a:r>
            <a:r>
              <a:rPr dirty="0" sz="2700" i="1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signed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overflow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has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occurred,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5">
                <a:latin typeface="Calibri"/>
                <a:cs typeface="Calibri"/>
              </a:rPr>
              <a:t> OF </a:t>
            </a:r>
            <a:r>
              <a:rPr dirty="0" sz="2700">
                <a:latin typeface="Calibri"/>
                <a:cs typeface="Calibri"/>
              </a:rPr>
              <a:t>is</a:t>
            </a:r>
            <a:r>
              <a:rPr dirty="0" sz="2700" spc="-5">
                <a:latin typeface="Calibri"/>
                <a:cs typeface="Calibri"/>
              </a:rPr>
              <a:t> set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to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1.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70" y="461899"/>
            <a:ext cx="74307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i="0">
                <a:latin typeface="Calibri"/>
                <a:cs typeface="Calibri"/>
              </a:rPr>
              <a:t>How</a:t>
            </a:r>
            <a:r>
              <a:rPr dirty="0" sz="4400" spc="-30" i="0">
                <a:latin typeface="Calibri"/>
                <a:cs typeface="Calibri"/>
              </a:rPr>
              <a:t> </a:t>
            </a:r>
            <a:r>
              <a:rPr dirty="0" sz="4400" spc="-5" i="0">
                <a:latin typeface="Calibri"/>
                <a:cs typeface="Calibri"/>
              </a:rPr>
              <a:t>Instructions</a:t>
            </a:r>
            <a:r>
              <a:rPr dirty="0" sz="4400" i="0">
                <a:latin typeface="Calibri"/>
                <a:cs typeface="Calibri"/>
              </a:rPr>
              <a:t> </a:t>
            </a:r>
            <a:r>
              <a:rPr dirty="0" sz="4400" spc="-50" i="0">
                <a:latin typeface="Calibri"/>
                <a:cs typeface="Calibri"/>
              </a:rPr>
              <a:t>Effect</a:t>
            </a:r>
            <a:r>
              <a:rPr dirty="0" sz="4400" spc="-5" i="0">
                <a:latin typeface="Calibri"/>
                <a:cs typeface="Calibri"/>
              </a:rPr>
              <a:t> </a:t>
            </a:r>
            <a:r>
              <a:rPr dirty="0" sz="4400" i="0">
                <a:latin typeface="Calibri"/>
                <a:cs typeface="Calibri"/>
              </a:rPr>
              <a:t>the</a:t>
            </a:r>
            <a:r>
              <a:rPr dirty="0" sz="4400" spc="-20" i="0">
                <a:latin typeface="Calibri"/>
                <a:cs typeface="Calibri"/>
              </a:rPr>
              <a:t> </a:t>
            </a:r>
            <a:r>
              <a:rPr dirty="0" sz="4400" spc="-5" i="0">
                <a:latin typeface="Calibri"/>
                <a:cs typeface="Calibri"/>
              </a:rPr>
              <a:t>Flags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861" y="2081106"/>
            <a:ext cx="7317719" cy="36395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i="0">
                <a:latin typeface="Calibri"/>
                <a:cs typeface="Calibri"/>
              </a:rPr>
              <a:t>E</a:t>
            </a:r>
            <a:r>
              <a:rPr dirty="0" sz="4400" spc="-85" i="0">
                <a:latin typeface="Calibri"/>
                <a:cs typeface="Calibri"/>
              </a:rPr>
              <a:t>x</a:t>
            </a:r>
            <a:r>
              <a:rPr dirty="0" sz="4400" i="0">
                <a:latin typeface="Calibri"/>
                <a:cs typeface="Calibri"/>
              </a:rPr>
              <a:t>amples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265" y="1403790"/>
            <a:ext cx="7601338" cy="48285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i="0">
                <a:latin typeface="Calibri"/>
                <a:cs typeface="Calibri"/>
              </a:rPr>
              <a:t>E</a:t>
            </a:r>
            <a:r>
              <a:rPr dirty="0" sz="4400" spc="-85" i="0">
                <a:latin typeface="Calibri"/>
                <a:cs typeface="Calibri"/>
              </a:rPr>
              <a:t>x</a:t>
            </a:r>
            <a:r>
              <a:rPr dirty="0" sz="4400" i="0">
                <a:latin typeface="Calibri"/>
                <a:cs typeface="Calibri"/>
              </a:rPr>
              <a:t>amples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018" y="1958545"/>
            <a:ext cx="7941162" cy="134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954" y="3720547"/>
            <a:ext cx="7093850" cy="2683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i="0">
                <a:latin typeface="Calibri"/>
                <a:cs typeface="Calibri"/>
              </a:rPr>
              <a:t>E</a:t>
            </a:r>
            <a:r>
              <a:rPr dirty="0" sz="4400" spc="-85" i="0">
                <a:latin typeface="Calibri"/>
                <a:cs typeface="Calibri"/>
              </a:rPr>
              <a:t>x</a:t>
            </a:r>
            <a:r>
              <a:rPr dirty="0" sz="4400" i="0">
                <a:latin typeface="Calibri"/>
                <a:cs typeface="Calibri"/>
              </a:rPr>
              <a:t>amples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88" y="1782055"/>
            <a:ext cx="7869683" cy="46145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i="0">
                <a:latin typeface="Calibri"/>
                <a:cs typeface="Calibri"/>
              </a:rPr>
              <a:t>E</a:t>
            </a:r>
            <a:r>
              <a:rPr dirty="0" sz="4400" spc="-85" i="0">
                <a:latin typeface="Calibri"/>
                <a:cs typeface="Calibri"/>
              </a:rPr>
              <a:t>x</a:t>
            </a:r>
            <a:r>
              <a:rPr dirty="0" sz="4400" i="0">
                <a:latin typeface="Calibri"/>
                <a:cs typeface="Calibri"/>
              </a:rPr>
              <a:t>amples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44267"/>
            <a:ext cx="8334375" cy="47299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121" y="461899"/>
            <a:ext cx="26206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i="0">
                <a:latin typeface="Calibri"/>
                <a:cs typeface="Calibri"/>
              </a:rPr>
              <a:t>Do</a:t>
            </a:r>
            <a:r>
              <a:rPr dirty="0" sz="4400" spc="-60" i="0">
                <a:latin typeface="Calibri"/>
                <a:cs typeface="Calibri"/>
              </a:rPr>
              <a:t> </a:t>
            </a:r>
            <a:r>
              <a:rPr dirty="0" sz="4400" spc="-25" i="0">
                <a:latin typeface="Calibri"/>
                <a:cs typeface="Calibri"/>
              </a:rPr>
              <a:t>Exercise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7924800" cy="2668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512" y="3866472"/>
            <a:ext cx="6091225" cy="2229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385" y="192150"/>
            <a:ext cx="450215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Calibri"/>
                <a:cs typeface="Calibri"/>
              </a:rPr>
              <a:t>Flag </a:t>
            </a:r>
            <a:r>
              <a:rPr dirty="0" spc="-30" i="0">
                <a:latin typeface="Calibri"/>
                <a:cs typeface="Calibri"/>
              </a:rPr>
              <a:t>Registers </a:t>
            </a:r>
            <a:r>
              <a:rPr dirty="0" i="0">
                <a:latin typeface="Calibri"/>
                <a:cs typeface="Calibri"/>
              </a:rPr>
              <a:t>of </a:t>
            </a:r>
            <a:r>
              <a:rPr dirty="0" spc="-5" i="0">
                <a:latin typeface="Calibri"/>
                <a:cs typeface="Calibri"/>
              </a:rPr>
              <a:t>8086 </a:t>
            </a:r>
            <a:r>
              <a:rPr dirty="0" spc="-894" i="0">
                <a:latin typeface="Calibri"/>
                <a:cs typeface="Calibri"/>
              </a:rPr>
              <a:t> </a:t>
            </a:r>
            <a:r>
              <a:rPr dirty="0" spc="-5" i="0">
                <a:latin typeface="Calibri"/>
                <a:cs typeface="Calibri"/>
              </a:rPr>
              <a:t>(Bit-wise</a:t>
            </a:r>
            <a:r>
              <a:rPr dirty="0" spc="-30" i="0">
                <a:latin typeface="Calibri"/>
                <a:cs typeface="Calibri"/>
              </a:rPr>
              <a:t> </a:t>
            </a:r>
            <a:r>
              <a:rPr dirty="0" spc="-15" i="0">
                <a:latin typeface="Calibri"/>
                <a:cs typeface="Calibri"/>
              </a:rPr>
              <a:t>Positions)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163" y="1978660"/>
            <a:ext cx="7144081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The</a:t>
            </a:r>
            <a:r>
              <a:rPr dirty="0" spc="-60"/>
              <a:t> </a:t>
            </a:r>
            <a:r>
              <a:rPr dirty="0" spc="-25"/>
              <a:t>FLAGS</a:t>
            </a:r>
          </a:p>
          <a:p>
            <a:pPr algn="ctr">
              <a:lnSpc>
                <a:spcPct val="100000"/>
              </a:lnSpc>
            </a:pPr>
            <a:r>
              <a:rPr dirty="0" spc="-25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4042"/>
            <a:ext cx="7931784" cy="383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 i="1">
                <a:latin typeface="Calibri"/>
                <a:cs typeface="Calibri"/>
              </a:rPr>
              <a:t>Carry Flag </a:t>
            </a:r>
            <a:r>
              <a:rPr dirty="0" sz="2400" spc="-5" b="1" i="1">
                <a:latin typeface="Calibri"/>
                <a:cs typeface="Calibri"/>
              </a:rPr>
              <a:t>(CF) </a:t>
            </a:r>
            <a:r>
              <a:rPr dirty="0" sz="2400" i="1">
                <a:latin typeface="Calibri"/>
                <a:cs typeface="Calibri"/>
              </a:rPr>
              <a:t>: </a:t>
            </a:r>
            <a:r>
              <a:rPr dirty="0" sz="2400" spc="-5">
                <a:latin typeface="Calibri"/>
                <a:cs typeface="Calibri"/>
              </a:rPr>
              <a:t>CF </a:t>
            </a:r>
            <a:r>
              <a:rPr dirty="0" sz="2400">
                <a:latin typeface="Calibri"/>
                <a:cs typeface="Calibri"/>
              </a:rPr>
              <a:t>= 1 if </a:t>
            </a:r>
            <a:r>
              <a:rPr dirty="0" sz="2400" spc="-10">
                <a:latin typeface="Calibri"/>
                <a:cs typeface="Calibri"/>
              </a:rPr>
              <a:t>there </a:t>
            </a:r>
            <a:r>
              <a:rPr dirty="0" sz="2400">
                <a:latin typeface="Calibri"/>
                <a:cs typeface="Calibri"/>
              </a:rPr>
              <a:t>is a </a:t>
            </a:r>
            <a:r>
              <a:rPr dirty="0" sz="2400" spc="-5">
                <a:latin typeface="Calibri"/>
                <a:cs typeface="Calibri"/>
              </a:rPr>
              <a:t>carry out </a:t>
            </a:r>
            <a:r>
              <a:rPr dirty="0" sz="2400" spc="-15">
                <a:latin typeface="Calibri"/>
                <a:cs typeface="Calibri"/>
              </a:rPr>
              <a:t>from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most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significant </a:t>
            </a:r>
            <a:r>
              <a:rPr dirty="0" sz="2400" spc="-5">
                <a:latin typeface="Calibri"/>
                <a:cs typeface="Calibri"/>
              </a:rPr>
              <a:t>bit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(msb)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 addition,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borrow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into</a:t>
            </a:r>
            <a:r>
              <a:rPr dirty="0" sz="2400">
                <a:latin typeface="Calibri"/>
                <a:cs typeface="Calibri"/>
              </a:rPr>
              <a:t> the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msb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10">
                <a:latin typeface="Calibri"/>
                <a:cs typeface="Calibri"/>
              </a:rPr>
              <a:t>subtraction; </a:t>
            </a:r>
            <a:r>
              <a:rPr dirty="0" sz="2400" spc="-5">
                <a:latin typeface="Calibri"/>
                <a:cs typeface="Calibri"/>
              </a:rPr>
              <a:t>otherwise, </a:t>
            </a:r>
            <a:r>
              <a:rPr dirty="0" sz="2400">
                <a:latin typeface="Calibri"/>
                <a:cs typeface="Calibri"/>
              </a:rPr>
              <a:t>it is </a:t>
            </a:r>
            <a:r>
              <a:rPr dirty="0" sz="2400" spc="-5">
                <a:latin typeface="Calibri"/>
                <a:cs typeface="Calibri"/>
              </a:rPr>
              <a:t>0. CF </a:t>
            </a:r>
            <a:r>
              <a:rPr dirty="0" sz="2400">
                <a:latin typeface="Calibri"/>
                <a:cs typeface="Calibri"/>
              </a:rPr>
              <a:t>is also </a:t>
            </a:r>
            <a:r>
              <a:rPr dirty="0" sz="2400" spc="-15">
                <a:latin typeface="Calibri"/>
                <a:cs typeface="Calibri"/>
              </a:rPr>
              <a:t>affected </a:t>
            </a:r>
            <a:r>
              <a:rPr dirty="0" sz="2400" spc="-10">
                <a:latin typeface="Calibri"/>
                <a:cs typeface="Calibri"/>
              </a:rPr>
              <a:t>by </a:t>
            </a:r>
            <a:r>
              <a:rPr dirty="0" sz="2400" spc="-5">
                <a:latin typeface="Calibri"/>
                <a:cs typeface="Calibri"/>
              </a:rPr>
              <a:t> shift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rotate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Instructions.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 i="1">
                <a:latin typeface="Calibri"/>
                <a:cs typeface="Calibri"/>
              </a:rPr>
              <a:t>Parity </a:t>
            </a:r>
            <a:r>
              <a:rPr dirty="0" sz="2400" b="1" i="1">
                <a:latin typeface="Calibri"/>
                <a:cs typeface="Calibri"/>
              </a:rPr>
              <a:t>Flag </a:t>
            </a:r>
            <a:r>
              <a:rPr dirty="0" sz="2400" spc="-10" b="1" i="1">
                <a:latin typeface="Calibri"/>
                <a:cs typeface="Calibri"/>
              </a:rPr>
              <a:t>(PF) </a:t>
            </a:r>
            <a:r>
              <a:rPr dirty="0" sz="2400" i="1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PF = 1 if the </a:t>
            </a:r>
            <a:r>
              <a:rPr dirty="0" sz="2400" spc="-10">
                <a:latin typeface="Calibri"/>
                <a:cs typeface="Calibri"/>
              </a:rPr>
              <a:t>low byte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result </a:t>
            </a:r>
            <a:r>
              <a:rPr dirty="0" sz="2400" spc="-5">
                <a:latin typeface="Calibri"/>
                <a:cs typeface="Calibri"/>
              </a:rPr>
              <a:t>has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10">
                <a:latin typeface="Calibri"/>
                <a:cs typeface="Calibri"/>
              </a:rPr>
              <a:t>even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 of one bits </a:t>
            </a:r>
            <a:r>
              <a:rPr dirty="0" sz="2400" spc="-10">
                <a:latin typeface="Calibri"/>
                <a:cs typeface="Calibri"/>
              </a:rPr>
              <a:t>(even </a:t>
            </a:r>
            <a:r>
              <a:rPr dirty="0" sz="2400" spc="-5">
                <a:latin typeface="Calibri"/>
                <a:cs typeface="Calibri"/>
              </a:rPr>
              <a:t>parity). </a:t>
            </a:r>
            <a:r>
              <a:rPr dirty="0" sz="2400">
                <a:latin typeface="Calibri"/>
                <a:cs typeface="Calibri"/>
              </a:rPr>
              <a:t>It is O </a:t>
            </a:r>
            <a:r>
              <a:rPr dirty="0" sz="2400" spc="-5">
                <a:latin typeface="Calibri"/>
                <a:cs typeface="Calibri"/>
              </a:rPr>
              <a:t>if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low byte </a:t>
            </a:r>
            <a:r>
              <a:rPr dirty="0" sz="2400" spc="-5">
                <a:latin typeface="Calibri"/>
                <a:cs typeface="Calibri"/>
              </a:rPr>
              <a:t>has,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odd </a:t>
            </a:r>
            <a:r>
              <a:rPr dirty="0" sz="2400" spc="-25">
                <a:latin typeface="Calibri"/>
                <a:cs typeface="Calibri"/>
              </a:rPr>
              <a:t>parity. </a:t>
            </a:r>
            <a:r>
              <a:rPr dirty="0" sz="2400" spc="-15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example, </a:t>
            </a:r>
            <a:r>
              <a:rPr dirty="0" sz="2400">
                <a:latin typeface="Calibri"/>
                <a:cs typeface="Calibri"/>
              </a:rPr>
              <a:t>if the </a:t>
            </a:r>
            <a:r>
              <a:rPr dirty="0" sz="2400" spc="-5">
                <a:latin typeface="Calibri"/>
                <a:cs typeface="Calibri"/>
              </a:rPr>
              <a:t>result </a:t>
            </a:r>
            <a:r>
              <a:rPr dirty="0" sz="2400" spc="-10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20">
                <a:latin typeface="Calibri"/>
                <a:cs typeface="Calibri"/>
              </a:rPr>
              <a:t>word </a:t>
            </a:r>
            <a:r>
              <a:rPr dirty="0" sz="2400" spc="-5">
                <a:latin typeface="Calibri"/>
                <a:cs typeface="Calibri"/>
              </a:rPr>
              <a:t>addition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FFFEh,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 the</a:t>
            </a:r>
            <a:r>
              <a:rPr dirty="0" sz="2400" spc="-10">
                <a:latin typeface="Calibri"/>
                <a:cs typeface="Calibri"/>
              </a:rPr>
              <a:t> low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byte contains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7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bits,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PF=0.</a:t>
            </a:r>
            <a:endParaRPr sz="2400">
              <a:latin typeface="Calibri"/>
              <a:cs typeface="Calibri"/>
            </a:endParaRPr>
          </a:p>
          <a:p>
            <a:pPr marL="355600" marR="24447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 i="1">
                <a:latin typeface="Calibri"/>
                <a:cs typeface="Calibri"/>
              </a:rPr>
              <a:t>Auxiliary</a:t>
            </a:r>
            <a:r>
              <a:rPr dirty="0" sz="2400" spc="-2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Carry</a:t>
            </a:r>
            <a:r>
              <a:rPr dirty="0" sz="2400" spc="1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Flag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(AF)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 if</a:t>
            </a:r>
            <a:r>
              <a:rPr dirty="0" sz="2400" spc="-10">
                <a:latin typeface="Calibri"/>
                <a:cs typeface="Calibri"/>
              </a:rPr>
              <a:t> there</a:t>
            </a:r>
            <a:r>
              <a:rPr dirty="0" sz="2400">
                <a:latin typeface="Calibri"/>
                <a:cs typeface="Calibri"/>
              </a:rPr>
              <a:t> is 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carry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bit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addition,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borrow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into </a:t>
            </a:r>
            <a:r>
              <a:rPr dirty="0" sz="2400" spc="-5">
                <a:latin typeface="Calibri"/>
                <a:cs typeface="Calibri"/>
              </a:rPr>
              <a:t>bit</a:t>
            </a:r>
            <a:r>
              <a:rPr dirty="0" sz="2400">
                <a:latin typeface="Calibri"/>
                <a:cs typeface="Calibri"/>
              </a:rPr>
              <a:t> 3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subtraction.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The</a:t>
            </a:r>
            <a:r>
              <a:rPr dirty="0" spc="-60"/>
              <a:t> </a:t>
            </a:r>
            <a:r>
              <a:rPr dirty="0" spc="-25"/>
              <a:t>FLAGS</a:t>
            </a:r>
          </a:p>
          <a:p>
            <a:pPr algn="ctr">
              <a:lnSpc>
                <a:spcPct val="100000"/>
              </a:lnSpc>
            </a:pPr>
            <a:r>
              <a:rPr dirty="0" spc="-25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878445" cy="412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6129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 i="1">
                <a:latin typeface="Calibri"/>
                <a:cs typeface="Calibri"/>
              </a:rPr>
              <a:t>Sign</a:t>
            </a:r>
            <a:r>
              <a:rPr dirty="0" sz="3200" spc="-1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Flag </a:t>
            </a:r>
            <a:r>
              <a:rPr dirty="0" sz="3200" spc="-10" b="1" i="1">
                <a:latin typeface="Calibri"/>
                <a:cs typeface="Calibri"/>
              </a:rPr>
              <a:t>(SF)</a:t>
            </a:r>
            <a:r>
              <a:rPr dirty="0" sz="3200" spc="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:</a:t>
            </a:r>
            <a:r>
              <a:rPr dirty="0" sz="3200" spc="20" b="1" i="1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SF = 1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msb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result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1;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means the </a:t>
            </a:r>
            <a:r>
              <a:rPr dirty="0" sz="3200" spc="-10">
                <a:latin typeface="Calibri"/>
                <a:cs typeface="Calibri"/>
              </a:rPr>
              <a:t>result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20">
                <a:latin typeface="Calibri"/>
                <a:cs typeface="Calibri"/>
              </a:rPr>
              <a:t>negative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if</a:t>
            </a:r>
            <a:r>
              <a:rPr dirty="0" sz="3200" spc="-10">
                <a:latin typeface="Calibri"/>
                <a:cs typeface="Calibri"/>
              </a:rPr>
              <a:t> you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giving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signed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interpretation.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SF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0 if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msb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0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8953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 i="1">
                <a:latin typeface="Calibri"/>
                <a:cs typeface="Calibri"/>
              </a:rPr>
              <a:t>Overflow </a:t>
            </a:r>
            <a:r>
              <a:rPr dirty="0" sz="3200" b="1" i="1">
                <a:latin typeface="Calibri"/>
                <a:cs typeface="Calibri"/>
              </a:rPr>
              <a:t>Flag </a:t>
            </a:r>
            <a:r>
              <a:rPr dirty="0" sz="3200" spc="-5" b="1" i="1">
                <a:latin typeface="Calibri"/>
                <a:cs typeface="Calibri"/>
              </a:rPr>
              <a:t>(OF) </a:t>
            </a:r>
            <a:r>
              <a:rPr dirty="0" sz="3200" b="1" i="1">
                <a:latin typeface="Calibri"/>
                <a:cs typeface="Calibri"/>
              </a:rPr>
              <a:t>:</a:t>
            </a:r>
            <a:r>
              <a:rPr dirty="0" sz="3200" spc="20" b="1" i="1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 =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 if </a:t>
            </a:r>
            <a:r>
              <a:rPr dirty="0" sz="3200" spc="-5">
                <a:latin typeface="Calibri"/>
                <a:cs typeface="Calibri"/>
              </a:rPr>
              <a:t>signed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overflow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occurred,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othcrwise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0.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 i="1">
                <a:latin typeface="Calibri"/>
                <a:cs typeface="Calibri"/>
              </a:rPr>
              <a:t>Zero </a:t>
            </a:r>
            <a:r>
              <a:rPr dirty="0" sz="3200" b="1" i="1">
                <a:latin typeface="Calibri"/>
                <a:cs typeface="Calibri"/>
              </a:rPr>
              <a:t>Flag (ZF)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: </a:t>
            </a:r>
            <a:r>
              <a:rPr dirty="0" sz="3200">
                <a:latin typeface="Calibri"/>
                <a:cs typeface="Calibri"/>
              </a:rPr>
              <a:t>ZF = 1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for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30">
                <a:latin typeface="Calibri"/>
                <a:cs typeface="Calibri"/>
              </a:rPr>
              <a:t>zero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result,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ZF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0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for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nonzero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result.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294" y="461899"/>
            <a:ext cx="2154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1">
                <a:latin typeface="Calibri"/>
                <a:cs typeface="Calibri"/>
              </a:rPr>
              <a:t>Overflow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787640" cy="4318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Signed</a:t>
            </a:r>
            <a:r>
              <a:rPr dirty="0" sz="3200">
                <a:latin typeface="Calibri"/>
                <a:cs typeface="Calibri"/>
              </a:rPr>
              <a:t> and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unsigned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overflows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independent </a:t>
            </a:r>
            <a:r>
              <a:rPr dirty="0" sz="3200" spc="-5">
                <a:latin typeface="Calibri"/>
                <a:cs typeface="Calibri"/>
              </a:rPr>
              <a:t>phenomena. </a:t>
            </a:r>
            <a:r>
              <a:rPr dirty="0" sz="3200">
                <a:latin typeface="Calibri"/>
                <a:cs typeface="Calibri"/>
              </a:rPr>
              <a:t>When </a:t>
            </a:r>
            <a:r>
              <a:rPr dirty="0" sz="3200" spc="-10">
                <a:latin typeface="Calibri"/>
                <a:cs typeface="Calibri"/>
              </a:rPr>
              <a:t>we </a:t>
            </a:r>
            <a:r>
              <a:rPr dirty="0" sz="3200" spc="-15">
                <a:latin typeface="Calibri"/>
                <a:cs typeface="Calibri"/>
              </a:rPr>
              <a:t>perform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arithmetic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operation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such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5">
                <a:latin typeface="Calibri"/>
                <a:cs typeface="Calibri"/>
              </a:rPr>
              <a:t>addition,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there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 </a:t>
            </a:r>
            <a:r>
              <a:rPr dirty="0" sz="3200" spc="-20">
                <a:latin typeface="Calibri"/>
                <a:cs typeface="Calibri"/>
              </a:rPr>
              <a:t>four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possible </a:t>
            </a:r>
            <a:r>
              <a:rPr dirty="0" sz="3200" spc="-10">
                <a:latin typeface="Calibri"/>
                <a:cs typeface="Calibri"/>
              </a:rPr>
              <a:t>outcomes:</a:t>
            </a:r>
            <a:endParaRPr sz="3200">
              <a:latin typeface="Calibri"/>
              <a:cs typeface="Calibri"/>
            </a:endParaRPr>
          </a:p>
          <a:p>
            <a:pPr lvl="1" marL="902969" indent="-546735">
              <a:lnSpc>
                <a:spcPct val="100000"/>
              </a:lnSpc>
              <a:spcBef>
                <a:spcPts val="770"/>
              </a:spcBef>
              <a:buAutoNum type="arabicParenBoth"/>
              <a:tabLst>
                <a:tab pos="903605" algn="l"/>
              </a:tabLst>
            </a:pPr>
            <a:r>
              <a:rPr dirty="0" sz="3200">
                <a:latin typeface="Calibri"/>
                <a:cs typeface="Calibri"/>
              </a:rPr>
              <a:t>no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overflow,</a:t>
            </a:r>
            <a:endParaRPr sz="3200">
              <a:latin typeface="Calibri"/>
              <a:cs typeface="Calibri"/>
            </a:endParaRPr>
          </a:p>
          <a:p>
            <a:pPr lvl="1" marL="902969" indent="-546100">
              <a:lnSpc>
                <a:spcPct val="100000"/>
              </a:lnSpc>
              <a:spcBef>
                <a:spcPts val="770"/>
              </a:spcBef>
              <a:buAutoNum type="arabicParenBoth"/>
              <a:tabLst>
                <a:tab pos="902969" algn="l"/>
              </a:tabLst>
            </a:pPr>
            <a:r>
              <a:rPr dirty="0" sz="3200" spc="-5">
                <a:latin typeface="Calibri"/>
                <a:cs typeface="Calibri"/>
              </a:rPr>
              <a:t>signed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overflow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only,</a:t>
            </a:r>
            <a:endParaRPr sz="3200">
              <a:latin typeface="Calibri"/>
              <a:cs typeface="Calibri"/>
            </a:endParaRPr>
          </a:p>
          <a:p>
            <a:pPr lvl="1" marL="902969" indent="-546735">
              <a:lnSpc>
                <a:spcPct val="100000"/>
              </a:lnSpc>
              <a:spcBef>
                <a:spcPts val="765"/>
              </a:spcBef>
              <a:buAutoNum type="arabicParenBoth"/>
              <a:tabLst>
                <a:tab pos="903605" algn="l"/>
              </a:tabLst>
            </a:pPr>
            <a:r>
              <a:rPr dirty="0" sz="3200" spc="-5">
                <a:latin typeface="Calibri"/>
                <a:cs typeface="Calibri"/>
              </a:rPr>
              <a:t>unsigned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overflow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only,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lvl="1" marL="901700" indent="-545465">
              <a:lnSpc>
                <a:spcPct val="100000"/>
              </a:lnSpc>
              <a:spcBef>
                <a:spcPts val="770"/>
              </a:spcBef>
              <a:buAutoNum type="arabicParenBoth"/>
              <a:tabLst>
                <a:tab pos="902335" algn="l"/>
              </a:tabLst>
            </a:pPr>
            <a:r>
              <a:rPr dirty="0" sz="3200">
                <a:latin typeface="Calibri"/>
                <a:cs typeface="Calibri"/>
              </a:rPr>
              <a:t>both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signed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unsigned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overflows.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561" y="192150"/>
            <a:ext cx="39668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i="0">
                <a:latin typeface="Calibri"/>
                <a:cs typeface="Calibri"/>
              </a:rPr>
              <a:t>Unsigned</a:t>
            </a:r>
            <a:r>
              <a:rPr dirty="0" spc="-60" i="0">
                <a:latin typeface="Calibri"/>
                <a:cs typeface="Calibri"/>
              </a:rPr>
              <a:t> </a:t>
            </a:r>
            <a:r>
              <a:rPr dirty="0" spc="-10" i="0">
                <a:latin typeface="Calibri"/>
                <a:cs typeface="Calibri"/>
              </a:rPr>
              <a:t>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371"/>
            <a:ext cx="8004809" cy="47586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As an </a:t>
            </a:r>
            <a:r>
              <a:rPr dirty="0" sz="2700" spc="-15">
                <a:latin typeface="Calibri"/>
                <a:cs typeface="Calibri"/>
              </a:rPr>
              <a:t>example </a:t>
            </a:r>
            <a:r>
              <a:rPr dirty="0" sz="2700" spc="-5">
                <a:latin typeface="Calibri"/>
                <a:cs typeface="Calibri"/>
              </a:rPr>
              <a:t>of unsigned overflow but not </a:t>
            </a:r>
            <a:r>
              <a:rPr dirty="0" sz="2700">
                <a:latin typeface="Calibri"/>
                <a:cs typeface="Calibri"/>
              </a:rPr>
              <a:t>signed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overflow, </a:t>
            </a:r>
            <a:r>
              <a:rPr dirty="0" sz="2700" spc="-5">
                <a:latin typeface="Calibri"/>
                <a:cs typeface="Calibri"/>
              </a:rPr>
              <a:t>suppose </a:t>
            </a:r>
            <a:r>
              <a:rPr dirty="0" sz="2700">
                <a:latin typeface="Calibri"/>
                <a:cs typeface="Calibri"/>
              </a:rPr>
              <a:t>AX </a:t>
            </a:r>
            <a:r>
              <a:rPr dirty="0" sz="2700" spc="-15">
                <a:latin typeface="Calibri"/>
                <a:cs typeface="Calibri"/>
              </a:rPr>
              <a:t>contains </a:t>
            </a:r>
            <a:r>
              <a:rPr dirty="0" sz="2700" spc="-5">
                <a:latin typeface="Calibri"/>
                <a:cs typeface="Calibri"/>
              </a:rPr>
              <a:t>FFFFh, </a:t>
            </a:r>
            <a:r>
              <a:rPr dirty="0" sz="2700" spc="-35">
                <a:latin typeface="Calibri"/>
                <a:cs typeface="Calibri"/>
              </a:rPr>
              <a:t>BX </a:t>
            </a:r>
            <a:r>
              <a:rPr dirty="0" sz="2700" spc="-15">
                <a:latin typeface="Calibri"/>
                <a:cs typeface="Calibri"/>
              </a:rPr>
              <a:t>contains </a:t>
            </a:r>
            <a:r>
              <a:rPr dirty="0" sz="2700">
                <a:latin typeface="Calibri"/>
                <a:cs typeface="Calibri"/>
              </a:rPr>
              <a:t>0001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h,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ADD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AX,BX</a:t>
            </a:r>
            <a:r>
              <a:rPr dirty="0" sz="2700">
                <a:latin typeface="Calibri"/>
                <a:cs typeface="Calibri"/>
              </a:rPr>
              <a:t> is </a:t>
            </a:r>
            <a:r>
              <a:rPr dirty="0" sz="2700" spc="-20">
                <a:latin typeface="Calibri"/>
                <a:cs typeface="Calibri"/>
              </a:rPr>
              <a:t>executed.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The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binary</a:t>
            </a:r>
            <a:r>
              <a:rPr dirty="0" sz="2700" spc="-10">
                <a:latin typeface="Calibri"/>
                <a:cs typeface="Calibri"/>
              </a:rPr>
              <a:t> result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is-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600">
              <a:latin typeface="Calibri"/>
              <a:cs typeface="Calibri"/>
            </a:endParaRPr>
          </a:p>
          <a:p>
            <a:pPr marL="355600" marR="23495" indent="-342900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If </a:t>
            </a:r>
            <a:r>
              <a:rPr dirty="0" sz="2700" spc="-15">
                <a:latin typeface="Calibri"/>
                <a:cs typeface="Calibri"/>
              </a:rPr>
              <a:t>we are </a:t>
            </a:r>
            <a:r>
              <a:rPr dirty="0" sz="2700">
                <a:latin typeface="Calibri"/>
                <a:cs typeface="Calibri"/>
              </a:rPr>
              <a:t>giving an </a:t>
            </a:r>
            <a:r>
              <a:rPr dirty="0" sz="2700" spc="-5">
                <a:latin typeface="Calibri"/>
                <a:cs typeface="Calibri"/>
              </a:rPr>
              <a:t>unsigned </a:t>
            </a:r>
            <a:r>
              <a:rPr dirty="0" sz="2700" spc="-15">
                <a:latin typeface="Calibri"/>
                <a:cs typeface="Calibri"/>
              </a:rPr>
              <a:t>interpretation,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correct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ans is 1OOOOh = 65536, </a:t>
            </a:r>
            <a:r>
              <a:rPr dirty="0" sz="2700" spc="-5">
                <a:latin typeface="Calibri"/>
                <a:cs typeface="Calibri"/>
              </a:rPr>
              <a:t>but </a:t>
            </a:r>
            <a:r>
              <a:rPr dirty="0" sz="2700">
                <a:latin typeface="Calibri"/>
                <a:cs typeface="Calibri"/>
              </a:rPr>
              <a:t>this is </a:t>
            </a:r>
            <a:r>
              <a:rPr dirty="0" sz="2700" spc="-5">
                <a:latin typeface="Calibri"/>
                <a:cs typeface="Calibri"/>
              </a:rPr>
              <a:t>out of </a:t>
            </a:r>
            <a:r>
              <a:rPr dirty="0" sz="2700" spc="-20">
                <a:latin typeface="Calibri"/>
                <a:cs typeface="Calibri"/>
              </a:rPr>
              <a:t>range for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word </a:t>
            </a:r>
            <a:r>
              <a:rPr dirty="0" sz="2700" spc="-10">
                <a:latin typeface="Calibri"/>
                <a:cs typeface="Calibri"/>
              </a:rPr>
              <a:t>operation. </a:t>
            </a:r>
            <a:r>
              <a:rPr dirty="0" sz="2700">
                <a:latin typeface="Calibri"/>
                <a:cs typeface="Calibri"/>
              </a:rPr>
              <a:t>A 1 is </a:t>
            </a:r>
            <a:r>
              <a:rPr dirty="0" sz="2700" spc="-10">
                <a:latin typeface="Calibri"/>
                <a:cs typeface="Calibri"/>
              </a:rPr>
              <a:t>carried </a:t>
            </a:r>
            <a:r>
              <a:rPr dirty="0" sz="2700" spc="-5">
                <a:latin typeface="Calibri"/>
                <a:cs typeface="Calibri"/>
              </a:rPr>
              <a:t>out of </a:t>
            </a:r>
            <a:r>
              <a:rPr dirty="0" sz="2700">
                <a:latin typeface="Calibri"/>
                <a:cs typeface="Calibri"/>
              </a:rPr>
              <a:t>the msb and the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answer </a:t>
            </a:r>
            <a:r>
              <a:rPr dirty="0" sz="2700" spc="-20">
                <a:latin typeface="Calibri"/>
                <a:cs typeface="Calibri"/>
              </a:rPr>
              <a:t>stored </a:t>
            </a:r>
            <a:r>
              <a:rPr dirty="0" sz="2700">
                <a:latin typeface="Calibri"/>
                <a:cs typeface="Calibri"/>
              </a:rPr>
              <a:t>in AX, </a:t>
            </a:r>
            <a:r>
              <a:rPr dirty="0" sz="2700" spc="-5">
                <a:latin typeface="Calibri"/>
                <a:cs typeface="Calibri"/>
              </a:rPr>
              <a:t>OOOOh,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wrong, so unsigned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overflow </a:t>
            </a:r>
            <a:r>
              <a:rPr dirty="0" sz="2700" spc="-10">
                <a:latin typeface="Calibri"/>
                <a:cs typeface="Calibri"/>
              </a:rPr>
              <a:t>occurred. </a:t>
            </a:r>
            <a:r>
              <a:rPr dirty="0" sz="2700" spc="-5">
                <a:latin typeface="Calibri"/>
                <a:cs typeface="Calibri"/>
              </a:rPr>
              <a:t>But the </a:t>
            </a:r>
            <a:r>
              <a:rPr dirty="0" sz="2700" spc="-20">
                <a:latin typeface="Calibri"/>
                <a:cs typeface="Calibri"/>
              </a:rPr>
              <a:t>stored </a:t>
            </a:r>
            <a:r>
              <a:rPr dirty="0" sz="2700" spc="-10">
                <a:latin typeface="Calibri"/>
                <a:cs typeface="Calibri"/>
              </a:rPr>
              <a:t>answer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15">
                <a:latin typeface="Calibri"/>
                <a:cs typeface="Calibri"/>
              </a:rPr>
              <a:t>correct </a:t>
            </a:r>
            <a:r>
              <a:rPr dirty="0" sz="2700">
                <a:latin typeface="Calibri"/>
                <a:cs typeface="Calibri"/>
              </a:rPr>
              <a:t>as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signed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40">
                <a:latin typeface="Calibri"/>
                <a:cs typeface="Calibri"/>
              </a:rPr>
              <a:t>number,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for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FFFFh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-1.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OOO1h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1,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FFFFh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OOO1h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= -1 +</a:t>
            </a:r>
            <a:r>
              <a:rPr dirty="0" sz="2700" spc="-10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1 =</a:t>
            </a:r>
            <a:r>
              <a:rPr dirty="0" sz="2700" spc="-5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0, </a:t>
            </a:r>
            <a:r>
              <a:rPr dirty="0" sz="2700" spc="-5" i="1">
                <a:latin typeface="Calibri"/>
                <a:cs typeface="Calibri"/>
              </a:rPr>
              <a:t>so </a:t>
            </a:r>
            <a:r>
              <a:rPr dirty="0" sz="2700" i="1">
                <a:latin typeface="Calibri"/>
                <a:cs typeface="Calibri"/>
              </a:rPr>
              <a:t>signed</a:t>
            </a:r>
            <a:r>
              <a:rPr dirty="0" sz="2700" spc="-15" i="1">
                <a:latin typeface="Calibri"/>
                <a:cs typeface="Calibri"/>
              </a:rPr>
              <a:t> </a:t>
            </a:r>
            <a:r>
              <a:rPr dirty="0" sz="2700" spc="-10" i="1">
                <a:latin typeface="Calibri"/>
                <a:cs typeface="Calibri"/>
              </a:rPr>
              <a:t>overflow</a:t>
            </a:r>
            <a:r>
              <a:rPr dirty="0" sz="2700" spc="10" i="1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did not </a:t>
            </a:r>
            <a:r>
              <a:rPr dirty="0" sz="2700" spc="-55">
                <a:latin typeface="Calibri"/>
                <a:cs typeface="Calibri"/>
              </a:rPr>
              <a:t>occur.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740151"/>
            <a:ext cx="5334000" cy="1031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461899"/>
            <a:ext cx="375475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0">
                <a:latin typeface="Calibri"/>
                <a:cs typeface="Calibri"/>
              </a:rPr>
              <a:t>Signed</a:t>
            </a:r>
            <a:r>
              <a:rPr dirty="0" sz="4400" spc="-80" i="0">
                <a:latin typeface="Calibri"/>
                <a:cs typeface="Calibri"/>
              </a:rPr>
              <a:t> </a:t>
            </a:r>
            <a:r>
              <a:rPr dirty="0" sz="4400" spc="-5" i="0">
                <a:latin typeface="Calibri"/>
                <a:cs typeface="Calibri"/>
              </a:rPr>
              <a:t>Overflow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7842"/>
            <a:ext cx="8065770" cy="471741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As an </a:t>
            </a:r>
            <a:r>
              <a:rPr dirty="0" sz="2700" spc="-15">
                <a:latin typeface="Calibri"/>
                <a:cs typeface="Calibri"/>
              </a:rPr>
              <a:t>example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>
                <a:latin typeface="Calibri"/>
                <a:cs typeface="Calibri"/>
              </a:rPr>
              <a:t>signed </a:t>
            </a:r>
            <a:r>
              <a:rPr dirty="0" sz="2700" spc="-5">
                <a:latin typeface="Calibri"/>
                <a:cs typeface="Calibri"/>
              </a:rPr>
              <a:t>but not unsigned </a:t>
            </a:r>
            <a:r>
              <a:rPr dirty="0" sz="2700" spc="-30">
                <a:latin typeface="Calibri"/>
                <a:cs typeface="Calibri"/>
              </a:rPr>
              <a:t>overflow, 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suppose </a:t>
            </a:r>
            <a:r>
              <a:rPr dirty="0" sz="2700">
                <a:latin typeface="Calibri"/>
                <a:cs typeface="Calibri"/>
              </a:rPr>
              <a:t>AX and </a:t>
            </a:r>
            <a:r>
              <a:rPr dirty="0" sz="2700" spc="-35">
                <a:latin typeface="Calibri"/>
                <a:cs typeface="Calibri"/>
              </a:rPr>
              <a:t>BX </a:t>
            </a:r>
            <a:r>
              <a:rPr dirty="0" sz="2700" spc="-5">
                <a:latin typeface="Calibri"/>
                <a:cs typeface="Calibri"/>
              </a:rPr>
              <a:t>both </a:t>
            </a:r>
            <a:r>
              <a:rPr dirty="0" sz="2700" spc="-15">
                <a:latin typeface="Calibri"/>
                <a:cs typeface="Calibri"/>
              </a:rPr>
              <a:t>contain </a:t>
            </a:r>
            <a:r>
              <a:rPr dirty="0" sz="2700" spc="-5">
                <a:latin typeface="Calibri"/>
                <a:cs typeface="Calibri"/>
              </a:rPr>
              <a:t>7FFFh, </a:t>
            </a:r>
            <a:r>
              <a:rPr dirty="0" sz="2700" i="1">
                <a:latin typeface="Calibri"/>
                <a:cs typeface="Calibri"/>
              </a:rPr>
              <a:t>and we </a:t>
            </a:r>
            <a:r>
              <a:rPr dirty="0" sz="2700" spc="-25" i="1">
                <a:latin typeface="Calibri"/>
                <a:cs typeface="Calibri"/>
              </a:rPr>
              <a:t>execute </a:t>
            </a:r>
            <a:r>
              <a:rPr dirty="0" sz="2700" spc="-600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ADD</a:t>
            </a:r>
            <a:r>
              <a:rPr dirty="0" sz="2700" spc="-10" i="1">
                <a:latin typeface="Calibri"/>
                <a:cs typeface="Calibri"/>
              </a:rPr>
              <a:t> </a:t>
            </a:r>
            <a:r>
              <a:rPr dirty="0" sz="2700" spc="-15" i="1">
                <a:latin typeface="Calibri"/>
                <a:cs typeface="Calibri"/>
              </a:rPr>
              <a:t>AX,BX.</a:t>
            </a:r>
            <a:r>
              <a:rPr dirty="0" sz="2700" spc="-5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The</a:t>
            </a:r>
            <a:r>
              <a:rPr dirty="0" sz="2700" spc="-15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binary</a:t>
            </a:r>
            <a:r>
              <a:rPr dirty="0" sz="2700" spc="-10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result</a:t>
            </a:r>
            <a:r>
              <a:rPr dirty="0" sz="2700" spc="10" i="1">
                <a:latin typeface="Calibri"/>
                <a:cs typeface="Calibri"/>
              </a:rPr>
              <a:t> </a:t>
            </a:r>
            <a:r>
              <a:rPr dirty="0" sz="2700" i="1">
                <a:latin typeface="Calibri"/>
                <a:cs typeface="Calibri"/>
              </a:rPr>
              <a:t>is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algn="just" marL="355600" marR="68961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The signed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sz="2700" spc="-5">
                <a:latin typeface="Calibri"/>
                <a:cs typeface="Calibri"/>
              </a:rPr>
              <a:t>unsigned decimal </a:t>
            </a:r>
            <a:r>
              <a:rPr dirty="0" sz="2700" spc="-15">
                <a:latin typeface="Calibri"/>
                <a:cs typeface="Calibri"/>
              </a:rPr>
              <a:t>interpretation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7FFFh </a:t>
            </a:r>
            <a:r>
              <a:rPr dirty="0" sz="2700" spc="-1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32767. Thus </a:t>
            </a:r>
            <a:r>
              <a:rPr dirty="0" sz="2700" spc="-25">
                <a:latin typeface="Calibri"/>
                <a:cs typeface="Calibri"/>
              </a:rPr>
              <a:t>for </a:t>
            </a:r>
            <a:r>
              <a:rPr dirty="0" sz="2700" spc="-5">
                <a:latin typeface="Calibri"/>
                <a:cs typeface="Calibri"/>
              </a:rPr>
              <a:t>both signed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sz="2700" spc="-5">
                <a:latin typeface="Calibri"/>
                <a:cs typeface="Calibri"/>
              </a:rPr>
              <a:t>unsigned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addition,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7FFFh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 </a:t>
            </a:r>
            <a:r>
              <a:rPr dirty="0" sz="2700" spc="-5">
                <a:latin typeface="Calibri"/>
                <a:cs typeface="Calibri"/>
              </a:rPr>
              <a:t>7FFFh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32767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32767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65534.</a:t>
            </a:r>
            <a:endParaRPr sz="2700">
              <a:latin typeface="Calibri"/>
              <a:cs typeface="Calibri"/>
            </a:endParaRPr>
          </a:p>
          <a:p>
            <a:pPr marL="355600" marR="683895" indent="-342900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This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out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20">
                <a:latin typeface="Calibri"/>
                <a:cs typeface="Calibri"/>
              </a:rPr>
              <a:t>range for </a:t>
            </a:r>
            <a:r>
              <a:rPr dirty="0" sz="2700">
                <a:latin typeface="Calibri"/>
                <a:cs typeface="Calibri"/>
              </a:rPr>
              <a:t>signed </a:t>
            </a:r>
            <a:r>
              <a:rPr dirty="0" sz="2700" spc="-10">
                <a:latin typeface="Calibri"/>
                <a:cs typeface="Calibri"/>
              </a:rPr>
              <a:t>numbers;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signed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interpretation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20">
                <a:latin typeface="Calibri"/>
                <a:cs typeface="Calibri"/>
              </a:rPr>
              <a:t>stored </a:t>
            </a:r>
            <a:r>
              <a:rPr dirty="0" sz="2700" spc="-5">
                <a:latin typeface="Calibri"/>
                <a:cs typeface="Calibri"/>
              </a:rPr>
              <a:t>answer FFFEh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2. so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signed overflow </a:t>
            </a:r>
            <a:r>
              <a:rPr dirty="0" sz="2700" spc="-10">
                <a:latin typeface="Calibri"/>
                <a:cs typeface="Calibri"/>
              </a:rPr>
              <a:t>occurred. </a:t>
            </a:r>
            <a:r>
              <a:rPr dirty="0" sz="2700" spc="-40">
                <a:latin typeface="Calibri"/>
                <a:cs typeface="Calibri"/>
              </a:rPr>
              <a:t>However,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unsigned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interpretation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10">
                <a:latin typeface="Calibri"/>
                <a:cs typeface="Calibri"/>
              </a:rPr>
              <a:t>FFFEh </a:t>
            </a:r>
            <a:r>
              <a:rPr dirty="0" sz="2700">
                <a:latin typeface="Calibri"/>
                <a:cs typeface="Calibri"/>
              </a:rPr>
              <a:t>is 65534, which is the </a:t>
            </a:r>
            <a:r>
              <a:rPr dirty="0" sz="2700" spc="-10">
                <a:latin typeface="Calibri"/>
                <a:cs typeface="Calibri"/>
              </a:rPr>
              <a:t>right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40">
                <a:latin typeface="Calibri"/>
                <a:cs typeface="Calibri"/>
              </a:rPr>
              <a:t>answer,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so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there </a:t>
            </a:r>
            <a:r>
              <a:rPr dirty="0" sz="2700" spc="-5">
                <a:latin typeface="Calibri"/>
                <a:cs typeface="Calibri"/>
              </a:rPr>
              <a:t>no </a:t>
            </a:r>
            <a:r>
              <a:rPr dirty="0" sz="2700" spc="-10">
                <a:latin typeface="Calibri"/>
                <a:cs typeface="Calibri"/>
              </a:rPr>
              <a:t>unsigned</a:t>
            </a:r>
            <a:r>
              <a:rPr dirty="0" sz="2700" spc="-25">
                <a:latin typeface="Calibri"/>
                <a:cs typeface="Calibri"/>
              </a:rPr>
              <a:t> overflow.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4236" y="2732689"/>
            <a:ext cx="4368447" cy="696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776" y="461899"/>
            <a:ext cx="43326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Unsigned</a:t>
            </a:r>
            <a:r>
              <a:rPr dirty="0" sz="4400" spc="-55"/>
              <a:t> </a:t>
            </a:r>
            <a:r>
              <a:rPr dirty="0" sz="4400" spc="-10"/>
              <a:t>Overflow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444" y="1610994"/>
            <a:ext cx="7609205" cy="3524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addition,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unsigned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overflow </a:t>
            </a:r>
            <a:r>
              <a:rPr dirty="0" sz="2800" spc="-15">
                <a:latin typeface="Calibri"/>
                <a:cs typeface="Calibri"/>
              </a:rPr>
              <a:t>occurs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carry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msb.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correct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answer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larger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biggest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unsigned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number;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is,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FFFFh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</a:t>
            </a:r>
            <a:r>
              <a:rPr dirty="0" sz="2800" spc="-5">
                <a:latin typeface="Calibri"/>
                <a:cs typeface="Calibri"/>
              </a:rPr>
              <a:t> 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FFh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byte</a:t>
            </a:r>
            <a:r>
              <a:rPr dirty="0" sz="2800" spc="-5">
                <a:latin typeface="Calibri"/>
                <a:cs typeface="Calibri"/>
              </a:rPr>
              <a:t> .</a:t>
            </a:r>
            <a:endParaRPr sz="2800">
              <a:latin typeface="Calibri"/>
              <a:cs typeface="Calibri"/>
            </a:endParaRPr>
          </a:p>
          <a:p>
            <a:pPr algn="just" marL="299085" marR="46545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 spc="-10">
                <a:latin typeface="Calibri"/>
                <a:cs typeface="Calibri"/>
              </a:rPr>
              <a:t>subtraction, unsigned </a:t>
            </a:r>
            <a:r>
              <a:rPr dirty="0" sz="2800" spc="-15">
                <a:latin typeface="Calibri"/>
                <a:cs typeface="Calibri"/>
              </a:rPr>
              <a:t>overflow occurs </a:t>
            </a: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 </a:t>
            </a:r>
            <a:r>
              <a:rPr dirty="0" sz="2800" spc="-5">
                <a:latin typeface="Calibri"/>
                <a:cs typeface="Calibri"/>
              </a:rPr>
              <a:t>is a </a:t>
            </a:r>
            <a:r>
              <a:rPr dirty="0" sz="2800" spc="-20">
                <a:latin typeface="Calibri"/>
                <a:cs typeface="Calibri"/>
              </a:rPr>
              <a:t>borrow into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msb. This </a:t>
            </a:r>
            <a:r>
              <a:rPr dirty="0" sz="2800" spc="-5">
                <a:latin typeface="Calibri"/>
                <a:cs typeface="Calibri"/>
              </a:rPr>
              <a:t>means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correct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answer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smaller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645" y="192150"/>
            <a:ext cx="33769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Signed</a:t>
            </a:r>
            <a:r>
              <a:rPr dirty="0" spc="-55"/>
              <a:t> </a:t>
            </a:r>
            <a:r>
              <a:rPr dirty="0" spc="-10"/>
              <a:t>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1013"/>
            <a:ext cx="7877809" cy="4378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7335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addition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numbers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same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sign,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signed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overflow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occurs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sign.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happened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preceding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</a:t>
            </a:r>
            <a:r>
              <a:rPr dirty="0" sz="2800" spc="-5">
                <a:latin typeface="Calibri"/>
                <a:cs typeface="Calibri"/>
              </a:rPr>
              <a:t> when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were</a:t>
            </a:r>
            <a:r>
              <a:rPr dirty="0" sz="2800" spc="-5">
                <a:latin typeface="Calibri"/>
                <a:cs typeface="Calibri"/>
              </a:rPr>
              <a:t> adding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7FFFh.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7FFFh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(two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positive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numbers),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FFFEh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(a </a:t>
            </a:r>
            <a:r>
              <a:rPr dirty="0" sz="2800" spc="-20">
                <a:latin typeface="Calibri"/>
                <a:cs typeface="Calibri"/>
              </a:rPr>
              <a:t>negative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result).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Subtraction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numbers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-25">
                <a:latin typeface="Calibri"/>
                <a:cs typeface="Calibri"/>
              </a:rPr>
              <a:t> different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signs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like 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adding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numbers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same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sign.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-(-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B)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 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-(+B)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-B.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Signed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overflow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occurs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result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than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expected.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3A255D-5193-4F62-B11E-EC61C6191C7C}"/>
</file>

<file path=customXml/itemProps2.xml><?xml version="1.0" encoding="utf-8"?>
<ds:datastoreItem xmlns:ds="http://schemas.openxmlformats.org/officeDocument/2006/customXml" ds:itemID="{C7F02D60-CEB0-4060-961E-F7A8D6AE3958}"/>
</file>

<file path=customXml/itemProps3.xml><?xml version="1.0" encoding="utf-8"?>
<ds:datastoreItem xmlns:ds="http://schemas.openxmlformats.org/officeDocument/2006/customXml" ds:itemID="{16DA0CC6-C687-4151-B7E4-B67B09442E6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Processor Status and the FLAGS Registers</dc:title>
  <dc:creator>Riazur Rahman</dc:creator>
  <dcterms:created xsi:type="dcterms:W3CDTF">2023-11-04T04:50:06Z</dcterms:created>
  <dcterms:modified xsi:type="dcterms:W3CDTF">2023-11-04T04:50:06Z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2023-11-04T00:00:00Z</vt:filetime>
  </property>
  <property fmtid="{D5CDD505-2E9C-101B-9397-08002B2CF9AE}" pid="5" name="ContentTypeId">
    <vt:lpwstr>0x010100D2BD080506AAEF42915473DE018BD58E</vt:lpwstr>
  </property>
</Properties>
</file>