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3.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7" d="100"/>
          <a:sy n="67" d="100"/>
        </p:scale>
        <p:origin x="834"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openxmlformats.org/officeDocument/2006/relationships/customXml" Target="../customXml/item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customXml" Target="../customXml/item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sz="2800" b="1" i="0">
                <a:solidFill>
                  <a:srgbClr val="00AF50"/>
                </a:solidFill>
                <a:latin typeface="Cambria"/>
                <a:cs typeface="Cambria"/>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sz="1700" b="0" i="0">
                <a:solidFill>
                  <a:schemeClr val="tx1"/>
                </a:solidFill>
                <a:latin typeface="Cambria"/>
                <a:cs typeface="Cambria"/>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11/4/2023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1" i="0">
                <a:solidFill>
                  <a:srgbClr val="00AF50"/>
                </a:solidFill>
                <a:latin typeface="Cambria"/>
                <a:cs typeface="Cambria"/>
              </a:defRPr>
            </a:lvl1pPr>
          </a:lstStyle>
          <a:p>
            <a:endParaRPr/>
          </a:p>
        </p:txBody>
      </p:sp>
      <p:sp>
        <p:nvSpPr>
          <p:cNvPr id="3" name="Holder 3"/>
          <p:cNvSpPr>
            <a:spLocks noGrp="1"/>
          </p:cNvSpPr>
          <p:nvPr>
            <p:ph type="body" idx="1"/>
          </p:nvPr>
        </p:nvSpPr>
        <p:spPr/>
        <p:txBody>
          <a:bodyPr lIns="0" tIns="0" rIns="0" bIns="0"/>
          <a:lstStyle>
            <a:lvl1pPr>
              <a:defRPr sz="1700" b="0" i="0">
                <a:solidFill>
                  <a:schemeClr val="tx1"/>
                </a:solidFill>
                <a:latin typeface="Cambria"/>
                <a:cs typeface="Cambria"/>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11/4/2023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1" i="0">
                <a:solidFill>
                  <a:srgbClr val="00AF50"/>
                </a:solidFill>
                <a:latin typeface="Cambria"/>
                <a:cs typeface="Cambria"/>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11/4/2023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1" i="0">
                <a:solidFill>
                  <a:srgbClr val="00AF50"/>
                </a:solidFill>
                <a:latin typeface="Cambria"/>
                <a:cs typeface="Cambria"/>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11/4/2023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11/4/2023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1189126" y="369188"/>
            <a:ext cx="10070465" cy="452119"/>
          </a:xfrm>
          <a:prstGeom prst="rect">
            <a:avLst/>
          </a:prstGeom>
        </p:spPr>
        <p:txBody>
          <a:bodyPr wrap="square" lIns="0" tIns="0" rIns="0" bIns="0">
            <a:spAutoFit/>
          </a:bodyPr>
          <a:lstStyle>
            <a:lvl1pPr>
              <a:defRPr sz="2800" b="1" i="0">
                <a:solidFill>
                  <a:srgbClr val="00AF50"/>
                </a:solidFill>
                <a:latin typeface="Cambria"/>
                <a:cs typeface="Cambria"/>
              </a:defRPr>
            </a:lvl1pPr>
          </a:lstStyle>
          <a:p>
            <a:endParaRPr/>
          </a:p>
        </p:txBody>
      </p:sp>
      <p:sp>
        <p:nvSpPr>
          <p:cNvPr id="3" name="Holder 3"/>
          <p:cNvSpPr>
            <a:spLocks noGrp="1"/>
          </p:cNvSpPr>
          <p:nvPr>
            <p:ph type="body" idx="1"/>
          </p:nvPr>
        </p:nvSpPr>
        <p:spPr>
          <a:xfrm>
            <a:off x="929157" y="3075813"/>
            <a:ext cx="10333685" cy="2868929"/>
          </a:xfrm>
          <a:prstGeom prst="rect">
            <a:avLst/>
          </a:prstGeom>
        </p:spPr>
        <p:txBody>
          <a:bodyPr wrap="square" lIns="0" tIns="0" rIns="0" bIns="0">
            <a:spAutoFit/>
          </a:bodyPr>
          <a:lstStyle>
            <a:lvl1pPr>
              <a:defRPr sz="1700" b="0" i="0">
                <a:solidFill>
                  <a:schemeClr val="tx1"/>
                </a:solidFill>
                <a:latin typeface="Cambria"/>
                <a:cs typeface="Cambria"/>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11/4/2023</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93114" y="2138933"/>
            <a:ext cx="10253980" cy="2220595"/>
          </a:xfrm>
          <a:prstGeom prst="rect">
            <a:avLst/>
          </a:prstGeom>
        </p:spPr>
        <p:txBody>
          <a:bodyPr vert="horz" wrap="square" lIns="0" tIns="12700" rIns="0" bIns="0" rtlCol="0">
            <a:spAutoFit/>
          </a:bodyPr>
          <a:lstStyle/>
          <a:p>
            <a:pPr marL="1798955" marR="5080" indent="-1786889">
              <a:lnSpc>
                <a:spcPct val="150000"/>
              </a:lnSpc>
              <a:spcBef>
                <a:spcPts val="100"/>
              </a:spcBef>
            </a:pPr>
            <a:r>
              <a:rPr sz="4800" dirty="0"/>
              <a:t>Minimum</a:t>
            </a:r>
            <a:r>
              <a:rPr sz="4800" spc="-155" dirty="0"/>
              <a:t> </a:t>
            </a:r>
            <a:r>
              <a:rPr sz="4800" dirty="0"/>
              <a:t>Mode</a:t>
            </a:r>
            <a:r>
              <a:rPr sz="4800" spc="-160" dirty="0"/>
              <a:t> </a:t>
            </a:r>
            <a:r>
              <a:rPr sz="4800" dirty="0"/>
              <a:t>and</a:t>
            </a:r>
            <a:r>
              <a:rPr sz="4800" spc="-165" dirty="0"/>
              <a:t> </a:t>
            </a:r>
            <a:r>
              <a:rPr sz="4800" dirty="0"/>
              <a:t>Maximum</a:t>
            </a:r>
            <a:r>
              <a:rPr sz="4800" spc="-145" dirty="0"/>
              <a:t> </a:t>
            </a:r>
            <a:r>
              <a:rPr sz="4800" spc="-20" dirty="0"/>
              <a:t>Mode </a:t>
            </a:r>
            <a:r>
              <a:rPr sz="4800" dirty="0"/>
              <a:t>of</a:t>
            </a:r>
            <a:r>
              <a:rPr sz="4800" spc="-35" dirty="0"/>
              <a:t> </a:t>
            </a:r>
            <a:r>
              <a:rPr sz="4800" dirty="0"/>
              <a:t>8086</a:t>
            </a:r>
            <a:r>
              <a:rPr sz="4800" spc="-45" dirty="0"/>
              <a:t> </a:t>
            </a:r>
            <a:r>
              <a:rPr sz="4800" spc="-10" dirty="0"/>
              <a:t>Microprocessor</a:t>
            </a:r>
            <a:endParaRPr sz="4800"/>
          </a:p>
        </p:txBody>
      </p:sp>
      <p:sp>
        <p:nvSpPr>
          <p:cNvPr id="3" name="Subtitle 2">
            <a:extLst>
              <a:ext uri="{FF2B5EF4-FFF2-40B4-BE49-F238E27FC236}">
                <a16:creationId xmlns:a16="http://schemas.microsoft.com/office/drawing/2014/main" id="{2A5BEAD9-19A5-4A48-A1A4-3F1FFB8AE88D}"/>
              </a:ext>
            </a:extLst>
          </p:cNvPr>
          <p:cNvSpPr>
            <a:spLocks noGrp="1"/>
          </p:cNvSpPr>
          <p:nvPr/>
        </p:nvSpPr>
        <p:spPr>
          <a:xfrm>
            <a:off x="1534954" y="4751861"/>
            <a:ext cx="9144000" cy="1925305"/>
          </a:xfrm>
          <a:prstGeom prst="rect">
            <a:avLst/>
          </a:prstGeom>
        </p:spPr>
        <p:txBody>
          <a:bodyPr vert="horz" lIns="91440" tIns="45720" rIns="91440" bIns="45720" rtlCol="0">
            <a:normAutofit fontScale="925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lvl="0" indent="0" algn="ctr" rtl="0">
              <a:spcBef>
                <a:spcPts val="0"/>
              </a:spcBef>
              <a:spcAft>
                <a:spcPts val="0"/>
              </a:spcAft>
              <a:buNone/>
            </a:pPr>
            <a:r>
              <a:rPr lang="en-US" sz="2800" dirty="0">
                <a:solidFill>
                  <a:schemeClr val="dk1"/>
                </a:solidFill>
                <a:latin typeface="Bodoni MT" panose="02070603080606020203" pitchFamily="18" charset="0"/>
              </a:rPr>
              <a:t>Presented by</a:t>
            </a:r>
          </a:p>
          <a:p>
            <a:pPr marL="0" lvl="0" indent="0" algn="ctr" rtl="0">
              <a:spcBef>
                <a:spcPts val="0"/>
              </a:spcBef>
              <a:spcAft>
                <a:spcPts val="0"/>
              </a:spcAft>
              <a:buNone/>
            </a:pPr>
            <a:r>
              <a:rPr lang="en-US" sz="3600" dirty="0">
                <a:latin typeface="Bodoni MT" panose="02070603080606020203" pitchFamily="18" charset="0"/>
              </a:rPr>
              <a:t>Mahbubur Rahman</a:t>
            </a:r>
          </a:p>
          <a:p>
            <a:pPr marL="0" lvl="0" indent="0" algn="ctr" rtl="0">
              <a:spcBef>
                <a:spcPts val="0"/>
              </a:spcBef>
              <a:spcAft>
                <a:spcPts val="0"/>
              </a:spcAft>
              <a:buNone/>
            </a:pPr>
            <a:endParaRPr lang="en-US" sz="3600" dirty="0">
              <a:latin typeface="Bodoni MT" panose="02070603080606020203" pitchFamily="18" charset="0"/>
            </a:endParaRPr>
          </a:p>
          <a:p>
            <a:pPr marL="0" lvl="0" indent="0" algn="ctr" rtl="0">
              <a:spcBef>
                <a:spcPts val="0"/>
              </a:spcBef>
              <a:spcAft>
                <a:spcPts val="0"/>
              </a:spcAft>
              <a:buNone/>
            </a:pPr>
            <a:r>
              <a:rPr lang="en-US" sz="2000" dirty="0">
                <a:latin typeface="Bodoni MT" panose="02070603080606020203" pitchFamily="18" charset="0"/>
              </a:rPr>
              <a:t>Lecturer</a:t>
            </a:r>
          </a:p>
          <a:p>
            <a:pPr marL="0" lvl="0" indent="0" algn="ctr" rtl="0">
              <a:spcBef>
                <a:spcPts val="0"/>
              </a:spcBef>
              <a:spcAft>
                <a:spcPts val="0"/>
              </a:spcAft>
              <a:buNone/>
            </a:pPr>
            <a:r>
              <a:rPr lang="en-US" sz="2000" dirty="0">
                <a:latin typeface="Bodoni MT" panose="02070603080606020203" pitchFamily="18" charset="0"/>
              </a:rPr>
              <a:t>Department of Computer Science and Engineering(CSE)</a:t>
            </a:r>
          </a:p>
          <a:p>
            <a:pPr marL="0" lvl="0" indent="0" algn="ctr" rtl="0">
              <a:spcBef>
                <a:spcPts val="0"/>
              </a:spcBef>
              <a:spcAft>
                <a:spcPts val="0"/>
              </a:spcAft>
              <a:buNone/>
            </a:pPr>
            <a:r>
              <a:rPr lang="en-US" sz="2000" dirty="0">
                <a:latin typeface="Bodoni MT" panose="02070603080606020203" pitchFamily="18" charset="0"/>
              </a:rPr>
              <a:t>Green University of Bangladesh(GUB)</a:t>
            </a:r>
          </a:p>
        </p:txBody>
      </p:sp>
      <p:pic>
        <p:nvPicPr>
          <p:cNvPr id="4" name="Picture 3">
            <a:extLst>
              <a:ext uri="{FF2B5EF4-FFF2-40B4-BE49-F238E27FC236}">
                <a16:creationId xmlns:a16="http://schemas.microsoft.com/office/drawing/2014/main" id="{F5AE02D8-0A0C-47F2-A83E-5F0C5EE06C8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54" y="180833"/>
            <a:ext cx="1587577" cy="1531938"/>
          </a:xfrm>
          <a:prstGeom prst="rect">
            <a:avLst/>
          </a:prstGeom>
        </p:spPr>
      </p:pic>
      <p:pic>
        <p:nvPicPr>
          <p:cNvPr id="5" name="Picture 4">
            <a:extLst>
              <a:ext uri="{FF2B5EF4-FFF2-40B4-BE49-F238E27FC236}">
                <a16:creationId xmlns:a16="http://schemas.microsoft.com/office/drawing/2014/main" id="{CC8626EF-B833-491D-B5A0-239A3044754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88138" y="249094"/>
            <a:ext cx="1392907" cy="1392907"/>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79119" y="1026414"/>
            <a:ext cx="5432425" cy="391160"/>
          </a:xfrm>
          <a:prstGeom prst="rect">
            <a:avLst/>
          </a:prstGeom>
        </p:spPr>
        <p:txBody>
          <a:bodyPr vert="horz" wrap="square" lIns="0" tIns="12700" rIns="0" bIns="0" rtlCol="0">
            <a:spAutoFit/>
          </a:bodyPr>
          <a:lstStyle/>
          <a:p>
            <a:pPr marL="12700">
              <a:lnSpc>
                <a:spcPct val="100000"/>
              </a:lnSpc>
              <a:spcBef>
                <a:spcPts val="100"/>
              </a:spcBef>
            </a:pPr>
            <a:r>
              <a:rPr sz="2400" dirty="0">
                <a:solidFill>
                  <a:srgbClr val="000000"/>
                </a:solidFill>
              </a:rPr>
              <a:t>Minimum</a:t>
            </a:r>
            <a:r>
              <a:rPr sz="2400" spc="-40" dirty="0">
                <a:solidFill>
                  <a:srgbClr val="000000"/>
                </a:solidFill>
              </a:rPr>
              <a:t> </a:t>
            </a:r>
            <a:r>
              <a:rPr sz="2400" dirty="0">
                <a:solidFill>
                  <a:srgbClr val="000000"/>
                </a:solidFill>
              </a:rPr>
              <a:t>Mode</a:t>
            </a:r>
            <a:r>
              <a:rPr sz="2400" spc="-35" dirty="0">
                <a:solidFill>
                  <a:srgbClr val="000000"/>
                </a:solidFill>
              </a:rPr>
              <a:t> </a:t>
            </a:r>
            <a:r>
              <a:rPr sz="2400" spc="-10" dirty="0">
                <a:solidFill>
                  <a:srgbClr val="000000"/>
                </a:solidFill>
              </a:rPr>
              <a:t>Configuration</a:t>
            </a:r>
            <a:r>
              <a:rPr sz="2400" spc="-30" dirty="0">
                <a:solidFill>
                  <a:srgbClr val="000000"/>
                </a:solidFill>
              </a:rPr>
              <a:t> </a:t>
            </a:r>
            <a:r>
              <a:rPr sz="2400" dirty="0">
                <a:solidFill>
                  <a:srgbClr val="000000"/>
                </a:solidFill>
              </a:rPr>
              <a:t>of</a:t>
            </a:r>
            <a:r>
              <a:rPr sz="2400" spc="-25" dirty="0">
                <a:solidFill>
                  <a:srgbClr val="000000"/>
                </a:solidFill>
              </a:rPr>
              <a:t> </a:t>
            </a:r>
            <a:r>
              <a:rPr sz="2400" spc="-10" dirty="0">
                <a:solidFill>
                  <a:srgbClr val="000000"/>
                </a:solidFill>
              </a:rPr>
              <a:t>8086:</a:t>
            </a:r>
            <a:endParaRPr sz="2400"/>
          </a:p>
        </p:txBody>
      </p:sp>
      <p:sp>
        <p:nvSpPr>
          <p:cNvPr id="3" name="object 3"/>
          <p:cNvSpPr txBox="1"/>
          <p:nvPr/>
        </p:nvSpPr>
        <p:spPr>
          <a:xfrm>
            <a:off x="979119" y="1531213"/>
            <a:ext cx="10186670" cy="4030345"/>
          </a:xfrm>
          <a:prstGeom prst="rect">
            <a:avLst/>
          </a:prstGeom>
        </p:spPr>
        <p:txBody>
          <a:bodyPr vert="horz" wrap="square" lIns="0" tIns="12700" rIns="0" bIns="0" rtlCol="0">
            <a:spAutoFit/>
          </a:bodyPr>
          <a:lstStyle/>
          <a:p>
            <a:pPr marL="239395" marR="5080" indent="-226695" algn="just">
              <a:lnSpc>
                <a:spcPct val="150000"/>
              </a:lnSpc>
              <a:spcBef>
                <a:spcPts val="100"/>
              </a:spcBef>
              <a:buFont typeface="Arial MT"/>
              <a:buChar char="•"/>
              <a:tabLst>
                <a:tab pos="241300" algn="l"/>
              </a:tabLst>
            </a:pPr>
            <a:r>
              <a:rPr sz="2000" dirty="0">
                <a:latin typeface="Cambria"/>
                <a:cs typeface="Cambria"/>
              </a:rPr>
              <a:t>Pin</a:t>
            </a:r>
            <a:r>
              <a:rPr sz="2000" spc="305" dirty="0">
                <a:latin typeface="Cambria"/>
                <a:cs typeface="Cambria"/>
              </a:rPr>
              <a:t> </a:t>
            </a:r>
            <a:r>
              <a:rPr sz="2000" dirty="0">
                <a:latin typeface="Cambria"/>
                <a:cs typeface="Cambria"/>
              </a:rPr>
              <a:t>definitions</a:t>
            </a:r>
            <a:r>
              <a:rPr sz="2000" spc="305" dirty="0">
                <a:latin typeface="Cambria"/>
                <a:cs typeface="Cambria"/>
              </a:rPr>
              <a:t> </a:t>
            </a:r>
            <a:r>
              <a:rPr sz="2000" dirty="0">
                <a:latin typeface="Cambria"/>
                <a:cs typeface="Cambria"/>
              </a:rPr>
              <a:t>from</a:t>
            </a:r>
            <a:r>
              <a:rPr sz="2000" spc="300" dirty="0">
                <a:latin typeface="Cambria"/>
                <a:cs typeface="Cambria"/>
              </a:rPr>
              <a:t> </a:t>
            </a:r>
            <a:r>
              <a:rPr sz="2000" dirty="0">
                <a:latin typeface="Cambria"/>
                <a:cs typeface="Cambria"/>
              </a:rPr>
              <a:t>24</a:t>
            </a:r>
            <a:r>
              <a:rPr sz="2000" spc="305" dirty="0">
                <a:latin typeface="Cambria"/>
                <a:cs typeface="Cambria"/>
              </a:rPr>
              <a:t> </a:t>
            </a:r>
            <a:r>
              <a:rPr sz="2000" dirty="0">
                <a:latin typeface="Cambria"/>
                <a:cs typeface="Cambria"/>
              </a:rPr>
              <a:t>to</a:t>
            </a:r>
            <a:r>
              <a:rPr sz="2000" spc="295" dirty="0">
                <a:latin typeface="Cambria"/>
                <a:cs typeface="Cambria"/>
              </a:rPr>
              <a:t> </a:t>
            </a:r>
            <a:r>
              <a:rPr sz="2000" dirty="0">
                <a:latin typeface="Cambria"/>
                <a:cs typeface="Cambria"/>
              </a:rPr>
              <a:t>31</a:t>
            </a:r>
            <a:r>
              <a:rPr sz="2000" spc="305" dirty="0">
                <a:latin typeface="Cambria"/>
                <a:cs typeface="Cambria"/>
              </a:rPr>
              <a:t> </a:t>
            </a:r>
            <a:r>
              <a:rPr sz="2000" dirty="0">
                <a:latin typeface="Cambria"/>
                <a:cs typeface="Cambria"/>
              </a:rPr>
              <a:t>are</a:t>
            </a:r>
            <a:r>
              <a:rPr sz="2000" spc="305" dirty="0">
                <a:latin typeface="Cambria"/>
                <a:cs typeface="Cambria"/>
              </a:rPr>
              <a:t> </a:t>
            </a:r>
            <a:r>
              <a:rPr sz="2000" dirty="0">
                <a:latin typeface="Cambria"/>
                <a:cs typeface="Cambria"/>
              </a:rPr>
              <a:t>different</a:t>
            </a:r>
            <a:r>
              <a:rPr sz="2000" spc="295" dirty="0">
                <a:latin typeface="Cambria"/>
                <a:cs typeface="Cambria"/>
              </a:rPr>
              <a:t> </a:t>
            </a:r>
            <a:r>
              <a:rPr sz="2000" dirty="0">
                <a:latin typeface="Cambria"/>
                <a:cs typeface="Cambria"/>
              </a:rPr>
              <a:t>for</a:t>
            </a:r>
            <a:r>
              <a:rPr sz="2000" spc="300" dirty="0">
                <a:latin typeface="Cambria"/>
                <a:cs typeface="Cambria"/>
              </a:rPr>
              <a:t> </a:t>
            </a:r>
            <a:r>
              <a:rPr sz="2000" dirty="0">
                <a:latin typeface="Cambria"/>
                <a:cs typeface="Cambria"/>
              </a:rPr>
              <a:t>minimum</a:t>
            </a:r>
            <a:r>
              <a:rPr sz="2000" spc="300" dirty="0">
                <a:latin typeface="Cambria"/>
                <a:cs typeface="Cambria"/>
              </a:rPr>
              <a:t> </a:t>
            </a:r>
            <a:r>
              <a:rPr sz="2000" dirty="0">
                <a:latin typeface="Cambria"/>
                <a:cs typeface="Cambria"/>
              </a:rPr>
              <a:t>mode</a:t>
            </a:r>
            <a:r>
              <a:rPr sz="2000" spc="295" dirty="0">
                <a:latin typeface="Cambria"/>
                <a:cs typeface="Cambria"/>
              </a:rPr>
              <a:t> </a:t>
            </a:r>
            <a:r>
              <a:rPr sz="2000" dirty="0">
                <a:latin typeface="Cambria"/>
                <a:cs typeface="Cambria"/>
              </a:rPr>
              <a:t>and</a:t>
            </a:r>
            <a:r>
              <a:rPr sz="2000" spc="315" dirty="0">
                <a:latin typeface="Cambria"/>
                <a:cs typeface="Cambria"/>
              </a:rPr>
              <a:t> </a:t>
            </a:r>
            <a:r>
              <a:rPr sz="2000" dirty="0">
                <a:latin typeface="Cambria"/>
                <a:cs typeface="Cambria"/>
              </a:rPr>
              <a:t>maximum</a:t>
            </a:r>
            <a:r>
              <a:rPr sz="2000" spc="285" dirty="0">
                <a:latin typeface="Cambria"/>
                <a:cs typeface="Cambria"/>
              </a:rPr>
              <a:t> </a:t>
            </a:r>
            <a:r>
              <a:rPr sz="2000" dirty="0">
                <a:latin typeface="Cambria"/>
                <a:cs typeface="Cambria"/>
              </a:rPr>
              <a:t>mode.</a:t>
            </a:r>
            <a:r>
              <a:rPr sz="2000" spc="305" dirty="0">
                <a:latin typeface="Cambria"/>
                <a:cs typeface="Cambria"/>
              </a:rPr>
              <a:t> </a:t>
            </a:r>
            <a:r>
              <a:rPr sz="2000" spc="-25" dirty="0">
                <a:latin typeface="Cambria"/>
                <a:cs typeface="Cambria"/>
              </a:rPr>
              <a:t>By 	</a:t>
            </a:r>
            <a:r>
              <a:rPr sz="2000" dirty="0">
                <a:latin typeface="Cambria"/>
                <a:cs typeface="Cambria"/>
              </a:rPr>
              <a:t>using</a:t>
            </a:r>
            <a:r>
              <a:rPr sz="2000" spc="295" dirty="0">
                <a:latin typeface="Cambria"/>
                <a:cs typeface="Cambria"/>
              </a:rPr>
              <a:t> </a:t>
            </a:r>
            <a:r>
              <a:rPr sz="2000" dirty="0">
                <a:latin typeface="Cambria"/>
                <a:cs typeface="Cambria"/>
              </a:rPr>
              <a:t>these</a:t>
            </a:r>
            <a:r>
              <a:rPr sz="2000" spc="310" dirty="0">
                <a:latin typeface="Cambria"/>
                <a:cs typeface="Cambria"/>
              </a:rPr>
              <a:t> </a:t>
            </a:r>
            <a:r>
              <a:rPr sz="2000" dirty="0">
                <a:latin typeface="Cambria"/>
                <a:cs typeface="Cambria"/>
              </a:rPr>
              <a:t>pins</a:t>
            </a:r>
            <a:r>
              <a:rPr sz="2000" spc="300" dirty="0">
                <a:latin typeface="Cambria"/>
                <a:cs typeface="Cambria"/>
              </a:rPr>
              <a:t> </a:t>
            </a:r>
            <a:r>
              <a:rPr sz="2000" dirty="0">
                <a:latin typeface="Cambria"/>
                <a:cs typeface="Cambria"/>
              </a:rPr>
              <a:t>the</a:t>
            </a:r>
            <a:r>
              <a:rPr sz="2000" spc="310" dirty="0">
                <a:latin typeface="Cambria"/>
                <a:cs typeface="Cambria"/>
              </a:rPr>
              <a:t> </a:t>
            </a:r>
            <a:r>
              <a:rPr sz="2000" dirty="0">
                <a:latin typeface="Cambria"/>
                <a:cs typeface="Cambria"/>
              </a:rPr>
              <a:t>8086</a:t>
            </a:r>
            <a:r>
              <a:rPr sz="2000" spc="310" dirty="0">
                <a:latin typeface="Cambria"/>
                <a:cs typeface="Cambria"/>
              </a:rPr>
              <a:t> </a:t>
            </a:r>
            <a:r>
              <a:rPr sz="2000" dirty="0">
                <a:latin typeface="Cambria"/>
                <a:cs typeface="Cambria"/>
              </a:rPr>
              <a:t>itself</a:t>
            </a:r>
            <a:r>
              <a:rPr sz="2000" spc="305" dirty="0">
                <a:latin typeface="Cambria"/>
                <a:cs typeface="Cambria"/>
              </a:rPr>
              <a:t> </a:t>
            </a:r>
            <a:r>
              <a:rPr sz="2000" dirty="0">
                <a:latin typeface="Cambria"/>
                <a:cs typeface="Cambria"/>
              </a:rPr>
              <a:t>generates</a:t>
            </a:r>
            <a:r>
              <a:rPr sz="2000" spc="310" dirty="0">
                <a:latin typeface="Cambria"/>
                <a:cs typeface="Cambria"/>
              </a:rPr>
              <a:t> </a:t>
            </a:r>
            <a:r>
              <a:rPr sz="2000" dirty="0">
                <a:latin typeface="Cambria"/>
                <a:cs typeface="Cambria"/>
              </a:rPr>
              <a:t>all</a:t>
            </a:r>
            <a:r>
              <a:rPr sz="2000" spc="295" dirty="0">
                <a:latin typeface="Cambria"/>
                <a:cs typeface="Cambria"/>
              </a:rPr>
              <a:t> </a:t>
            </a:r>
            <a:r>
              <a:rPr sz="2000" dirty="0">
                <a:latin typeface="Cambria"/>
                <a:cs typeface="Cambria"/>
              </a:rPr>
              <a:t>bus</a:t>
            </a:r>
            <a:r>
              <a:rPr sz="2000" spc="310" dirty="0">
                <a:latin typeface="Cambria"/>
                <a:cs typeface="Cambria"/>
              </a:rPr>
              <a:t> </a:t>
            </a:r>
            <a:r>
              <a:rPr sz="2000" dirty="0">
                <a:latin typeface="Cambria"/>
                <a:cs typeface="Cambria"/>
              </a:rPr>
              <a:t>control</a:t>
            </a:r>
            <a:r>
              <a:rPr sz="2000" spc="295" dirty="0">
                <a:latin typeface="Cambria"/>
                <a:cs typeface="Cambria"/>
              </a:rPr>
              <a:t> </a:t>
            </a:r>
            <a:r>
              <a:rPr sz="2000" dirty="0">
                <a:latin typeface="Cambria"/>
                <a:cs typeface="Cambria"/>
              </a:rPr>
              <a:t>signals</a:t>
            </a:r>
            <a:r>
              <a:rPr sz="2000" spc="315" dirty="0">
                <a:latin typeface="Cambria"/>
                <a:cs typeface="Cambria"/>
              </a:rPr>
              <a:t> </a:t>
            </a:r>
            <a:r>
              <a:rPr sz="2000" dirty="0">
                <a:latin typeface="Cambria"/>
                <a:cs typeface="Cambria"/>
              </a:rPr>
              <a:t>in</a:t>
            </a:r>
            <a:r>
              <a:rPr sz="2000" spc="305" dirty="0">
                <a:latin typeface="Cambria"/>
                <a:cs typeface="Cambria"/>
              </a:rPr>
              <a:t> </a:t>
            </a:r>
            <a:r>
              <a:rPr sz="2000" dirty="0">
                <a:latin typeface="Cambria"/>
                <a:cs typeface="Cambria"/>
              </a:rPr>
              <a:t>the</a:t>
            </a:r>
            <a:r>
              <a:rPr sz="2000" spc="300" dirty="0">
                <a:latin typeface="Cambria"/>
                <a:cs typeface="Cambria"/>
              </a:rPr>
              <a:t> </a:t>
            </a:r>
            <a:r>
              <a:rPr sz="2000" dirty="0">
                <a:latin typeface="Cambria"/>
                <a:cs typeface="Cambria"/>
              </a:rPr>
              <a:t>Minimum</a:t>
            </a:r>
            <a:r>
              <a:rPr sz="2000" spc="315" dirty="0">
                <a:latin typeface="Cambria"/>
                <a:cs typeface="Cambria"/>
              </a:rPr>
              <a:t> </a:t>
            </a:r>
            <a:r>
              <a:rPr sz="2000" spc="-20" dirty="0">
                <a:latin typeface="Cambria"/>
                <a:cs typeface="Cambria"/>
              </a:rPr>
              <a:t>Mode 	</a:t>
            </a:r>
            <a:r>
              <a:rPr sz="2000" spc="-10" dirty="0">
                <a:latin typeface="Cambria"/>
                <a:cs typeface="Cambria"/>
              </a:rPr>
              <a:t>Configuration</a:t>
            </a:r>
            <a:r>
              <a:rPr sz="2000" spc="-65" dirty="0">
                <a:latin typeface="Cambria"/>
                <a:cs typeface="Cambria"/>
              </a:rPr>
              <a:t> </a:t>
            </a:r>
            <a:r>
              <a:rPr sz="2000" dirty="0">
                <a:latin typeface="Cambria"/>
                <a:cs typeface="Cambria"/>
              </a:rPr>
              <a:t>of</a:t>
            </a:r>
            <a:r>
              <a:rPr sz="2000" spc="-30" dirty="0">
                <a:latin typeface="Cambria"/>
                <a:cs typeface="Cambria"/>
              </a:rPr>
              <a:t> </a:t>
            </a:r>
            <a:r>
              <a:rPr sz="2000" dirty="0">
                <a:latin typeface="Cambria"/>
                <a:cs typeface="Cambria"/>
              </a:rPr>
              <a:t>8086.</a:t>
            </a:r>
            <a:r>
              <a:rPr sz="2000" spc="10" dirty="0">
                <a:latin typeface="Cambria"/>
                <a:cs typeface="Cambria"/>
              </a:rPr>
              <a:t> </a:t>
            </a:r>
            <a:r>
              <a:rPr sz="2000" dirty="0">
                <a:latin typeface="Cambria"/>
                <a:cs typeface="Cambria"/>
              </a:rPr>
              <a:t>These</a:t>
            </a:r>
            <a:r>
              <a:rPr sz="2000" spc="-10" dirty="0">
                <a:latin typeface="Cambria"/>
                <a:cs typeface="Cambria"/>
              </a:rPr>
              <a:t> </a:t>
            </a:r>
            <a:r>
              <a:rPr sz="2000" dirty="0">
                <a:latin typeface="Cambria"/>
                <a:cs typeface="Cambria"/>
              </a:rPr>
              <a:t>signals</a:t>
            </a:r>
            <a:r>
              <a:rPr sz="2000" spc="-40" dirty="0">
                <a:latin typeface="Cambria"/>
                <a:cs typeface="Cambria"/>
              </a:rPr>
              <a:t> </a:t>
            </a:r>
            <a:r>
              <a:rPr sz="2000" spc="-20" dirty="0">
                <a:latin typeface="Cambria"/>
                <a:cs typeface="Cambria"/>
              </a:rPr>
              <a:t>are:</a:t>
            </a:r>
            <a:endParaRPr sz="2000">
              <a:latin typeface="Cambria"/>
              <a:cs typeface="Cambria"/>
            </a:endParaRPr>
          </a:p>
          <a:p>
            <a:pPr>
              <a:lnSpc>
                <a:spcPct val="100000"/>
              </a:lnSpc>
              <a:buFont typeface="Arial MT"/>
              <a:buChar char="•"/>
            </a:pPr>
            <a:endParaRPr sz="2000">
              <a:latin typeface="Cambria"/>
              <a:cs typeface="Cambria"/>
            </a:endParaRPr>
          </a:p>
          <a:p>
            <a:pPr marL="12700" algn="just">
              <a:lnSpc>
                <a:spcPct val="100000"/>
              </a:lnSpc>
              <a:spcBef>
                <a:spcPts val="5"/>
              </a:spcBef>
            </a:pPr>
            <a:r>
              <a:rPr sz="2400" b="1" dirty="0">
                <a:latin typeface="Cambria"/>
                <a:cs typeface="Cambria"/>
              </a:rPr>
              <a:t>Pin</a:t>
            </a:r>
            <a:r>
              <a:rPr sz="2400" b="1" spc="-45" dirty="0">
                <a:latin typeface="Cambria"/>
                <a:cs typeface="Cambria"/>
              </a:rPr>
              <a:t> </a:t>
            </a:r>
            <a:r>
              <a:rPr sz="2400" b="1" dirty="0">
                <a:latin typeface="Cambria"/>
                <a:cs typeface="Cambria"/>
              </a:rPr>
              <a:t>Definitions</a:t>
            </a:r>
            <a:r>
              <a:rPr sz="2400" b="1" spc="-45" dirty="0">
                <a:latin typeface="Cambria"/>
                <a:cs typeface="Cambria"/>
              </a:rPr>
              <a:t> </a:t>
            </a:r>
            <a:r>
              <a:rPr sz="2400" b="1" dirty="0">
                <a:latin typeface="Cambria"/>
                <a:cs typeface="Cambria"/>
              </a:rPr>
              <a:t>(24</a:t>
            </a:r>
            <a:r>
              <a:rPr sz="2400" b="1" spc="-35" dirty="0">
                <a:latin typeface="Cambria"/>
                <a:cs typeface="Cambria"/>
              </a:rPr>
              <a:t> </a:t>
            </a:r>
            <a:r>
              <a:rPr sz="2400" b="1" dirty="0">
                <a:latin typeface="Cambria"/>
                <a:cs typeface="Cambria"/>
              </a:rPr>
              <a:t>to</a:t>
            </a:r>
            <a:r>
              <a:rPr sz="2400" b="1" spc="-25" dirty="0">
                <a:latin typeface="Cambria"/>
                <a:cs typeface="Cambria"/>
              </a:rPr>
              <a:t> </a:t>
            </a:r>
            <a:r>
              <a:rPr sz="2400" b="1" dirty="0">
                <a:latin typeface="Cambria"/>
                <a:cs typeface="Cambria"/>
              </a:rPr>
              <a:t>31)</a:t>
            </a:r>
            <a:r>
              <a:rPr sz="2400" b="1" spc="-30" dirty="0">
                <a:latin typeface="Cambria"/>
                <a:cs typeface="Cambria"/>
              </a:rPr>
              <a:t> </a:t>
            </a:r>
            <a:r>
              <a:rPr sz="2400" b="1" dirty="0">
                <a:latin typeface="Cambria"/>
                <a:cs typeface="Cambria"/>
              </a:rPr>
              <a:t>in</a:t>
            </a:r>
            <a:r>
              <a:rPr sz="2400" b="1" spc="-40" dirty="0">
                <a:latin typeface="Cambria"/>
                <a:cs typeface="Cambria"/>
              </a:rPr>
              <a:t> </a:t>
            </a:r>
            <a:r>
              <a:rPr sz="2400" b="1" dirty="0">
                <a:latin typeface="Cambria"/>
                <a:cs typeface="Cambria"/>
              </a:rPr>
              <a:t>Minimum</a:t>
            </a:r>
            <a:r>
              <a:rPr sz="2400" b="1" spc="-40" dirty="0">
                <a:latin typeface="Cambria"/>
                <a:cs typeface="Cambria"/>
              </a:rPr>
              <a:t> </a:t>
            </a:r>
            <a:r>
              <a:rPr sz="2400" b="1" spc="-10" dirty="0">
                <a:latin typeface="Cambria"/>
                <a:cs typeface="Cambria"/>
              </a:rPr>
              <a:t>Mode:</a:t>
            </a:r>
            <a:endParaRPr sz="2400">
              <a:latin typeface="Cambria"/>
              <a:cs typeface="Cambria"/>
            </a:endParaRPr>
          </a:p>
          <a:p>
            <a:pPr marL="239395" marR="5080" indent="-226695" algn="just">
              <a:lnSpc>
                <a:spcPct val="150000"/>
              </a:lnSpc>
              <a:spcBef>
                <a:spcPts val="1095"/>
              </a:spcBef>
              <a:buFont typeface="Arial MT"/>
              <a:buChar char="•"/>
              <a:tabLst>
                <a:tab pos="241300" algn="l"/>
              </a:tabLst>
            </a:pPr>
            <a:r>
              <a:rPr sz="2000" b="1" dirty="0">
                <a:latin typeface="Cambria"/>
                <a:cs typeface="Cambria"/>
              </a:rPr>
              <a:t>INTA’</a:t>
            </a:r>
            <a:r>
              <a:rPr sz="2000" b="1" spc="70" dirty="0">
                <a:latin typeface="Cambria"/>
                <a:cs typeface="Cambria"/>
              </a:rPr>
              <a:t>  </a:t>
            </a:r>
            <a:r>
              <a:rPr sz="2000" b="1" dirty="0">
                <a:latin typeface="Cambria"/>
                <a:cs typeface="Cambria"/>
              </a:rPr>
              <a:t>(Interrupt</a:t>
            </a:r>
            <a:r>
              <a:rPr sz="2000" b="1" spc="70" dirty="0">
                <a:latin typeface="Cambria"/>
                <a:cs typeface="Cambria"/>
              </a:rPr>
              <a:t>  </a:t>
            </a:r>
            <a:r>
              <a:rPr sz="2000" b="1" dirty="0">
                <a:latin typeface="Cambria"/>
                <a:cs typeface="Cambria"/>
              </a:rPr>
              <a:t>Acknowledge)</a:t>
            </a:r>
            <a:r>
              <a:rPr sz="2000" b="1" spc="65" dirty="0">
                <a:latin typeface="Cambria"/>
                <a:cs typeface="Cambria"/>
              </a:rPr>
              <a:t>  </a:t>
            </a:r>
            <a:r>
              <a:rPr sz="2000" b="1" dirty="0">
                <a:latin typeface="Cambria"/>
                <a:cs typeface="Cambria"/>
              </a:rPr>
              <a:t>Output</a:t>
            </a:r>
            <a:r>
              <a:rPr sz="2000" b="1" spc="75" dirty="0">
                <a:latin typeface="Cambria"/>
                <a:cs typeface="Cambria"/>
              </a:rPr>
              <a:t>  </a:t>
            </a:r>
            <a:r>
              <a:rPr sz="2000" b="1" dirty="0">
                <a:latin typeface="Cambria"/>
                <a:cs typeface="Cambria"/>
              </a:rPr>
              <a:t>:</a:t>
            </a:r>
            <a:r>
              <a:rPr sz="2000" b="1" spc="65" dirty="0">
                <a:latin typeface="Cambria"/>
                <a:cs typeface="Cambria"/>
              </a:rPr>
              <a:t>  </a:t>
            </a:r>
            <a:r>
              <a:rPr sz="2000" dirty="0">
                <a:latin typeface="Cambria"/>
                <a:cs typeface="Cambria"/>
              </a:rPr>
              <a:t>This</a:t>
            </a:r>
            <a:r>
              <a:rPr sz="2000" spc="70" dirty="0">
                <a:latin typeface="Cambria"/>
                <a:cs typeface="Cambria"/>
              </a:rPr>
              <a:t>  </a:t>
            </a:r>
            <a:r>
              <a:rPr sz="2000" dirty="0">
                <a:latin typeface="Cambria"/>
                <a:cs typeface="Cambria"/>
              </a:rPr>
              <a:t>indicates</a:t>
            </a:r>
            <a:r>
              <a:rPr sz="2000" spc="70" dirty="0">
                <a:latin typeface="Cambria"/>
                <a:cs typeface="Cambria"/>
              </a:rPr>
              <a:t>  </a:t>
            </a:r>
            <a:r>
              <a:rPr sz="2000" dirty="0">
                <a:latin typeface="Cambria"/>
                <a:cs typeface="Cambria"/>
              </a:rPr>
              <a:t>recognition</a:t>
            </a:r>
            <a:r>
              <a:rPr sz="2000" spc="55" dirty="0">
                <a:latin typeface="Cambria"/>
                <a:cs typeface="Cambria"/>
              </a:rPr>
              <a:t>  </a:t>
            </a:r>
            <a:r>
              <a:rPr sz="2000" dirty="0">
                <a:latin typeface="Cambria"/>
                <a:cs typeface="Cambria"/>
              </a:rPr>
              <a:t>of</a:t>
            </a:r>
            <a:r>
              <a:rPr sz="2000" spc="70" dirty="0">
                <a:latin typeface="Cambria"/>
                <a:cs typeface="Cambria"/>
              </a:rPr>
              <a:t>  </a:t>
            </a:r>
            <a:r>
              <a:rPr sz="2000" dirty="0">
                <a:latin typeface="Cambria"/>
                <a:cs typeface="Cambria"/>
              </a:rPr>
              <a:t>an</a:t>
            </a:r>
            <a:r>
              <a:rPr sz="2000" spc="65" dirty="0">
                <a:latin typeface="Cambria"/>
                <a:cs typeface="Cambria"/>
              </a:rPr>
              <a:t>  </a:t>
            </a:r>
            <a:r>
              <a:rPr sz="2000" spc="-10" dirty="0">
                <a:latin typeface="Cambria"/>
                <a:cs typeface="Cambria"/>
              </a:rPr>
              <a:t>interrupt 	</a:t>
            </a:r>
            <a:r>
              <a:rPr sz="2000" dirty="0">
                <a:latin typeface="Cambria"/>
                <a:cs typeface="Cambria"/>
              </a:rPr>
              <a:t>request.</a:t>
            </a:r>
            <a:r>
              <a:rPr sz="2000" spc="260" dirty="0">
                <a:latin typeface="Cambria"/>
                <a:cs typeface="Cambria"/>
              </a:rPr>
              <a:t> </a:t>
            </a:r>
            <a:r>
              <a:rPr sz="2000" dirty="0">
                <a:latin typeface="Cambria"/>
                <a:cs typeface="Cambria"/>
              </a:rPr>
              <a:t>It</a:t>
            </a:r>
            <a:r>
              <a:rPr sz="2000" spc="260" dirty="0">
                <a:latin typeface="Cambria"/>
                <a:cs typeface="Cambria"/>
              </a:rPr>
              <a:t> </a:t>
            </a:r>
            <a:r>
              <a:rPr sz="2000" dirty="0">
                <a:latin typeface="Cambria"/>
                <a:cs typeface="Cambria"/>
              </a:rPr>
              <a:t>consists</a:t>
            </a:r>
            <a:r>
              <a:rPr sz="2000" spc="254" dirty="0">
                <a:latin typeface="Cambria"/>
                <a:cs typeface="Cambria"/>
              </a:rPr>
              <a:t> </a:t>
            </a:r>
            <a:r>
              <a:rPr sz="2000" dirty="0">
                <a:latin typeface="Cambria"/>
                <a:cs typeface="Cambria"/>
              </a:rPr>
              <a:t>of</a:t>
            </a:r>
            <a:r>
              <a:rPr sz="2000" spc="260" dirty="0">
                <a:latin typeface="Cambria"/>
                <a:cs typeface="Cambria"/>
              </a:rPr>
              <a:t> </a:t>
            </a:r>
            <a:r>
              <a:rPr sz="2000" dirty="0">
                <a:latin typeface="Cambria"/>
                <a:cs typeface="Cambria"/>
              </a:rPr>
              <a:t>two</a:t>
            </a:r>
            <a:r>
              <a:rPr sz="2000" spc="254" dirty="0">
                <a:latin typeface="Cambria"/>
                <a:cs typeface="Cambria"/>
              </a:rPr>
              <a:t> </a:t>
            </a:r>
            <a:r>
              <a:rPr sz="2000" dirty="0">
                <a:latin typeface="Cambria"/>
                <a:cs typeface="Cambria"/>
              </a:rPr>
              <a:t>negative</a:t>
            </a:r>
            <a:r>
              <a:rPr sz="2000" spc="245" dirty="0">
                <a:latin typeface="Cambria"/>
                <a:cs typeface="Cambria"/>
              </a:rPr>
              <a:t> </a:t>
            </a:r>
            <a:r>
              <a:rPr sz="2000" dirty="0">
                <a:latin typeface="Cambria"/>
                <a:cs typeface="Cambria"/>
              </a:rPr>
              <a:t>going</a:t>
            </a:r>
            <a:r>
              <a:rPr sz="2000" spc="265" dirty="0">
                <a:latin typeface="Cambria"/>
                <a:cs typeface="Cambria"/>
              </a:rPr>
              <a:t> </a:t>
            </a:r>
            <a:r>
              <a:rPr sz="2000" dirty="0">
                <a:latin typeface="Cambria"/>
                <a:cs typeface="Cambria"/>
              </a:rPr>
              <a:t>pulses</a:t>
            </a:r>
            <a:r>
              <a:rPr sz="2000" spc="254" dirty="0">
                <a:latin typeface="Cambria"/>
                <a:cs typeface="Cambria"/>
              </a:rPr>
              <a:t> </a:t>
            </a:r>
            <a:r>
              <a:rPr sz="2000" dirty="0">
                <a:latin typeface="Cambria"/>
                <a:cs typeface="Cambria"/>
              </a:rPr>
              <a:t>in</a:t>
            </a:r>
            <a:r>
              <a:rPr sz="2000" spc="254" dirty="0">
                <a:latin typeface="Cambria"/>
                <a:cs typeface="Cambria"/>
              </a:rPr>
              <a:t> </a:t>
            </a:r>
            <a:r>
              <a:rPr sz="2000" dirty="0">
                <a:latin typeface="Cambria"/>
                <a:cs typeface="Cambria"/>
              </a:rPr>
              <a:t>two</a:t>
            </a:r>
            <a:r>
              <a:rPr sz="2000" spc="270" dirty="0">
                <a:latin typeface="Cambria"/>
                <a:cs typeface="Cambria"/>
              </a:rPr>
              <a:t> </a:t>
            </a:r>
            <a:r>
              <a:rPr sz="2000" dirty="0">
                <a:latin typeface="Cambria"/>
                <a:cs typeface="Cambria"/>
              </a:rPr>
              <a:t>consecutive</a:t>
            </a:r>
            <a:r>
              <a:rPr sz="2000" spc="270" dirty="0">
                <a:latin typeface="Cambria"/>
                <a:cs typeface="Cambria"/>
              </a:rPr>
              <a:t> </a:t>
            </a:r>
            <a:r>
              <a:rPr sz="2000" dirty="0">
                <a:latin typeface="Cambria"/>
                <a:cs typeface="Cambria"/>
              </a:rPr>
              <a:t>bus</a:t>
            </a:r>
            <a:r>
              <a:rPr sz="2000" spc="265" dirty="0">
                <a:latin typeface="Cambria"/>
                <a:cs typeface="Cambria"/>
              </a:rPr>
              <a:t> </a:t>
            </a:r>
            <a:r>
              <a:rPr sz="2000" dirty="0">
                <a:latin typeface="Cambria"/>
                <a:cs typeface="Cambria"/>
              </a:rPr>
              <a:t>cycles.</a:t>
            </a:r>
            <a:r>
              <a:rPr sz="2000" spc="265" dirty="0">
                <a:latin typeface="Cambria"/>
                <a:cs typeface="Cambria"/>
              </a:rPr>
              <a:t> </a:t>
            </a:r>
            <a:r>
              <a:rPr sz="2000" dirty="0">
                <a:latin typeface="Cambria"/>
                <a:cs typeface="Cambria"/>
              </a:rPr>
              <a:t>The</a:t>
            </a:r>
            <a:r>
              <a:rPr sz="2000" spc="254" dirty="0">
                <a:latin typeface="Cambria"/>
                <a:cs typeface="Cambria"/>
              </a:rPr>
              <a:t> </a:t>
            </a:r>
            <a:r>
              <a:rPr sz="2000" spc="-10" dirty="0">
                <a:latin typeface="Cambria"/>
                <a:cs typeface="Cambria"/>
              </a:rPr>
              <a:t>first 	</a:t>
            </a:r>
            <a:r>
              <a:rPr sz="2000" dirty="0">
                <a:latin typeface="Cambria"/>
                <a:cs typeface="Cambria"/>
              </a:rPr>
              <a:t>pulse</a:t>
            </a:r>
            <a:r>
              <a:rPr sz="2000" spc="240" dirty="0">
                <a:latin typeface="Cambria"/>
                <a:cs typeface="Cambria"/>
              </a:rPr>
              <a:t> </a:t>
            </a:r>
            <a:r>
              <a:rPr sz="2000" dirty="0">
                <a:latin typeface="Cambria"/>
                <a:cs typeface="Cambria"/>
              </a:rPr>
              <a:t>informs</a:t>
            </a:r>
            <a:r>
              <a:rPr sz="2000" spc="235" dirty="0">
                <a:latin typeface="Cambria"/>
                <a:cs typeface="Cambria"/>
              </a:rPr>
              <a:t> </a:t>
            </a:r>
            <a:r>
              <a:rPr sz="2000" dirty="0">
                <a:latin typeface="Cambria"/>
                <a:cs typeface="Cambria"/>
              </a:rPr>
              <a:t>the</a:t>
            </a:r>
            <a:r>
              <a:rPr sz="2000" spc="240" dirty="0">
                <a:latin typeface="Cambria"/>
                <a:cs typeface="Cambria"/>
              </a:rPr>
              <a:t> </a:t>
            </a:r>
            <a:r>
              <a:rPr sz="2000" dirty="0">
                <a:latin typeface="Cambria"/>
                <a:cs typeface="Cambria"/>
              </a:rPr>
              <a:t>interface</a:t>
            </a:r>
            <a:r>
              <a:rPr sz="2000" spc="240" dirty="0">
                <a:latin typeface="Cambria"/>
                <a:cs typeface="Cambria"/>
              </a:rPr>
              <a:t> </a:t>
            </a:r>
            <a:r>
              <a:rPr sz="2000" dirty="0">
                <a:latin typeface="Cambria"/>
                <a:cs typeface="Cambria"/>
              </a:rPr>
              <a:t>that</a:t>
            </a:r>
            <a:r>
              <a:rPr sz="2000" spc="250" dirty="0">
                <a:latin typeface="Cambria"/>
                <a:cs typeface="Cambria"/>
              </a:rPr>
              <a:t> </a:t>
            </a:r>
            <a:r>
              <a:rPr sz="2000" dirty="0">
                <a:latin typeface="Cambria"/>
                <a:cs typeface="Cambria"/>
              </a:rPr>
              <a:t>its</a:t>
            </a:r>
            <a:r>
              <a:rPr sz="2000" spc="240" dirty="0">
                <a:latin typeface="Cambria"/>
                <a:cs typeface="Cambria"/>
              </a:rPr>
              <a:t> </a:t>
            </a:r>
            <a:r>
              <a:rPr sz="2000" dirty="0">
                <a:latin typeface="Cambria"/>
                <a:cs typeface="Cambria"/>
              </a:rPr>
              <a:t>request</a:t>
            </a:r>
            <a:r>
              <a:rPr sz="2000" spc="254" dirty="0">
                <a:latin typeface="Cambria"/>
                <a:cs typeface="Cambria"/>
              </a:rPr>
              <a:t> </a:t>
            </a:r>
            <a:r>
              <a:rPr sz="2000" dirty="0">
                <a:latin typeface="Cambria"/>
                <a:cs typeface="Cambria"/>
              </a:rPr>
              <a:t>has</a:t>
            </a:r>
            <a:r>
              <a:rPr sz="2000" spc="250" dirty="0">
                <a:latin typeface="Cambria"/>
                <a:cs typeface="Cambria"/>
              </a:rPr>
              <a:t> </a:t>
            </a:r>
            <a:r>
              <a:rPr sz="2000" dirty="0">
                <a:latin typeface="Cambria"/>
                <a:cs typeface="Cambria"/>
              </a:rPr>
              <a:t>been</a:t>
            </a:r>
            <a:r>
              <a:rPr sz="2000" spc="229" dirty="0">
                <a:latin typeface="Cambria"/>
                <a:cs typeface="Cambria"/>
              </a:rPr>
              <a:t> </a:t>
            </a:r>
            <a:r>
              <a:rPr sz="2000" dirty="0">
                <a:latin typeface="Cambria"/>
                <a:cs typeface="Cambria"/>
              </a:rPr>
              <a:t>recognized</a:t>
            </a:r>
            <a:r>
              <a:rPr sz="2000" spc="235" dirty="0">
                <a:latin typeface="Cambria"/>
                <a:cs typeface="Cambria"/>
              </a:rPr>
              <a:t> </a:t>
            </a:r>
            <a:r>
              <a:rPr sz="2000" dirty="0">
                <a:latin typeface="Cambria"/>
                <a:cs typeface="Cambria"/>
              </a:rPr>
              <a:t>and</a:t>
            </a:r>
            <a:r>
              <a:rPr sz="2000" spc="245" dirty="0">
                <a:latin typeface="Cambria"/>
                <a:cs typeface="Cambria"/>
              </a:rPr>
              <a:t> </a:t>
            </a:r>
            <a:r>
              <a:rPr sz="2000" dirty="0">
                <a:latin typeface="Cambria"/>
                <a:cs typeface="Cambria"/>
              </a:rPr>
              <a:t>upon</a:t>
            </a:r>
            <a:r>
              <a:rPr sz="2000" spc="229" dirty="0">
                <a:latin typeface="Cambria"/>
                <a:cs typeface="Cambria"/>
              </a:rPr>
              <a:t> </a:t>
            </a:r>
            <a:r>
              <a:rPr sz="2000" dirty="0">
                <a:latin typeface="Cambria"/>
                <a:cs typeface="Cambria"/>
              </a:rPr>
              <a:t>receipt</a:t>
            </a:r>
            <a:r>
              <a:rPr sz="2000" spc="254" dirty="0">
                <a:latin typeface="Cambria"/>
                <a:cs typeface="Cambria"/>
              </a:rPr>
              <a:t> </a:t>
            </a:r>
            <a:r>
              <a:rPr sz="2000" dirty="0">
                <a:latin typeface="Cambria"/>
                <a:cs typeface="Cambria"/>
              </a:rPr>
              <a:t>of</a:t>
            </a:r>
            <a:r>
              <a:rPr sz="2000" spc="235" dirty="0">
                <a:latin typeface="Cambria"/>
                <a:cs typeface="Cambria"/>
              </a:rPr>
              <a:t> </a:t>
            </a:r>
            <a:r>
              <a:rPr sz="2000" spc="-25" dirty="0">
                <a:latin typeface="Cambria"/>
                <a:cs typeface="Cambria"/>
              </a:rPr>
              <a:t>the 	</a:t>
            </a:r>
            <a:r>
              <a:rPr sz="2000" dirty="0">
                <a:latin typeface="Cambria"/>
                <a:cs typeface="Cambria"/>
              </a:rPr>
              <a:t>second</a:t>
            </a:r>
            <a:r>
              <a:rPr sz="2000" spc="-35" dirty="0">
                <a:latin typeface="Cambria"/>
                <a:cs typeface="Cambria"/>
              </a:rPr>
              <a:t> </a:t>
            </a:r>
            <a:r>
              <a:rPr sz="2000" dirty="0">
                <a:latin typeface="Cambria"/>
                <a:cs typeface="Cambria"/>
              </a:rPr>
              <a:t>pulse,</a:t>
            </a:r>
            <a:r>
              <a:rPr sz="2000" spc="-20" dirty="0">
                <a:latin typeface="Cambria"/>
                <a:cs typeface="Cambria"/>
              </a:rPr>
              <a:t> </a:t>
            </a:r>
            <a:r>
              <a:rPr sz="2000" dirty="0">
                <a:latin typeface="Cambria"/>
                <a:cs typeface="Cambria"/>
              </a:rPr>
              <a:t>the</a:t>
            </a:r>
            <a:r>
              <a:rPr sz="2000" spc="-45" dirty="0">
                <a:latin typeface="Cambria"/>
                <a:cs typeface="Cambria"/>
              </a:rPr>
              <a:t> </a:t>
            </a:r>
            <a:r>
              <a:rPr sz="2000" dirty="0">
                <a:latin typeface="Cambria"/>
                <a:cs typeface="Cambria"/>
              </a:rPr>
              <a:t>interface</a:t>
            </a:r>
            <a:r>
              <a:rPr sz="2000" spc="-45" dirty="0">
                <a:latin typeface="Cambria"/>
                <a:cs typeface="Cambria"/>
              </a:rPr>
              <a:t> </a:t>
            </a:r>
            <a:r>
              <a:rPr sz="2000" dirty="0">
                <a:latin typeface="Cambria"/>
                <a:cs typeface="Cambria"/>
              </a:rPr>
              <a:t>is</a:t>
            </a:r>
            <a:r>
              <a:rPr sz="2000" spc="-30" dirty="0">
                <a:latin typeface="Cambria"/>
                <a:cs typeface="Cambria"/>
              </a:rPr>
              <a:t> </a:t>
            </a:r>
            <a:r>
              <a:rPr sz="2000" dirty="0">
                <a:latin typeface="Cambria"/>
                <a:cs typeface="Cambria"/>
              </a:rPr>
              <a:t>to</a:t>
            </a:r>
            <a:r>
              <a:rPr sz="2000" spc="-35" dirty="0">
                <a:latin typeface="Cambria"/>
                <a:cs typeface="Cambria"/>
              </a:rPr>
              <a:t> </a:t>
            </a:r>
            <a:r>
              <a:rPr sz="2000" dirty="0">
                <a:latin typeface="Cambria"/>
                <a:cs typeface="Cambria"/>
              </a:rPr>
              <a:t>send</a:t>
            </a:r>
            <a:r>
              <a:rPr sz="2000" spc="-30" dirty="0">
                <a:latin typeface="Cambria"/>
                <a:cs typeface="Cambria"/>
              </a:rPr>
              <a:t> </a:t>
            </a:r>
            <a:r>
              <a:rPr sz="2000" dirty="0">
                <a:latin typeface="Cambria"/>
                <a:cs typeface="Cambria"/>
              </a:rPr>
              <a:t>the</a:t>
            </a:r>
            <a:r>
              <a:rPr sz="2000" spc="-45" dirty="0">
                <a:latin typeface="Cambria"/>
                <a:cs typeface="Cambria"/>
              </a:rPr>
              <a:t> </a:t>
            </a:r>
            <a:r>
              <a:rPr sz="2000" dirty="0">
                <a:latin typeface="Cambria"/>
                <a:cs typeface="Cambria"/>
              </a:rPr>
              <a:t>interrupt</a:t>
            </a:r>
            <a:r>
              <a:rPr sz="2000" spc="-50" dirty="0">
                <a:latin typeface="Cambria"/>
                <a:cs typeface="Cambria"/>
              </a:rPr>
              <a:t> </a:t>
            </a:r>
            <a:r>
              <a:rPr sz="2000" dirty="0">
                <a:latin typeface="Cambria"/>
                <a:cs typeface="Cambria"/>
              </a:rPr>
              <a:t>type</a:t>
            </a:r>
            <a:r>
              <a:rPr sz="2000" spc="-35" dirty="0">
                <a:latin typeface="Cambria"/>
                <a:cs typeface="Cambria"/>
              </a:rPr>
              <a:t> </a:t>
            </a:r>
            <a:r>
              <a:rPr sz="2000" dirty="0">
                <a:latin typeface="Cambria"/>
                <a:cs typeface="Cambria"/>
              </a:rPr>
              <a:t>to</a:t>
            </a:r>
            <a:r>
              <a:rPr sz="2000" spc="-35" dirty="0">
                <a:latin typeface="Cambria"/>
                <a:cs typeface="Cambria"/>
              </a:rPr>
              <a:t> </a:t>
            </a:r>
            <a:r>
              <a:rPr sz="2000" dirty="0">
                <a:latin typeface="Cambria"/>
                <a:cs typeface="Cambria"/>
              </a:rPr>
              <a:t>the</a:t>
            </a:r>
            <a:r>
              <a:rPr sz="2000" spc="-30" dirty="0">
                <a:latin typeface="Cambria"/>
                <a:cs typeface="Cambria"/>
              </a:rPr>
              <a:t> </a:t>
            </a:r>
            <a:r>
              <a:rPr sz="2000" dirty="0">
                <a:latin typeface="Cambria"/>
                <a:cs typeface="Cambria"/>
              </a:rPr>
              <a:t>processor</a:t>
            </a:r>
            <a:r>
              <a:rPr sz="2000" spc="-45" dirty="0">
                <a:latin typeface="Cambria"/>
                <a:cs typeface="Cambria"/>
              </a:rPr>
              <a:t> </a:t>
            </a:r>
            <a:r>
              <a:rPr sz="2000" dirty="0">
                <a:latin typeface="Cambria"/>
                <a:cs typeface="Cambria"/>
              </a:rPr>
              <a:t>over</a:t>
            </a:r>
            <a:r>
              <a:rPr sz="2000" spc="-40" dirty="0">
                <a:latin typeface="Cambria"/>
                <a:cs typeface="Cambria"/>
              </a:rPr>
              <a:t> </a:t>
            </a:r>
            <a:r>
              <a:rPr sz="2000" dirty="0">
                <a:latin typeface="Cambria"/>
                <a:cs typeface="Cambria"/>
              </a:rPr>
              <a:t>the</a:t>
            </a:r>
            <a:r>
              <a:rPr sz="2000" spc="-45" dirty="0">
                <a:latin typeface="Cambria"/>
                <a:cs typeface="Cambria"/>
              </a:rPr>
              <a:t> </a:t>
            </a:r>
            <a:r>
              <a:rPr sz="2000" dirty="0">
                <a:latin typeface="Cambria"/>
                <a:cs typeface="Cambria"/>
              </a:rPr>
              <a:t>data</a:t>
            </a:r>
            <a:r>
              <a:rPr sz="2000" spc="-35" dirty="0">
                <a:latin typeface="Cambria"/>
                <a:cs typeface="Cambria"/>
              </a:rPr>
              <a:t> </a:t>
            </a:r>
            <a:r>
              <a:rPr sz="2000" spc="-20" dirty="0">
                <a:latin typeface="Cambria"/>
                <a:cs typeface="Cambria"/>
              </a:rPr>
              <a:t>bus.</a:t>
            </a:r>
            <a:endParaRPr sz="2000">
              <a:latin typeface="Cambria"/>
              <a:cs typeface="Cambri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84707" y="911535"/>
            <a:ext cx="10215245" cy="4523105"/>
          </a:xfrm>
          <a:prstGeom prst="rect">
            <a:avLst/>
          </a:prstGeom>
        </p:spPr>
        <p:txBody>
          <a:bodyPr vert="horz" wrap="square" lIns="0" tIns="165735" rIns="0" bIns="0" rtlCol="0">
            <a:spAutoFit/>
          </a:bodyPr>
          <a:lstStyle/>
          <a:p>
            <a:pPr marL="291465" indent="-227965">
              <a:lnSpc>
                <a:spcPct val="100000"/>
              </a:lnSpc>
              <a:spcBef>
                <a:spcPts val="1305"/>
              </a:spcBef>
              <a:buFont typeface="Arial MT"/>
              <a:buChar char="•"/>
              <a:tabLst>
                <a:tab pos="291465" algn="l"/>
              </a:tabLst>
            </a:pPr>
            <a:r>
              <a:rPr sz="2000" b="1" dirty="0">
                <a:latin typeface="Cambria"/>
                <a:cs typeface="Cambria"/>
              </a:rPr>
              <a:t>ALE</a:t>
            </a:r>
            <a:r>
              <a:rPr sz="2000" b="1" spc="60" dirty="0">
                <a:latin typeface="Cambria"/>
                <a:cs typeface="Cambria"/>
              </a:rPr>
              <a:t> </a:t>
            </a:r>
            <a:r>
              <a:rPr sz="2000" b="1" dirty="0">
                <a:latin typeface="Cambria"/>
                <a:cs typeface="Cambria"/>
              </a:rPr>
              <a:t>(Address</a:t>
            </a:r>
            <a:r>
              <a:rPr sz="2000" b="1" spc="80" dirty="0">
                <a:latin typeface="Cambria"/>
                <a:cs typeface="Cambria"/>
              </a:rPr>
              <a:t> </a:t>
            </a:r>
            <a:r>
              <a:rPr sz="2000" b="1" dirty="0">
                <a:latin typeface="Cambria"/>
                <a:cs typeface="Cambria"/>
              </a:rPr>
              <a:t>Latch</a:t>
            </a:r>
            <a:r>
              <a:rPr sz="2000" b="1" spc="60" dirty="0">
                <a:latin typeface="Cambria"/>
                <a:cs typeface="Cambria"/>
              </a:rPr>
              <a:t> </a:t>
            </a:r>
            <a:r>
              <a:rPr sz="2000" b="1" dirty="0">
                <a:latin typeface="Cambria"/>
                <a:cs typeface="Cambria"/>
              </a:rPr>
              <a:t>Enable)</a:t>
            </a:r>
            <a:r>
              <a:rPr sz="2000" b="1" spc="75" dirty="0">
                <a:latin typeface="Cambria"/>
                <a:cs typeface="Cambria"/>
              </a:rPr>
              <a:t> </a:t>
            </a:r>
            <a:r>
              <a:rPr sz="2000" b="1" dirty="0">
                <a:latin typeface="Cambria"/>
                <a:cs typeface="Cambria"/>
              </a:rPr>
              <a:t>output</a:t>
            </a:r>
            <a:r>
              <a:rPr sz="2000" b="1" spc="75" dirty="0">
                <a:latin typeface="Cambria"/>
                <a:cs typeface="Cambria"/>
              </a:rPr>
              <a:t> </a:t>
            </a:r>
            <a:r>
              <a:rPr sz="2000" b="1" dirty="0">
                <a:latin typeface="Cambria"/>
                <a:cs typeface="Cambria"/>
              </a:rPr>
              <a:t>:</a:t>
            </a:r>
            <a:r>
              <a:rPr sz="2000" b="1" spc="75" dirty="0">
                <a:latin typeface="Cambria"/>
                <a:cs typeface="Cambria"/>
              </a:rPr>
              <a:t> </a:t>
            </a:r>
            <a:r>
              <a:rPr sz="2000" dirty="0">
                <a:latin typeface="Cambria"/>
                <a:cs typeface="Cambria"/>
              </a:rPr>
              <a:t>This</a:t>
            </a:r>
            <a:r>
              <a:rPr sz="2000" spc="80" dirty="0">
                <a:latin typeface="Cambria"/>
                <a:cs typeface="Cambria"/>
              </a:rPr>
              <a:t> </a:t>
            </a:r>
            <a:r>
              <a:rPr sz="2000" dirty="0">
                <a:latin typeface="Cambria"/>
                <a:cs typeface="Cambria"/>
              </a:rPr>
              <a:t>signal</a:t>
            </a:r>
            <a:r>
              <a:rPr sz="2000" spc="75" dirty="0">
                <a:latin typeface="Cambria"/>
                <a:cs typeface="Cambria"/>
              </a:rPr>
              <a:t> </a:t>
            </a:r>
            <a:r>
              <a:rPr sz="2000" dirty="0">
                <a:latin typeface="Cambria"/>
                <a:cs typeface="Cambria"/>
              </a:rPr>
              <a:t>is</a:t>
            </a:r>
            <a:r>
              <a:rPr sz="2000" spc="80" dirty="0">
                <a:latin typeface="Cambria"/>
                <a:cs typeface="Cambria"/>
              </a:rPr>
              <a:t> </a:t>
            </a:r>
            <a:r>
              <a:rPr sz="2000" dirty="0">
                <a:latin typeface="Cambria"/>
                <a:cs typeface="Cambria"/>
              </a:rPr>
              <a:t>provided</a:t>
            </a:r>
            <a:r>
              <a:rPr sz="2000" spc="70" dirty="0">
                <a:latin typeface="Cambria"/>
                <a:cs typeface="Cambria"/>
              </a:rPr>
              <a:t> </a:t>
            </a:r>
            <a:r>
              <a:rPr sz="2000" dirty="0">
                <a:latin typeface="Cambria"/>
                <a:cs typeface="Cambria"/>
              </a:rPr>
              <a:t>by</a:t>
            </a:r>
            <a:r>
              <a:rPr sz="2000" spc="85" dirty="0">
                <a:latin typeface="Cambria"/>
                <a:cs typeface="Cambria"/>
              </a:rPr>
              <a:t> </a:t>
            </a:r>
            <a:r>
              <a:rPr sz="2000" dirty="0">
                <a:latin typeface="Cambria"/>
                <a:cs typeface="Cambria"/>
              </a:rPr>
              <a:t>8086</a:t>
            </a:r>
            <a:r>
              <a:rPr sz="2000" spc="80" dirty="0">
                <a:latin typeface="Cambria"/>
                <a:cs typeface="Cambria"/>
              </a:rPr>
              <a:t> </a:t>
            </a:r>
            <a:r>
              <a:rPr sz="2000" dirty="0">
                <a:latin typeface="Cambria"/>
                <a:cs typeface="Cambria"/>
              </a:rPr>
              <a:t>to</a:t>
            </a:r>
            <a:r>
              <a:rPr sz="2000" spc="80" dirty="0">
                <a:latin typeface="Cambria"/>
                <a:cs typeface="Cambria"/>
              </a:rPr>
              <a:t> </a:t>
            </a:r>
            <a:r>
              <a:rPr sz="2000" dirty="0">
                <a:latin typeface="Cambria"/>
                <a:cs typeface="Cambria"/>
              </a:rPr>
              <a:t>demultiplex</a:t>
            </a:r>
            <a:r>
              <a:rPr sz="2000" spc="65" dirty="0">
                <a:latin typeface="Cambria"/>
                <a:cs typeface="Cambria"/>
              </a:rPr>
              <a:t> </a:t>
            </a:r>
            <a:r>
              <a:rPr sz="2000" spc="-25" dirty="0">
                <a:latin typeface="Cambria"/>
                <a:cs typeface="Cambria"/>
              </a:rPr>
              <a:t>the</a:t>
            </a:r>
            <a:endParaRPr sz="2000">
              <a:latin typeface="Cambria"/>
              <a:cs typeface="Cambria"/>
            </a:endParaRPr>
          </a:p>
          <a:p>
            <a:pPr marL="292100" algn="just">
              <a:lnSpc>
                <a:spcPct val="100000"/>
              </a:lnSpc>
              <a:spcBef>
                <a:spcPts val="1200"/>
              </a:spcBef>
            </a:pPr>
            <a:r>
              <a:rPr sz="2000" spc="-20" dirty="0">
                <a:latin typeface="Cambria"/>
                <a:cs typeface="Cambria"/>
              </a:rPr>
              <a:t>AD</a:t>
            </a:r>
            <a:r>
              <a:rPr sz="1950" spc="-30" baseline="-21367" dirty="0">
                <a:latin typeface="Cambria"/>
                <a:cs typeface="Cambria"/>
              </a:rPr>
              <a:t>0</a:t>
            </a:r>
            <a:r>
              <a:rPr sz="2000" spc="-20" dirty="0">
                <a:latin typeface="Cambria"/>
                <a:cs typeface="Cambria"/>
              </a:rPr>
              <a:t>-</a:t>
            </a:r>
            <a:r>
              <a:rPr sz="2000" dirty="0">
                <a:latin typeface="Cambria"/>
                <a:cs typeface="Cambria"/>
              </a:rPr>
              <a:t>AD</a:t>
            </a:r>
            <a:r>
              <a:rPr sz="1950" baseline="-21367" dirty="0">
                <a:latin typeface="Cambria"/>
                <a:cs typeface="Cambria"/>
              </a:rPr>
              <a:t>15</a:t>
            </a:r>
            <a:r>
              <a:rPr sz="1950" spc="240" baseline="-21367" dirty="0">
                <a:latin typeface="Cambria"/>
                <a:cs typeface="Cambria"/>
              </a:rPr>
              <a:t> </a:t>
            </a:r>
            <a:r>
              <a:rPr sz="2000" dirty="0">
                <a:latin typeface="Cambria"/>
                <a:cs typeface="Cambria"/>
              </a:rPr>
              <a:t>into</a:t>
            </a:r>
            <a:r>
              <a:rPr sz="2000" spc="-35" dirty="0">
                <a:latin typeface="Cambria"/>
                <a:cs typeface="Cambria"/>
              </a:rPr>
              <a:t> </a:t>
            </a:r>
            <a:r>
              <a:rPr sz="2000" spc="-20" dirty="0">
                <a:latin typeface="Cambria"/>
                <a:cs typeface="Cambria"/>
              </a:rPr>
              <a:t>A</a:t>
            </a:r>
            <a:r>
              <a:rPr sz="1950" spc="-30" baseline="-21367" dirty="0">
                <a:latin typeface="Cambria"/>
                <a:cs typeface="Cambria"/>
              </a:rPr>
              <a:t>0</a:t>
            </a:r>
            <a:r>
              <a:rPr sz="2000" spc="-20" dirty="0">
                <a:latin typeface="Cambria"/>
                <a:cs typeface="Cambria"/>
              </a:rPr>
              <a:t>-</a:t>
            </a:r>
            <a:r>
              <a:rPr sz="2000" dirty="0">
                <a:latin typeface="Cambria"/>
                <a:cs typeface="Cambria"/>
              </a:rPr>
              <a:t>A</a:t>
            </a:r>
            <a:r>
              <a:rPr sz="1950" baseline="-21367" dirty="0">
                <a:latin typeface="Cambria"/>
                <a:cs typeface="Cambria"/>
              </a:rPr>
              <a:t>15</a:t>
            </a:r>
            <a:r>
              <a:rPr sz="1950" spc="225" baseline="-21367" dirty="0">
                <a:latin typeface="Cambria"/>
                <a:cs typeface="Cambria"/>
              </a:rPr>
              <a:t> </a:t>
            </a:r>
            <a:r>
              <a:rPr sz="2000" dirty="0">
                <a:latin typeface="Cambria"/>
                <a:cs typeface="Cambria"/>
              </a:rPr>
              <a:t>and</a:t>
            </a:r>
            <a:r>
              <a:rPr sz="2000" spc="-30" dirty="0">
                <a:latin typeface="Cambria"/>
                <a:cs typeface="Cambria"/>
              </a:rPr>
              <a:t> </a:t>
            </a:r>
            <a:r>
              <a:rPr sz="2000" spc="-10" dirty="0">
                <a:latin typeface="Cambria"/>
                <a:cs typeface="Cambria"/>
              </a:rPr>
              <a:t>D</a:t>
            </a:r>
            <a:r>
              <a:rPr sz="1950" spc="-15" baseline="-21367" dirty="0">
                <a:latin typeface="Cambria"/>
                <a:cs typeface="Cambria"/>
              </a:rPr>
              <a:t>0</a:t>
            </a:r>
            <a:r>
              <a:rPr sz="2000" spc="-10" dirty="0">
                <a:latin typeface="Cambria"/>
                <a:cs typeface="Cambria"/>
              </a:rPr>
              <a:t>-</a:t>
            </a:r>
            <a:r>
              <a:rPr sz="2000" dirty="0">
                <a:latin typeface="Cambria"/>
                <a:cs typeface="Cambria"/>
              </a:rPr>
              <a:t>D</a:t>
            </a:r>
            <a:r>
              <a:rPr sz="1950" baseline="-21367" dirty="0">
                <a:latin typeface="Cambria"/>
                <a:cs typeface="Cambria"/>
              </a:rPr>
              <a:t>15</a:t>
            </a:r>
            <a:r>
              <a:rPr sz="1950" spc="240" baseline="-21367" dirty="0">
                <a:latin typeface="Cambria"/>
                <a:cs typeface="Cambria"/>
              </a:rPr>
              <a:t> </a:t>
            </a:r>
            <a:r>
              <a:rPr sz="2000" dirty="0">
                <a:latin typeface="Cambria"/>
                <a:cs typeface="Cambria"/>
              </a:rPr>
              <a:t>using</a:t>
            </a:r>
            <a:r>
              <a:rPr sz="2000" spc="-25" dirty="0">
                <a:latin typeface="Cambria"/>
                <a:cs typeface="Cambria"/>
              </a:rPr>
              <a:t> </a:t>
            </a:r>
            <a:r>
              <a:rPr sz="2000" dirty="0">
                <a:latin typeface="Cambria"/>
                <a:cs typeface="Cambria"/>
              </a:rPr>
              <a:t>external</a:t>
            </a:r>
            <a:r>
              <a:rPr sz="2000" spc="-55" dirty="0">
                <a:latin typeface="Cambria"/>
                <a:cs typeface="Cambria"/>
              </a:rPr>
              <a:t> </a:t>
            </a:r>
            <a:r>
              <a:rPr sz="2000" spc="-10" dirty="0">
                <a:latin typeface="Cambria"/>
                <a:cs typeface="Cambria"/>
              </a:rPr>
              <a:t>latches.</a:t>
            </a:r>
            <a:endParaRPr sz="2000">
              <a:latin typeface="Cambria"/>
              <a:cs typeface="Cambria"/>
            </a:endParaRPr>
          </a:p>
          <a:p>
            <a:pPr marL="291465" indent="-227965">
              <a:lnSpc>
                <a:spcPct val="100000"/>
              </a:lnSpc>
              <a:spcBef>
                <a:spcPts val="2200"/>
              </a:spcBef>
              <a:buFont typeface="Arial MT"/>
              <a:buChar char="•"/>
              <a:tabLst>
                <a:tab pos="291465" algn="l"/>
              </a:tabLst>
            </a:pPr>
            <a:r>
              <a:rPr sz="2000" b="1" dirty="0">
                <a:latin typeface="Cambria"/>
                <a:cs typeface="Cambria"/>
              </a:rPr>
              <a:t>DEN’</a:t>
            </a:r>
            <a:r>
              <a:rPr sz="2000" b="1" spc="60" dirty="0">
                <a:latin typeface="Cambria"/>
                <a:cs typeface="Cambria"/>
              </a:rPr>
              <a:t> </a:t>
            </a:r>
            <a:r>
              <a:rPr sz="2000" b="1" dirty="0">
                <a:latin typeface="Cambria"/>
                <a:cs typeface="Cambria"/>
              </a:rPr>
              <a:t>(Data</a:t>
            </a:r>
            <a:r>
              <a:rPr sz="2000" b="1" spc="60" dirty="0">
                <a:latin typeface="Cambria"/>
                <a:cs typeface="Cambria"/>
              </a:rPr>
              <a:t> </a:t>
            </a:r>
            <a:r>
              <a:rPr sz="2000" b="1" dirty="0">
                <a:latin typeface="Cambria"/>
                <a:cs typeface="Cambria"/>
              </a:rPr>
              <a:t>Enable)</a:t>
            </a:r>
            <a:r>
              <a:rPr sz="2000" b="1" spc="60" dirty="0">
                <a:latin typeface="Cambria"/>
                <a:cs typeface="Cambria"/>
              </a:rPr>
              <a:t> </a:t>
            </a:r>
            <a:r>
              <a:rPr sz="2000" b="1" dirty="0">
                <a:latin typeface="Cambria"/>
                <a:cs typeface="Cambria"/>
              </a:rPr>
              <a:t>output</a:t>
            </a:r>
            <a:r>
              <a:rPr sz="2000" b="1" spc="55" dirty="0">
                <a:latin typeface="Cambria"/>
                <a:cs typeface="Cambria"/>
              </a:rPr>
              <a:t> </a:t>
            </a:r>
            <a:r>
              <a:rPr sz="2000" b="1" dirty="0">
                <a:latin typeface="Cambria"/>
                <a:cs typeface="Cambria"/>
              </a:rPr>
              <a:t>:</a:t>
            </a:r>
            <a:r>
              <a:rPr sz="2000" b="1" spc="55" dirty="0">
                <a:latin typeface="Cambria"/>
                <a:cs typeface="Cambria"/>
              </a:rPr>
              <a:t> </a:t>
            </a:r>
            <a:r>
              <a:rPr sz="2000" dirty="0">
                <a:latin typeface="Cambria"/>
                <a:cs typeface="Cambria"/>
              </a:rPr>
              <a:t>This</a:t>
            </a:r>
            <a:r>
              <a:rPr sz="2000" spc="65" dirty="0">
                <a:latin typeface="Cambria"/>
                <a:cs typeface="Cambria"/>
              </a:rPr>
              <a:t> </a:t>
            </a:r>
            <a:r>
              <a:rPr sz="2000" dirty="0">
                <a:latin typeface="Cambria"/>
                <a:cs typeface="Cambria"/>
              </a:rPr>
              <a:t>signal</a:t>
            </a:r>
            <a:r>
              <a:rPr sz="2000" spc="40" dirty="0">
                <a:latin typeface="Cambria"/>
                <a:cs typeface="Cambria"/>
              </a:rPr>
              <a:t> </a:t>
            </a:r>
            <a:r>
              <a:rPr sz="2000" dirty="0">
                <a:latin typeface="Cambria"/>
                <a:cs typeface="Cambria"/>
              </a:rPr>
              <a:t>informs</a:t>
            </a:r>
            <a:r>
              <a:rPr sz="2000" spc="55" dirty="0">
                <a:latin typeface="Cambria"/>
                <a:cs typeface="Cambria"/>
              </a:rPr>
              <a:t> </a:t>
            </a:r>
            <a:r>
              <a:rPr sz="2000" dirty="0">
                <a:latin typeface="Cambria"/>
                <a:cs typeface="Cambria"/>
              </a:rPr>
              <a:t>the</a:t>
            </a:r>
            <a:r>
              <a:rPr sz="2000" spc="45" dirty="0">
                <a:latin typeface="Cambria"/>
                <a:cs typeface="Cambria"/>
              </a:rPr>
              <a:t> </a:t>
            </a:r>
            <a:r>
              <a:rPr sz="2000" dirty="0">
                <a:latin typeface="Cambria"/>
                <a:cs typeface="Cambria"/>
              </a:rPr>
              <a:t>transceivers</a:t>
            </a:r>
            <a:r>
              <a:rPr sz="2000" spc="45" dirty="0">
                <a:latin typeface="Cambria"/>
                <a:cs typeface="Cambria"/>
              </a:rPr>
              <a:t> </a:t>
            </a:r>
            <a:r>
              <a:rPr sz="2000" dirty="0">
                <a:latin typeface="Cambria"/>
                <a:cs typeface="Cambria"/>
              </a:rPr>
              <a:t>that</a:t>
            </a:r>
            <a:r>
              <a:rPr sz="2000" spc="55" dirty="0">
                <a:latin typeface="Cambria"/>
                <a:cs typeface="Cambria"/>
              </a:rPr>
              <a:t> </a:t>
            </a:r>
            <a:r>
              <a:rPr sz="2000" dirty="0">
                <a:latin typeface="Cambria"/>
                <a:cs typeface="Cambria"/>
              </a:rPr>
              <a:t>the</a:t>
            </a:r>
            <a:r>
              <a:rPr sz="2000" spc="45" dirty="0">
                <a:latin typeface="Cambria"/>
                <a:cs typeface="Cambria"/>
              </a:rPr>
              <a:t> </a:t>
            </a:r>
            <a:r>
              <a:rPr sz="2000" dirty="0">
                <a:latin typeface="Cambria"/>
                <a:cs typeface="Cambria"/>
              </a:rPr>
              <a:t>CPU</a:t>
            </a:r>
            <a:r>
              <a:rPr sz="2000" spc="55" dirty="0">
                <a:latin typeface="Cambria"/>
                <a:cs typeface="Cambria"/>
              </a:rPr>
              <a:t> </a:t>
            </a:r>
            <a:r>
              <a:rPr sz="2000" dirty="0">
                <a:latin typeface="Cambria"/>
                <a:cs typeface="Cambria"/>
              </a:rPr>
              <a:t>is</a:t>
            </a:r>
            <a:r>
              <a:rPr sz="2000" spc="55" dirty="0">
                <a:latin typeface="Cambria"/>
                <a:cs typeface="Cambria"/>
              </a:rPr>
              <a:t> </a:t>
            </a:r>
            <a:r>
              <a:rPr sz="2000" dirty="0">
                <a:latin typeface="Cambria"/>
                <a:cs typeface="Cambria"/>
              </a:rPr>
              <a:t>ready</a:t>
            </a:r>
            <a:r>
              <a:rPr sz="2000" spc="45" dirty="0">
                <a:latin typeface="Cambria"/>
                <a:cs typeface="Cambria"/>
              </a:rPr>
              <a:t> </a:t>
            </a:r>
            <a:r>
              <a:rPr sz="2000" spc="-25" dirty="0">
                <a:latin typeface="Cambria"/>
                <a:cs typeface="Cambria"/>
              </a:rPr>
              <a:t>to</a:t>
            </a:r>
            <a:endParaRPr sz="2000">
              <a:latin typeface="Cambria"/>
              <a:cs typeface="Cambria"/>
            </a:endParaRPr>
          </a:p>
          <a:p>
            <a:pPr marL="292100" algn="just">
              <a:lnSpc>
                <a:spcPct val="100000"/>
              </a:lnSpc>
              <a:spcBef>
                <a:spcPts val="1200"/>
              </a:spcBef>
            </a:pPr>
            <a:r>
              <a:rPr sz="2000" dirty="0">
                <a:latin typeface="Cambria"/>
                <a:cs typeface="Cambria"/>
              </a:rPr>
              <a:t>send</a:t>
            </a:r>
            <a:r>
              <a:rPr sz="2000" spc="-35" dirty="0">
                <a:latin typeface="Cambria"/>
                <a:cs typeface="Cambria"/>
              </a:rPr>
              <a:t> </a:t>
            </a:r>
            <a:r>
              <a:rPr sz="2000" dirty="0">
                <a:latin typeface="Cambria"/>
                <a:cs typeface="Cambria"/>
              </a:rPr>
              <a:t>or</a:t>
            </a:r>
            <a:r>
              <a:rPr sz="2000" spc="-40" dirty="0">
                <a:latin typeface="Cambria"/>
                <a:cs typeface="Cambria"/>
              </a:rPr>
              <a:t> </a:t>
            </a:r>
            <a:r>
              <a:rPr sz="2000" spc="-10" dirty="0">
                <a:latin typeface="Cambria"/>
                <a:cs typeface="Cambria"/>
              </a:rPr>
              <a:t>receive</a:t>
            </a:r>
            <a:r>
              <a:rPr sz="2000" spc="-60" dirty="0">
                <a:latin typeface="Cambria"/>
                <a:cs typeface="Cambria"/>
              </a:rPr>
              <a:t> </a:t>
            </a:r>
            <a:r>
              <a:rPr sz="2000" spc="-20" dirty="0">
                <a:latin typeface="Cambria"/>
                <a:cs typeface="Cambria"/>
              </a:rPr>
              <a:t>data.</a:t>
            </a:r>
            <a:endParaRPr sz="2000">
              <a:latin typeface="Cambria"/>
              <a:cs typeface="Cambria"/>
            </a:endParaRPr>
          </a:p>
          <a:p>
            <a:pPr marL="289560" marR="53975" indent="-226695" algn="just">
              <a:lnSpc>
                <a:spcPct val="150000"/>
              </a:lnSpc>
              <a:spcBef>
                <a:spcPts val="1010"/>
              </a:spcBef>
              <a:buFont typeface="Arial MT"/>
              <a:buChar char="•"/>
              <a:tabLst>
                <a:tab pos="292100" algn="l"/>
              </a:tabLst>
            </a:pPr>
            <a:r>
              <a:rPr sz="2000" b="1" dirty="0">
                <a:latin typeface="Cambria"/>
                <a:cs typeface="Cambria"/>
              </a:rPr>
              <a:t>DT/R’</a:t>
            </a:r>
            <a:r>
              <a:rPr sz="2000" b="1" spc="-10" dirty="0">
                <a:latin typeface="Cambria"/>
                <a:cs typeface="Cambria"/>
              </a:rPr>
              <a:t> </a:t>
            </a:r>
            <a:r>
              <a:rPr sz="2000" b="1" dirty="0">
                <a:latin typeface="Cambria"/>
                <a:cs typeface="Cambria"/>
              </a:rPr>
              <a:t>(Data</a:t>
            </a:r>
            <a:r>
              <a:rPr sz="2000" b="1" spc="-15" dirty="0">
                <a:latin typeface="Cambria"/>
                <a:cs typeface="Cambria"/>
              </a:rPr>
              <a:t> </a:t>
            </a:r>
            <a:r>
              <a:rPr sz="2000" b="1" spc="-20" dirty="0">
                <a:latin typeface="Cambria"/>
                <a:cs typeface="Cambria"/>
              </a:rPr>
              <a:t>transmit/Receive)</a:t>
            </a:r>
            <a:r>
              <a:rPr sz="2000" b="1" spc="-10" dirty="0">
                <a:latin typeface="Cambria"/>
                <a:cs typeface="Cambria"/>
              </a:rPr>
              <a:t> </a:t>
            </a:r>
            <a:r>
              <a:rPr sz="2000" b="1" dirty="0">
                <a:latin typeface="Cambria"/>
                <a:cs typeface="Cambria"/>
              </a:rPr>
              <a:t>output</a:t>
            </a:r>
            <a:r>
              <a:rPr sz="2000" b="1" spc="-10" dirty="0">
                <a:latin typeface="Cambria"/>
                <a:cs typeface="Cambria"/>
              </a:rPr>
              <a:t> </a:t>
            </a:r>
            <a:r>
              <a:rPr sz="2000" b="1" dirty="0">
                <a:latin typeface="Cambria"/>
                <a:cs typeface="Cambria"/>
              </a:rPr>
              <a:t>:</a:t>
            </a:r>
            <a:r>
              <a:rPr sz="2000" b="1" spc="-10" dirty="0">
                <a:latin typeface="Cambria"/>
                <a:cs typeface="Cambria"/>
              </a:rPr>
              <a:t> </a:t>
            </a:r>
            <a:r>
              <a:rPr sz="2000" dirty="0">
                <a:latin typeface="Cambria"/>
                <a:cs typeface="Cambria"/>
              </a:rPr>
              <a:t>This</a:t>
            </a:r>
            <a:r>
              <a:rPr sz="2000" spc="-10" dirty="0">
                <a:latin typeface="Cambria"/>
                <a:cs typeface="Cambria"/>
              </a:rPr>
              <a:t> </a:t>
            </a:r>
            <a:r>
              <a:rPr sz="2000" dirty="0">
                <a:latin typeface="Cambria"/>
                <a:cs typeface="Cambria"/>
              </a:rPr>
              <a:t>signal</a:t>
            </a:r>
            <a:r>
              <a:rPr sz="2000" spc="-10" dirty="0">
                <a:latin typeface="Cambria"/>
                <a:cs typeface="Cambria"/>
              </a:rPr>
              <a:t> </a:t>
            </a:r>
            <a:r>
              <a:rPr sz="2000" dirty="0">
                <a:latin typeface="Cambria"/>
                <a:cs typeface="Cambria"/>
              </a:rPr>
              <a:t>is</a:t>
            </a:r>
            <a:r>
              <a:rPr sz="2000" spc="-20" dirty="0">
                <a:latin typeface="Cambria"/>
                <a:cs typeface="Cambria"/>
              </a:rPr>
              <a:t> </a:t>
            </a:r>
            <a:r>
              <a:rPr sz="2000" dirty="0">
                <a:latin typeface="Cambria"/>
                <a:cs typeface="Cambria"/>
              </a:rPr>
              <a:t>used</a:t>
            </a:r>
            <a:r>
              <a:rPr sz="2000" spc="-15" dirty="0">
                <a:latin typeface="Cambria"/>
                <a:cs typeface="Cambria"/>
              </a:rPr>
              <a:t> </a:t>
            </a:r>
            <a:r>
              <a:rPr sz="2000" dirty="0">
                <a:latin typeface="Cambria"/>
                <a:cs typeface="Cambria"/>
              </a:rPr>
              <a:t>to</a:t>
            </a:r>
            <a:r>
              <a:rPr sz="2000" spc="-10" dirty="0">
                <a:latin typeface="Cambria"/>
                <a:cs typeface="Cambria"/>
              </a:rPr>
              <a:t> </a:t>
            </a:r>
            <a:r>
              <a:rPr sz="2000" dirty="0">
                <a:latin typeface="Cambria"/>
                <a:cs typeface="Cambria"/>
              </a:rPr>
              <a:t>control</a:t>
            </a:r>
            <a:r>
              <a:rPr sz="2000" spc="-5" dirty="0">
                <a:latin typeface="Cambria"/>
                <a:cs typeface="Cambria"/>
              </a:rPr>
              <a:t> </a:t>
            </a:r>
            <a:r>
              <a:rPr sz="2000" dirty="0">
                <a:latin typeface="Cambria"/>
                <a:cs typeface="Cambria"/>
              </a:rPr>
              <a:t>data</a:t>
            </a:r>
            <a:r>
              <a:rPr sz="2000" spc="-5" dirty="0">
                <a:latin typeface="Cambria"/>
                <a:cs typeface="Cambria"/>
              </a:rPr>
              <a:t> </a:t>
            </a:r>
            <a:r>
              <a:rPr sz="2000" dirty="0">
                <a:latin typeface="Cambria"/>
                <a:cs typeface="Cambria"/>
              </a:rPr>
              <a:t>flow</a:t>
            </a:r>
            <a:r>
              <a:rPr sz="2000" spc="-15" dirty="0">
                <a:latin typeface="Cambria"/>
                <a:cs typeface="Cambria"/>
              </a:rPr>
              <a:t> </a:t>
            </a:r>
            <a:r>
              <a:rPr sz="2000" spc="-10" dirty="0">
                <a:latin typeface="Cambria"/>
                <a:cs typeface="Cambria"/>
              </a:rPr>
              <a:t>direction. 	</a:t>
            </a:r>
            <a:r>
              <a:rPr sz="2000" dirty="0">
                <a:latin typeface="Cambria"/>
                <a:cs typeface="Cambria"/>
              </a:rPr>
              <a:t>High</a:t>
            </a:r>
            <a:r>
              <a:rPr sz="2000" spc="55" dirty="0">
                <a:latin typeface="Cambria"/>
                <a:cs typeface="Cambria"/>
              </a:rPr>
              <a:t> </a:t>
            </a:r>
            <a:r>
              <a:rPr sz="2000" dirty="0">
                <a:latin typeface="Cambria"/>
                <a:cs typeface="Cambria"/>
              </a:rPr>
              <a:t>on</a:t>
            </a:r>
            <a:r>
              <a:rPr sz="2000" spc="55" dirty="0">
                <a:latin typeface="Cambria"/>
                <a:cs typeface="Cambria"/>
              </a:rPr>
              <a:t> </a:t>
            </a:r>
            <a:r>
              <a:rPr sz="2000" dirty="0">
                <a:latin typeface="Cambria"/>
                <a:cs typeface="Cambria"/>
              </a:rPr>
              <a:t>this</a:t>
            </a:r>
            <a:r>
              <a:rPr sz="2000" spc="45" dirty="0">
                <a:latin typeface="Cambria"/>
                <a:cs typeface="Cambria"/>
              </a:rPr>
              <a:t> </a:t>
            </a:r>
            <a:r>
              <a:rPr sz="2000" dirty="0">
                <a:latin typeface="Cambria"/>
                <a:cs typeface="Cambria"/>
              </a:rPr>
              <a:t>pin</a:t>
            </a:r>
            <a:r>
              <a:rPr sz="2000" spc="55" dirty="0">
                <a:latin typeface="Cambria"/>
                <a:cs typeface="Cambria"/>
              </a:rPr>
              <a:t> </a:t>
            </a:r>
            <a:r>
              <a:rPr sz="2000" dirty="0">
                <a:latin typeface="Cambria"/>
                <a:cs typeface="Cambria"/>
              </a:rPr>
              <a:t>indicates</a:t>
            </a:r>
            <a:r>
              <a:rPr sz="2000" spc="45" dirty="0">
                <a:latin typeface="Cambria"/>
                <a:cs typeface="Cambria"/>
              </a:rPr>
              <a:t> </a:t>
            </a:r>
            <a:r>
              <a:rPr sz="2000" dirty="0">
                <a:latin typeface="Cambria"/>
                <a:cs typeface="Cambria"/>
              </a:rPr>
              <a:t>that</a:t>
            </a:r>
            <a:r>
              <a:rPr sz="2000" spc="60" dirty="0">
                <a:latin typeface="Cambria"/>
                <a:cs typeface="Cambria"/>
              </a:rPr>
              <a:t> </a:t>
            </a:r>
            <a:r>
              <a:rPr sz="2000" dirty="0">
                <a:latin typeface="Cambria"/>
                <a:cs typeface="Cambria"/>
              </a:rPr>
              <a:t>the</a:t>
            </a:r>
            <a:r>
              <a:rPr sz="2000" spc="55" dirty="0">
                <a:latin typeface="Cambria"/>
                <a:cs typeface="Cambria"/>
              </a:rPr>
              <a:t> </a:t>
            </a:r>
            <a:r>
              <a:rPr sz="2000" dirty="0">
                <a:latin typeface="Cambria"/>
                <a:cs typeface="Cambria"/>
              </a:rPr>
              <a:t>8086</a:t>
            </a:r>
            <a:r>
              <a:rPr sz="2000" spc="50" dirty="0">
                <a:latin typeface="Cambria"/>
                <a:cs typeface="Cambria"/>
              </a:rPr>
              <a:t> </a:t>
            </a:r>
            <a:r>
              <a:rPr sz="2000" dirty="0">
                <a:latin typeface="Cambria"/>
                <a:cs typeface="Cambria"/>
              </a:rPr>
              <a:t>is</a:t>
            </a:r>
            <a:r>
              <a:rPr sz="2000" spc="70" dirty="0">
                <a:latin typeface="Cambria"/>
                <a:cs typeface="Cambria"/>
              </a:rPr>
              <a:t> </a:t>
            </a:r>
            <a:r>
              <a:rPr sz="2000" dirty="0">
                <a:latin typeface="Cambria"/>
                <a:cs typeface="Cambria"/>
              </a:rPr>
              <a:t>transmitting</a:t>
            </a:r>
            <a:r>
              <a:rPr sz="2000" spc="60" dirty="0">
                <a:latin typeface="Cambria"/>
                <a:cs typeface="Cambria"/>
              </a:rPr>
              <a:t> </a:t>
            </a:r>
            <a:r>
              <a:rPr sz="2000" dirty="0">
                <a:latin typeface="Cambria"/>
                <a:cs typeface="Cambria"/>
              </a:rPr>
              <a:t>the</a:t>
            </a:r>
            <a:r>
              <a:rPr sz="2000" spc="55" dirty="0">
                <a:latin typeface="Cambria"/>
                <a:cs typeface="Cambria"/>
              </a:rPr>
              <a:t> </a:t>
            </a:r>
            <a:r>
              <a:rPr sz="2000" dirty="0">
                <a:latin typeface="Cambria"/>
                <a:cs typeface="Cambria"/>
              </a:rPr>
              <a:t>data</a:t>
            </a:r>
            <a:r>
              <a:rPr sz="2000" spc="50" dirty="0">
                <a:latin typeface="Cambria"/>
                <a:cs typeface="Cambria"/>
              </a:rPr>
              <a:t> </a:t>
            </a:r>
            <a:r>
              <a:rPr sz="2000" dirty="0">
                <a:latin typeface="Cambria"/>
                <a:cs typeface="Cambria"/>
              </a:rPr>
              <a:t>and</a:t>
            </a:r>
            <a:r>
              <a:rPr sz="2000" spc="60" dirty="0">
                <a:latin typeface="Cambria"/>
                <a:cs typeface="Cambria"/>
              </a:rPr>
              <a:t> </a:t>
            </a:r>
            <a:r>
              <a:rPr sz="2000" dirty="0">
                <a:latin typeface="Cambria"/>
                <a:cs typeface="Cambria"/>
              </a:rPr>
              <a:t>low</a:t>
            </a:r>
            <a:r>
              <a:rPr sz="2000" spc="70" dirty="0">
                <a:latin typeface="Cambria"/>
                <a:cs typeface="Cambria"/>
              </a:rPr>
              <a:t> </a:t>
            </a:r>
            <a:r>
              <a:rPr sz="2000" dirty="0">
                <a:latin typeface="Cambria"/>
                <a:cs typeface="Cambria"/>
              </a:rPr>
              <a:t>indicates</a:t>
            </a:r>
            <a:r>
              <a:rPr sz="2000" spc="45" dirty="0">
                <a:latin typeface="Cambria"/>
                <a:cs typeface="Cambria"/>
              </a:rPr>
              <a:t> </a:t>
            </a:r>
            <a:r>
              <a:rPr sz="2000" dirty="0">
                <a:latin typeface="Cambria"/>
                <a:cs typeface="Cambria"/>
              </a:rPr>
              <a:t>that</a:t>
            </a:r>
            <a:r>
              <a:rPr sz="2000" spc="40" dirty="0">
                <a:latin typeface="Cambria"/>
                <a:cs typeface="Cambria"/>
              </a:rPr>
              <a:t> </a:t>
            </a:r>
            <a:r>
              <a:rPr sz="2000" spc="-25" dirty="0">
                <a:latin typeface="Cambria"/>
                <a:cs typeface="Cambria"/>
              </a:rPr>
              <a:t>the 	</a:t>
            </a:r>
            <a:r>
              <a:rPr sz="2000" dirty="0">
                <a:latin typeface="Cambria"/>
                <a:cs typeface="Cambria"/>
              </a:rPr>
              <a:t>8086 is</a:t>
            </a:r>
            <a:r>
              <a:rPr sz="2000" spc="-30" dirty="0">
                <a:latin typeface="Cambria"/>
                <a:cs typeface="Cambria"/>
              </a:rPr>
              <a:t> </a:t>
            </a:r>
            <a:r>
              <a:rPr sz="2000" spc="-10" dirty="0">
                <a:latin typeface="Cambria"/>
                <a:cs typeface="Cambria"/>
              </a:rPr>
              <a:t>receiving</a:t>
            </a:r>
            <a:r>
              <a:rPr sz="2000" spc="-50" dirty="0">
                <a:latin typeface="Cambria"/>
                <a:cs typeface="Cambria"/>
              </a:rPr>
              <a:t> </a:t>
            </a:r>
            <a:r>
              <a:rPr sz="2000" dirty="0">
                <a:latin typeface="Cambria"/>
                <a:cs typeface="Cambria"/>
              </a:rPr>
              <a:t>the</a:t>
            </a:r>
            <a:r>
              <a:rPr sz="2000" spc="-30" dirty="0">
                <a:latin typeface="Cambria"/>
                <a:cs typeface="Cambria"/>
              </a:rPr>
              <a:t> </a:t>
            </a:r>
            <a:r>
              <a:rPr sz="2000" spc="-20" dirty="0">
                <a:latin typeface="Cambria"/>
                <a:cs typeface="Cambria"/>
              </a:rPr>
              <a:t>data.</a:t>
            </a:r>
            <a:endParaRPr sz="2000">
              <a:latin typeface="Cambria"/>
              <a:cs typeface="Cambria"/>
            </a:endParaRPr>
          </a:p>
          <a:p>
            <a:pPr marL="289560" marR="55880" indent="-226695" algn="just">
              <a:lnSpc>
                <a:spcPct val="150000"/>
              </a:lnSpc>
              <a:spcBef>
                <a:spcPts val="994"/>
              </a:spcBef>
              <a:buFont typeface="Arial MT"/>
              <a:buChar char="•"/>
              <a:tabLst>
                <a:tab pos="292100" algn="l"/>
              </a:tabLst>
            </a:pPr>
            <a:r>
              <a:rPr sz="2000" b="1" dirty="0">
                <a:latin typeface="Cambria"/>
                <a:cs typeface="Cambria"/>
              </a:rPr>
              <a:t>M/IO’</a:t>
            </a:r>
            <a:r>
              <a:rPr sz="2000" b="1" spc="50" dirty="0">
                <a:latin typeface="Cambria"/>
                <a:cs typeface="Cambria"/>
              </a:rPr>
              <a:t> </a:t>
            </a:r>
            <a:r>
              <a:rPr sz="2000" b="1" dirty="0">
                <a:latin typeface="Cambria"/>
                <a:cs typeface="Cambria"/>
              </a:rPr>
              <a:t>output</a:t>
            </a:r>
            <a:r>
              <a:rPr sz="2000" b="1" spc="45" dirty="0">
                <a:latin typeface="Cambria"/>
                <a:cs typeface="Cambria"/>
              </a:rPr>
              <a:t> </a:t>
            </a:r>
            <a:r>
              <a:rPr sz="2000" b="1" dirty="0">
                <a:latin typeface="Cambria"/>
                <a:cs typeface="Cambria"/>
              </a:rPr>
              <a:t>:</a:t>
            </a:r>
            <a:r>
              <a:rPr sz="2000" b="1" spc="55" dirty="0">
                <a:latin typeface="Cambria"/>
                <a:cs typeface="Cambria"/>
              </a:rPr>
              <a:t> </a:t>
            </a:r>
            <a:r>
              <a:rPr sz="2000" dirty="0">
                <a:latin typeface="Cambria"/>
                <a:cs typeface="Cambria"/>
              </a:rPr>
              <a:t>It</a:t>
            </a:r>
            <a:r>
              <a:rPr sz="2000" spc="40" dirty="0">
                <a:latin typeface="Cambria"/>
                <a:cs typeface="Cambria"/>
              </a:rPr>
              <a:t> </a:t>
            </a:r>
            <a:r>
              <a:rPr sz="2000" dirty="0">
                <a:latin typeface="Cambria"/>
                <a:cs typeface="Cambria"/>
              </a:rPr>
              <a:t>is</a:t>
            </a:r>
            <a:r>
              <a:rPr sz="2000" spc="45" dirty="0">
                <a:latin typeface="Cambria"/>
                <a:cs typeface="Cambria"/>
              </a:rPr>
              <a:t> </a:t>
            </a:r>
            <a:r>
              <a:rPr sz="2000" dirty="0">
                <a:latin typeface="Cambria"/>
                <a:cs typeface="Cambria"/>
              </a:rPr>
              <a:t>used</a:t>
            </a:r>
            <a:r>
              <a:rPr sz="2000" spc="40" dirty="0">
                <a:latin typeface="Cambria"/>
                <a:cs typeface="Cambria"/>
              </a:rPr>
              <a:t> </a:t>
            </a:r>
            <a:r>
              <a:rPr sz="2000" dirty="0">
                <a:latin typeface="Cambria"/>
                <a:cs typeface="Cambria"/>
              </a:rPr>
              <a:t>to</a:t>
            </a:r>
            <a:r>
              <a:rPr sz="2000" spc="40" dirty="0">
                <a:latin typeface="Cambria"/>
                <a:cs typeface="Cambria"/>
              </a:rPr>
              <a:t> </a:t>
            </a:r>
            <a:r>
              <a:rPr sz="2000" dirty="0">
                <a:latin typeface="Cambria"/>
                <a:cs typeface="Cambria"/>
              </a:rPr>
              <a:t>distinguish</a:t>
            </a:r>
            <a:r>
              <a:rPr sz="2000" spc="45" dirty="0">
                <a:latin typeface="Cambria"/>
                <a:cs typeface="Cambria"/>
              </a:rPr>
              <a:t> </a:t>
            </a:r>
            <a:r>
              <a:rPr sz="2000" dirty="0">
                <a:latin typeface="Cambria"/>
                <a:cs typeface="Cambria"/>
              </a:rPr>
              <a:t>memory</a:t>
            </a:r>
            <a:r>
              <a:rPr sz="2000" spc="45" dirty="0">
                <a:latin typeface="Cambria"/>
                <a:cs typeface="Cambria"/>
              </a:rPr>
              <a:t> </a:t>
            </a:r>
            <a:r>
              <a:rPr sz="2000" dirty="0">
                <a:latin typeface="Cambria"/>
                <a:cs typeface="Cambria"/>
              </a:rPr>
              <a:t>data</a:t>
            </a:r>
            <a:r>
              <a:rPr sz="2000" spc="40" dirty="0">
                <a:latin typeface="Cambria"/>
                <a:cs typeface="Cambria"/>
              </a:rPr>
              <a:t> </a:t>
            </a:r>
            <a:r>
              <a:rPr sz="2000" spc="-20" dirty="0">
                <a:latin typeface="Cambria"/>
                <a:cs typeface="Cambria"/>
              </a:rPr>
              <a:t>transfer,</a:t>
            </a:r>
            <a:r>
              <a:rPr sz="2000" spc="50" dirty="0">
                <a:latin typeface="Cambria"/>
                <a:cs typeface="Cambria"/>
              </a:rPr>
              <a:t> </a:t>
            </a:r>
            <a:r>
              <a:rPr sz="2000" dirty="0">
                <a:latin typeface="Cambria"/>
                <a:cs typeface="Cambria"/>
              </a:rPr>
              <a:t>(M/I0</a:t>
            </a:r>
            <a:r>
              <a:rPr sz="2000" spc="35" dirty="0">
                <a:latin typeface="Cambria"/>
                <a:cs typeface="Cambria"/>
              </a:rPr>
              <a:t> </a:t>
            </a:r>
            <a:r>
              <a:rPr sz="2000" dirty="0">
                <a:latin typeface="Cambria"/>
                <a:cs typeface="Cambria"/>
              </a:rPr>
              <a:t>=</a:t>
            </a:r>
            <a:r>
              <a:rPr sz="2000" spc="45" dirty="0">
                <a:latin typeface="Cambria"/>
                <a:cs typeface="Cambria"/>
              </a:rPr>
              <a:t> </a:t>
            </a:r>
            <a:r>
              <a:rPr sz="2000" dirty="0">
                <a:latin typeface="Cambria"/>
                <a:cs typeface="Cambria"/>
              </a:rPr>
              <a:t>HIGH)</a:t>
            </a:r>
            <a:r>
              <a:rPr sz="2000" spc="50" dirty="0">
                <a:latin typeface="Cambria"/>
                <a:cs typeface="Cambria"/>
              </a:rPr>
              <a:t> </a:t>
            </a:r>
            <a:r>
              <a:rPr sz="2000" dirty="0">
                <a:latin typeface="Cambria"/>
                <a:cs typeface="Cambria"/>
              </a:rPr>
              <a:t>and</a:t>
            </a:r>
            <a:r>
              <a:rPr sz="2000" spc="40" dirty="0">
                <a:latin typeface="Cambria"/>
                <a:cs typeface="Cambria"/>
              </a:rPr>
              <a:t> </a:t>
            </a:r>
            <a:r>
              <a:rPr sz="2000" dirty="0">
                <a:latin typeface="Cambria"/>
                <a:cs typeface="Cambria"/>
              </a:rPr>
              <a:t>I/O</a:t>
            </a:r>
            <a:r>
              <a:rPr sz="2000" spc="55" dirty="0">
                <a:latin typeface="Cambria"/>
                <a:cs typeface="Cambria"/>
              </a:rPr>
              <a:t> </a:t>
            </a:r>
            <a:r>
              <a:rPr sz="2000" spc="-20" dirty="0">
                <a:latin typeface="Cambria"/>
                <a:cs typeface="Cambria"/>
              </a:rPr>
              <a:t>data 	</a:t>
            </a:r>
            <a:r>
              <a:rPr sz="2000" spc="-10" dirty="0">
                <a:latin typeface="Cambria"/>
                <a:cs typeface="Cambria"/>
              </a:rPr>
              <a:t>transfer</a:t>
            </a:r>
            <a:r>
              <a:rPr sz="2000" spc="-60" dirty="0">
                <a:latin typeface="Cambria"/>
                <a:cs typeface="Cambria"/>
              </a:rPr>
              <a:t> </a:t>
            </a:r>
            <a:r>
              <a:rPr sz="2000" dirty="0">
                <a:latin typeface="Cambria"/>
                <a:cs typeface="Cambria"/>
              </a:rPr>
              <a:t>(M/I0</a:t>
            </a:r>
            <a:r>
              <a:rPr sz="2000" spc="-20" dirty="0">
                <a:latin typeface="Cambria"/>
                <a:cs typeface="Cambria"/>
              </a:rPr>
              <a:t> </a:t>
            </a:r>
            <a:r>
              <a:rPr sz="2000" dirty="0">
                <a:latin typeface="Cambria"/>
                <a:cs typeface="Cambria"/>
              </a:rPr>
              <a:t>=</a:t>
            </a:r>
            <a:r>
              <a:rPr sz="2000" spc="-10" dirty="0">
                <a:latin typeface="Cambria"/>
                <a:cs typeface="Cambria"/>
              </a:rPr>
              <a:t> </a:t>
            </a:r>
            <a:r>
              <a:rPr sz="2000" spc="-20" dirty="0">
                <a:latin typeface="Cambria"/>
                <a:cs typeface="Cambria"/>
              </a:rPr>
              <a:t>LOW).</a:t>
            </a:r>
            <a:endParaRPr sz="2000">
              <a:latin typeface="Cambria"/>
              <a:cs typeface="Cambria"/>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077569" y="925759"/>
            <a:ext cx="10073005" cy="2896870"/>
          </a:xfrm>
          <a:prstGeom prst="rect">
            <a:avLst/>
          </a:prstGeom>
        </p:spPr>
        <p:txBody>
          <a:bodyPr vert="horz" wrap="square" lIns="0" tIns="165735" rIns="0" bIns="0" rtlCol="0">
            <a:spAutoFit/>
          </a:bodyPr>
          <a:lstStyle/>
          <a:p>
            <a:pPr marL="12700">
              <a:lnSpc>
                <a:spcPct val="100000"/>
              </a:lnSpc>
              <a:spcBef>
                <a:spcPts val="1305"/>
              </a:spcBef>
            </a:pPr>
            <a:r>
              <a:rPr sz="2000" b="1" dirty="0">
                <a:latin typeface="Cambria"/>
                <a:cs typeface="Cambria"/>
              </a:rPr>
              <a:t>WR’</a:t>
            </a:r>
            <a:r>
              <a:rPr sz="2000" b="1" spc="120" dirty="0">
                <a:latin typeface="Cambria"/>
                <a:cs typeface="Cambria"/>
              </a:rPr>
              <a:t> </a:t>
            </a:r>
            <a:r>
              <a:rPr sz="2000" b="1" dirty="0">
                <a:latin typeface="Cambria"/>
                <a:cs typeface="Cambria"/>
              </a:rPr>
              <a:t>:</a:t>
            </a:r>
            <a:r>
              <a:rPr sz="2000" b="1" spc="130" dirty="0">
                <a:latin typeface="Cambria"/>
                <a:cs typeface="Cambria"/>
              </a:rPr>
              <a:t> </a:t>
            </a:r>
            <a:r>
              <a:rPr sz="2000" b="1" dirty="0">
                <a:latin typeface="Cambria"/>
                <a:cs typeface="Cambria"/>
              </a:rPr>
              <a:t>Write</a:t>
            </a:r>
            <a:r>
              <a:rPr sz="2000" b="1" spc="114" dirty="0">
                <a:latin typeface="Cambria"/>
                <a:cs typeface="Cambria"/>
              </a:rPr>
              <a:t> </a:t>
            </a:r>
            <a:r>
              <a:rPr sz="2000" b="1" dirty="0">
                <a:latin typeface="Cambria"/>
                <a:cs typeface="Cambria"/>
              </a:rPr>
              <a:t>output</a:t>
            </a:r>
            <a:r>
              <a:rPr sz="2000" b="1" spc="120" dirty="0">
                <a:latin typeface="Cambria"/>
                <a:cs typeface="Cambria"/>
              </a:rPr>
              <a:t> </a:t>
            </a:r>
            <a:r>
              <a:rPr sz="2000" b="1" dirty="0">
                <a:latin typeface="Cambria"/>
                <a:cs typeface="Cambria"/>
              </a:rPr>
              <a:t>:</a:t>
            </a:r>
            <a:r>
              <a:rPr sz="2000" b="1" spc="114" dirty="0">
                <a:latin typeface="Cambria"/>
                <a:cs typeface="Cambria"/>
              </a:rPr>
              <a:t> </a:t>
            </a:r>
            <a:r>
              <a:rPr sz="2000" dirty="0">
                <a:latin typeface="Cambria"/>
                <a:cs typeface="Cambria"/>
              </a:rPr>
              <a:t>WR</a:t>
            </a:r>
            <a:r>
              <a:rPr sz="2000" spc="130" dirty="0">
                <a:latin typeface="Cambria"/>
                <a:cs typeface="Cambria"/>
              </a:rPr>
              <a:t> </a:t>
            </a:r>
            <a:r>
              <a:rPr sz="2000" dirty="0">
                <a:latin typeface="Cambria"/>
                <a:cs typeface="Cambria"/>
              </a:rPr>
              <a:t>is</a:t>
            </a:r>
            <a:r>
              <a:rPr sz="2000" spc="130" dirty="0">
                <a:latin typeface="Cambria"/>
                <a:cs typeface="Cambria"/>
              </a:rPr>
              <a:t> </a:t>
            </a:r>
            <a:r>
              <a:rPr sz="2000" dirty="0">
                <a:latin typeface="Cambria"/>
                <a:cs typeface="Cambria"/>
              </a:rPr>
              <a:t>low</a:t>
            </a:r>
            <a:r>
              <a:rPr sz="2000" spc="120" dirty="0">
                <a:latin typeface="Cambria"/>
                <a:cs typeface="Cambria"/>
              </a:rPr>
              <a:t> </a:t>
            </a:r>
            <a:r>
              <a:rPr sz="2000" dirty="0">
                <a:latin typeface="Cambria"/>
                <a:cs typeface="Cambria"/>
              </a:rPr>
              <a:t>whenever</a:t>
            </a:r>
            <a:r>
              <a:rPr sz="2000" spc="120" dirty="0">
                <a:latin typeface="Cambria"/>
                <a:cs typeface="Cambria"/>
              </a:rPr>
              <a:t> </a:t>
            </a:r>
            <a:r>
              <a:rPr sz="2000" dirty="0">
                <a:latin typeface="Cambria"/>
                <a:cs typeface="Cambria"/>
              </a:rPr>
              <a:t>the</a:t>
            </a:r>
            <a:r>
              <a:rPr sz="2000" spc="120" dirty="0">
                <a:latin typeface="Cambria"/>
                <a:cs typeface="Cambria"/>
              </a:rPr>
              <a:t> </a:t>
            </a:r>
            <a:r>
              <a:rPr sz="2000" dirty="0">
                <a:latin typeface="Cambria"/>
                <a:cs typeface="Cambria"/>
              </a:rPr>
              <a:t>8086</a:t>
            </a:r>
            <a:r>
              <a:rPr sz="2000" spc="120" dirty="0">
                <a:latin typeface="Cambria"/>
                <a:cs typeface="Cambria"/>
              </a:rPr>
              <a:t> </a:t>
            </a:r>
            <a:r>
              <a:rPr sz="2000" dirty="0">
                <a:latin typeface="Cambria"/>
                <a:cs typeface="Cambria"/>
              </a:rPr>
              <a:t>is</a:t>
            </a:r>
            <a:r>
              <a:rPr sz="2000" spc="140" dirty="0">
                <a:latin typeface="Cambria"/>
                <a:cs typeface="Cambria"/>
              </a:rPr>
              <a:t> </a:t>
            </a:r>
            <a:r>
              <a:rPr sz="2000" dirty="0">
                <a:latin typeface="Cambria"/>
                <a:cs typeface="Cambria"/>
              </a:rPr>
              <a:t>writing</a:t>
            </a:r>
            <a:r>
              <a:rPr sz="2000" spc="110" dirty="0">
                <a:latin typeface="Cambria"/>
                <a:cs typeface="Cambria"/>
              </a:rPr>
              <a:t> </a:t>
            </a:r>
            <a:r>
              <a:rPr sz="2000" dirty="0">
                <a:latin typeface="Cambria"/>
                <a:cs typeface="Cambria"/>
              </a:rPr>
              <a:t>data</a:t>
            </a:r>
            <a:r>
              <a:rPr sz="2000" spc="114" dirty="0">
                <a:latin typeface="Cambria"/>
                <a:cs typeface="Cambria"/>
              </a:rPr>
              <a:t> </a:t>
            </a:r>
            <a:r>
              <a:rPr sz="2000" dirty="0">
                <a:latin typeface="Cambria"/>
                <a:cs typeface="Cambria"/>
              </a:rPr>
              <a:t>into</a:t>
            </a:r>
            <a:r>
              <a:rPr sz="2000" spc="120" dirty="0">
                <a:latin typeface="Cambria"/>
                <a:cs typeface="Cambria"/>
              </a:rPr>
              <a:t> </a:t>
            </a:r>
            <a:r>
              <a:rPr sz="2000" dirty="0">
                <a:latin typeface="Cambria"/>
                <a:cs typeface="Cambria"/>
              </a:rPr>
              <a:t>memory</a:t>
            </a:r>
            <a:r>
              <a:rPr sz="2000" spc="114" dirty="0">
                <a:latin typeface="Cambria"/>
                <a:cs typeface="Cambria"/>
              </a:rPr>
              <a:t> </a:t>
            </a:r>
            <a:r>
              <a:rPr sz="2000" dirty="0">
                <a:latin typeface="Cambria"/>
                <a:cs typeface="Cambria"/>
              </a:rPr>
              <a:t>or</a:t>
            </a:r>
            <a:r>
              <a:rPr sz="2000" spc="114" dirty="0">
                <a:latin typeface="Cambria"/>
                <a:cs typeface="Cambria"/>
              </a:rPr>
              <a:t> </a:t>
            </a:r>
            <a:r>
              <a:rPr sz="2000" dirty="0">
                <a:latin typeface="Cambria"/>
                <a:cs typeface="Cambria"/>
              </a:rPr>
              <a:t>an</a:t>
            </a:r>
            <a:r>
              <a:rPr sz="2000" spc="125" dirty="0">
                <a:latin typeface="Cambria"/>
                <a:cs typeface="Cambria"/>
              </a:rPr>
              <a:t> </a:t>
            </a:r>
            <a:r>
              <a:rPr sz="2000" spc="-25" dirty="0">
                <a:latin typeface="Cambria"/>
                <a:cs typeface="Cambria"/>
              </a:rPr>
              <a:t>I/O</a:t>
            </a:r>
            <a:endParaRPr sz="2000">
              <a:latin typeface="Cambria"/>
              <a:cs typeface="Cambria"/>
            </a:endParaRPr>
          </a:p>
          <a:p>
            <a:pPr marL="12700">
              <a:lnSpc>
                <a:spcPct val="100000"/>
              </a:lnSpc>
              <a:spcBef>
                <a:spcPts val="1200"/>
              </a:spcBef>
            </a:pPr>
            <a:r>
              <a:rPr sz="2000" spc="-10" dirty="0">
                <a:latin typeface="Cambria"/>
                <a:cs typeface="Cambria"/>
              </a:rPr>
              <a:t>device.</a:t>
            </a:r>
            <a:endParaRPr sz="2000">
              <a:latin typeface="Cambria"/>
              <a:cs typeface="Cambria"/>
            </a:endParaRPr>
          </a:p>
          <a:p>
            <a:pPr marL="12700" marR="5080" algn="just">
              <a:lnSpc>
                <a:spcPct val="150000"/>
              </a:lnSpc>
              <a:spcBef>
                <a:spcPts val="994"/>
              </a:spcBef>
            </a:pPr>
            <a:r>
              <a:rPr sz="2000" b="1" dirty="0">
                <a:latin typeface="Cambria"/>
                <a:cs typeface="Cambria"/>
              </a:rPr>
              <a:t>HOLD</a:t>
            </a:r>
            <a:r>
              <a:rPr sz="2000" b="1" spc="145" dirty="0">
                <a:latin typeface="Cambria"/>
                <a:cs typeface="Cambria"/>
              </a:rPr>
              <a:t> </a:t>
            </a:r>
            <a:r>
              <a:rPr sz="2000" b="1" dirty="0">
                <a:latin typeface="Cambria"/>
                <a:cs typeface="Cambria"/>
              </a:rPr>
              <a:t>input,</a:t>
            </a:r>
            <a:r>
              <a:rPr sz="2000" b="1" spc="170" dirty="0">
                <a:latin typeface="Cambria"/>
                <a:cs typeface="Cambria"/>
              </a:rPr>
              <a:t> </a:t>
            </a:r>
            <a:r>
              <a:rPr sz="2000" b="1" dirty="0">
                <a:latin typeface="Cambria"/>
                <a:cs typeface="Cambria"/>
              </a:rPr>
              <a:t>HLDA</a:t>
            </a:r>
            <a:r>
              <a:rPr sz="2000" b="1" spc="165" dirty="0">
                <a:latin typeface="Cambria"/>
                <a:cs typeface="Cambria"/>
              </a:rPr>
              <a:t> </a:t>
            </a:r>
            <a:r>
              <a:rPr sz="2000" b="1" dirty="0">
                <a:latin typeface="Cambria"/>
                <a:cs typeface="Cambria"/>
              </a:rPr>
              <a:t>output</a:t>
            </a:r>
            <a:r>
              <a:rPr sz="2000" b="1" spc="150" dirty="0">
                <a:latin typeface="Cambria"/>
                <a:cs typeface="Cambria"/>
              </a:rPr>
              <a:t> </a:t>
            </a:r>
            <a:r>
              <a:rPr sz="2000" b="1" dirty="0">
                <a:latin typeface="Cambria"/>
                <a:cs typeface="Cambria"/>
              </a:rPr>
              <a:t>:</a:t>
            </a:r>
            <a:r>
              <a:rPr sz="2000" b="1" spc="170" dirty="0">
                <a:latin typeface="Cambria"/>
                <a:cs typeface="Cambria"/>
              </a:rPr>
              <a:t> </a:t>
            </a:r>
            <a:r>
              <a:rPr sz="2000" dirty="0">
                <a:latin typeface="Cambria"/>
                <a:cs typeface="Cambria"/>
              </a:rPr>
              <a:t>A</a:t>
            </a:r>
            <a:r>
              <a:rPr sz="2000" spc="165" dirty="0">
                <a:latin typeface="Cambria"/>
                <a:cs typeface="Cambria"/>
              </a:rPr>
              <a:t> </a:t>
            </a:r>
            <a:r>
              <a:rPr sz="2000" dirty="0">
                <a:latin typeface="Cambria"/>
                <a:cs typeface="Cambria"/>
              </a:rPr>
              <a:t>HIGH</a:t>
            </a:r>
            <a:r>
              <a:rPr sz="2000" spc="170" dirty="0">
                <a:latin typeface="Cambria"/>
                <a:cs typeface="Cambria"/>
              </a:rPr>
              <a:t> </a:t>
            </a:r>
            <a:r>
              <a:rPr sz="2000" dirty="0">
                <a:latin typeface="Cambria"/>
                <a:cs typeface="Cambria"/>
              </a:rPr>
              <a:t>on</a:t>
            </a:r>
            <a:r>
              <a:rPr sz="2000" spc="150" dirty="0">
                <a:latin typeface="Cambria"/>
                <a:cs typeface="Cambria"/>
              </a:rPr>
              <a:t> </a:t>
            </a:r>
            <a:r>
              <a:rPr sz="2000" dirty="0">
                <a:latin typeface="Cambria"/>
                <a:cs typeface="Cambria"/>
              </a:rPr>
              <a:t>HOLD</a:t>
            </a:r>
            <a:r>
              <a:rPr sz="2000" spc="160" dirty="0">
                <a:latin typeface="Cambria"/>
                <a:cs typeface="Cambria"/>
              </a:rPr>
              <a:t> </a:t>
            </a:r>
            <a:r>
              <a:rPr sz="2000" dirty="0">
                <a:latin typeface="Cambria"/>
                <a:cs typeface="Cambria"/>
              </a:rPr>
              <a:t>pin</a:t>
            </a:r>
            <a:r>
              <a:rPr sz="2000" spc="165" dirty="0">
                <a:latin typeface="Cambria"/>
                <a:cs typeface="Cambria"/>
              </a:rPr>
              <a:t> </a:t>
            </a:r>
            <a:r>
              <a:rPr sz="2000" dirty="0">
                <a:latin typeface="Cambria"/>
                <a:cs typeface="Cambria"/>
              </a:rPr>
              <a:t>indicates</a:t>
            </a:r>
            <a:r>
              <a:rPr sz="2000" spc="155" dirty="0">
                <a:latin typeface="Cambria"/>
                <a:cs typeface="Cambria"/>
              </a:rPr>
              <a:t> </a:t>
            </a:r>
            <a:r>
              <a:rPr sz="2000" dirty="0">
                <a:latin typeface="Cambria"/>
                <a:cs typeface="Cambria"/>
              </a:rPr>
              <a:t>that</a:t>
            </a:r>
            <a:r>
              <a:rPr sz="2000" spc="165" dirty="0">
                <a:latin typeface="Cambria"/>
                <a:cs typeface="Cambria"/>
              </a:rPr>
              <a:t> </a:t>
            </a:r>
            <a:r>
              <a:rPr sz="2000" dirty="0">
                <a:latin typeface="Cambria"/>
                <a:cs typeface="Cambria"/>
              </a:rPr>
              <a:t>another</a:t>
            </a:r>
            <a:r>
              <a:rPr sz="2000" spc="160" dirty="0">
                <a:latin typeface="Cambria"/>
                <a:cs typeface="Cambria"/>
              </a:rPr>
              <a:t> </a:t>
            </a:r>
            <a:r>
              <a:rPr sz="2000" dirty="0">
                <a:latin typeface="Cambria"/>
                <a:cs typeface="Cambria"/>
              </a:rPr>
              <a:t>master</a:t>
            </a:r>
            <a:r>
              <a:rPr sz="2000" spc="160" dirty="0">
                <a:latin typeface="Cambria"/>
                <a:cs typeface="Cambria"/>
              </a:rPr>
              <a:t> </a:t>
            </a:r>
            <a:r>
              <a:rPr sz="2000" dirty="0">
                <a:latin typeface="Cambria"/>
                <a:cs typeface="Cambria"/>
              </a:rPr>
              <a:t>(DMA)</a:t>
            </a:r>
            <a:r>
              <a:rPr sz="2000" spc="165" dirty="0">
                <a:latin typeface="Cambria"/>
                <a:cs typeface="Cambria"/>
              </a:rPr>
              <a:t> </a:t>
            </a:r>
            <a:r>
              <a:rPr sz="2000" spc="-25" dirty="0">
                <a:latin typeface="Cambria"/>
                <a:cs typeface="Cambria"/>
              </a:rPr>
              <a:t>is </a:t>
            </a:r>
            <a:r>
              <a:rPr sz="2000" dirty="0">
                <a:latin typeface="Cambria"/>
                <a:cs typeface="Cambria"/>
              </a:rPr>
              <a:t>requesting</a:t>
            </a:r>
            <a:r>
              <a:rPr sz="2000" spc="125" dirty="0">
                <a:latin typeface="Cambria"/>
                <a:cs typeface="Cambria"/>
              </a:rPr>
              <a:t> </a:t>
            </a:r>
            <a:r>
              <a:rPr sz="2000" dirty="0">
                <a:latin typeface="Cambria"/>
                <a:cs typeface="Cambria"/>
              </a:rPr>
              <a:t>to</a:t>
            </a:r>
            <a:r>
              <a:rPr sz="2000" spc="140" dirty="0">
                <a:latin typeface="Cambria"/>
                <a:cs typeface="Cambria"/>
              </a:rPr>
              <a:t> </a:t>
            </a:r>
            <a:r>
              <a:rPr sz="2000" dirty="0">
                <a:latin typeface="Cambria"/>
                <a:cs typeface="Cambria"/>
              </a:rPr>
              <a:t>take</a:t>
            </a:r>
            <a:r>
              <a:rPr sz="2000" spc="130" dirty="0">
                <a:latin typeface="Cambria"/>
                <a:cs typeface="Cambria"/>
              </a:rPr>
              <a:t> </a:t>
            </a:r>
            <a:r>
              <a:rPr sz="2000" dirty="0">
                <a:latin typeface="Cambria"/>
                <a:cs typeface="Cambria"/>
              </a:rPr>
              <a:t>over</a:t>
            </a:r>
            <a:r>
              <a:rPr sz="2000" spc="130" dirty="0">
                <a:latin typeface="Cambria"/>
                <a:cs typeface="Cambria"/>
              </a:rPr>
              <a:t> </a:t>
            </a:r>
            <a:r>
              <a:rPr sz="2000" dirty="0">
                <a:latin typeface="Cambria"/>
                <a:cs typeface="Cambria"/>
              </a:rPr>
              <a:t>the</a:t>
            </a:r>
            <a:r>
              <a:rPr sz="2000" spc="135" dirty="0">
                <a:latin typeface="Cambria"/>
                <a:cs typeface="Cambria"/>
              </a:rPr>
              <a:t> </a:t>
            </a:r>
            <a:r>
              <a:rPr sz="2000" dirty="0">
                <a:latin typeface="Cambria"/>
                <a:cs typeface="Cambria"/>
              </a:rPr>
              <a:t>system</a:t>
            </a:r>
            <a:r>
              <a:rPr sz="2000" spc="135" dirty="0">
                <a:latin typeface="Cambria"/>
                <a:cs typeface="Cambria"/>
              </a:rPr>
              <a:t> </a:t>
            </a:r>
            <a:r>
              <a:rPr sz="2000" dirty="0">
                <a:latin typeface="Cambria"/>
                <a:cs typeface="Cambria"/>
              </a:rPr>
              <a:t>bus.</a:t>
            </a:r>
            <a:r>
              <a:rPr sz="2000" spc="145" dirty="0">
                <a:latin typeface="Cambria"/>
                <a:cs typeface="Cambria"/>
              </a:rPr>
              <a:t> </a:t>
            </a:r>
            <a:r>
              <a:rPr sz="2000" dirty="0">
                <a:latin typeface="Cambria"/>
                <a:cs typeface="Cambria"/>
              </a:rPr>
              <a:t>On</a:t>
            </a:r>
            <a:r>
              <a:rPr sz="2000" spc="145" dirty="0">
                <a:latin typeface="Cambria"/>
                <a:cs typeface="Cambria"/>
              </a:rPr>
              <a:t> </a:t>
            </a:r>
            <a:r>
              <a:rPr sz="2000" dirty="0">
                <a:latin typeface="Cambria"/>
                <a:cs typeface="Cambria"/>
              </a:rPr>
              <a:t>receiving</a:t>
            </a:r>
            <a:r>
              <a:rPr sz="2000" spc="145" dirty="0">
                <a:latin typeface="Cambria"/>
                <a:cs typeface="Cambria"/>
              </a:rPr>
              <a:t> </a:t>
            </a:r>
            <a:r>
              <a:rPr sz="2000" dirty="0">
                <a:latin typeface="Cambria"/>
                <a:cs typeface="Cambria"/>
              </a:rPr>
              <a:t>HOLD</a:t>
            </a:r>
            <a:r>
              <a:rPr sz="2000" spc="145" dirty="0">
                <a:latin typeface="Cambria"/>
                <a:cs typeface="Cambria"/>
              </a:rPr>
              <a:t> </a:t>
            </a:r>
            <a:r>
              <a:rPr sz="2000" dirty="0">
                <a:latin typeface="Cambria"/>
                <a:cs typeface="Cambria"/>
              </a:rPr>
              <a:t>signal</a:t>
            </a:r>
            <a:r>
              <a:rPr sz="2000" spc="140" dirty="0">
                <a:latin typeface="Cambria"/>
                <a:cs typeface="Cambria"/>
              </a:rPr>
              <a:t> </a:t>
            </a:r>
            <a:r>
              <a:rPr sz="2000" dirty="0">
                <a:latin typeface="Cambria"/>
                <a:cs typeface="Cambria"/>
              </a:rPr>
              <a:t>processor</a:t>
            </a:r>
            <a:r>
              <a:rPr sz="2000" spc="140" dirty="0">
                <a:latin typeface="Cambria"/>
                <a:cs typeface="Cambria"/>
              </a:rPr>
              <a:t> </a:t>
            </a:r>
            <a:r>
              <a:rPr sz="2000" dirty="0">
                <a:latin typeface="Cambria"/>
                <a:cs typeface="Cambria"/>
              </a:rPr>
              <a:t>outputs</a:t>
            </a:r>
            <a:r>
              <a:rPr sz="2000" spc="150" dirty="0">
                <a:latin typeface="Cambria"/>
                <a:cs typeface="Cambria"/>
              </a:rPr>
              <a:t> </a:t>
            </a:r>
            <a:r>
              <a:rPr sz="2000" spc="-20" dirty="0">
                <a:latin typeface="Cambria"/>
                <a:cs typeface="Cambria"/>
              </a:rPr>
              <a:t>HLDA </a:t>
            </a:r>
            <a:r>
              <a:rPr sz="2000" dirty="0">
                <a:latin typeface="Cambria"/>
                <a:cs typeface="Cambria"/>
              </a:rPr>
              <a:t>signal</a:t>
            </a:r>
            <a:r>
              <a:rPr sz="2000" spc="5" dirty="0">
                <a:latin typeface="Cambria"/>
                <a:cs typeface="Cambria"/>
              </a:rPr>
              <a:t> </a:t>
            </a:r>
            <a:r>
              <a:rPr sz="2000" dirty="0">
                <a:latin typeface="Cambria"/>
                <a:cs typeface="Cambria"/>
              </a:rPr>
              <a:t>HIGH</a:t>
            </a:r>
            <a:r>
              <a:rPr sz="2000" spc="25" dirty="0">
                <a:latin typeface="Cambria"/>
                <a:cs typeface="Cambria"/>
              </a:rPr>
              <a:t> </a:t>
            </a:r>
            <a:r>
              <a:rPr sz="2000" dirty="0">
                <a:latin typeface="Cambria"/>
                <a:cs typeface="Cambria"/>
              </a:rPr>
              <a:t>as</a:t>
            </a:r>
            <a:r>
              <a:rPr sz="2000" spc="30" dirty="0">
                <a:latin typeface="Cambria"/>
                <a:cs typeface="Cambria"/>
              </a:rPr>
              <a:t> </a:t>
            </a:r>
            <a:r>
              <a:rPr sz="2000" dirty="0">
                <a:latin typeface="Cambria"/>
                <a:cs typeface="Cambria"/>
              </a:rPr>
              <a:t>an</a:t>
            </a:r>
            <a:r>
              <a:rPr sz="2000" spc="15" dirty="0">
                <a:latin typeface="Cambria"/>
                <a:cs typeface="Cambria"/>
              </a:rPr>
              <a:t> </a:t>
            </a:r>
            <a:r>
              <a:rPr sz="2000" dirty="0">
                <a:latin typeface="Cambria"/>
                <a:cs typeface="Cambria"/>
              </a:rPr>
              <a:t>acknowledgment.</a:t>
            </a:r>
            <a:r>
              <a:rPr sz="2000" spc="30" dirty="0">
                <a:latin typeface="Cambria"/>
                <a:cs typeface="Cambria"/>
              </a:rPr>
              <a:t> </a:t>
            </a:r>
            <a:r>
              <a:rPr sz="2000" dirty="0">
                <a:latin typeface="Cambria"/>
                <a:cs typeface="Cambria"/>
              </a:rPr>
              <a:t>A</a:t>
            </a:r>
            <a:r>
              <a:rPr sz="2000" spc="25" dirty="0">
                <a:latin typeface="Cambria"/>
                <a:cs typeface="Cambria"/>
              </a:rPr>
              <a:t> </a:t>
            </a:r>
            <a:r>
              <a:rPr sz="2000" dirty="0">
                <a:latin typeface="Cambria"/>
                <a:cs typeface="Cambria"/>
              </a:rPr>
              <a:t>low</a:t>
            </a:r>
            <a:r>
              <a:rPr sz="2000" spc="30" dirty="0">
                <a:latin typeface="Cambria"/>
                <a:cs typeface="Cambria"/>
              </a:rPr>
              <a:t> </a:t>
            </a:r>
            <a:r>
              <a:rPr sz="2000" dirty="0">
                <a:latin typeface="Cambria"/>
                <a:cs typeface="Cambria"/>
              </a:rPr>
              <a:t>on</a:t>
            </a:r>
            <a:r>
              <a:rPr sz="2000" spc="25" dirty="0">
                <a:latin typeface="Cambria"/>
                <a:cs typeface="Cambria"/>
              </a:rPr>
              <a:t> </a:t>
            </a:r>
            <a:r>
              <a:rPr sz="2000" dirty="0">
                <a:latin typeface="Cambria"/>
                <a:cs typeface="Cambria"/>
              </a:rPr>
              <a:t>HOLD</a:t>
            </a:r>
            <a:r>
              <a:rPr sz="2000" spc="15" dirty="0">
                <a:latin typeface="Cambria"/>
                <a:cs typeface="Cambria"/>
              </a:rPr>
              <a:t> </a:t>
            </a:r>
            <a:r>
              <a:rPr sz="2000" dirty="0">
                <a:latin typeface="Cambria"/>
                <a:cs typeface="Cambria"/>
              </a:rPr>
              <a:t>gives</a:t>
            </a:r>
            <a:r>
              <a:rPr sz="2000" spc="30" dirty="0">
                <a:latin typeface="Cambria"/>
                <a:cs typeface="Cambria"/>
              </a:rPr>
              <a:t> </a:t>
            </a:r>
            <a:r>
              <a:rPr sz="2000" dirty="0">
                <a:latin typeface="Cambria"/>
                <a:cs typeface="Cambria"/>
              </a:rPr>
              <a:t>the</a:t>
            </a:r>
            <a:r>
              <a:rPr sz="2000" spc="20" dirty="0">
                <a:latin typeface="Cambria"/>
                <a:cs typeface="Cambria"/>
              </a:rPr>
              <a:t> </a:t>
            </a:r>
            <a:r>
              <a:rPr sz="2000" dirty="0">
                <a:latin typeface="Cambria"/>
                <a:cs typeface="Cambria"/>
              </a:rPr>
              <a:t>system</a:t>
            </a:r>
            <a:r>
              <a:rPr sz="2000" spc="35" dirty="0">
                <a:latin typeface="Cambria"/>
                <a:cs typeface="Cambria"/>
              </a:rPr>
              <a:t> </a:t>
            </a:r>
            <a:r>
              <a:rPr sz="2000" dirty="0">
                <a:latin typeface="Cambria"/>
                <a:cs typeface="Cambria"/>
              </a:rPr>
              <a:t>bus</a:t>
            </a:r>
            <a:r>
              <a:rPr sz="2000" spc="30" dirty="0">
                <a:latin typeface="Cambria"/>
                <a:cs typeface="Cambria"/>
              </a:rPr>
              <a:t> </a:t>
            </a:r>
            <a:r>
              <a:rPr sz="2000" dirty="0">
                <a:latin typeface="Cambria"/>
                <a:cs typeface="Cambria"/>
              </a:rPr>
              <a:t>control</a:t>
            </a:r>
            <a:r>
              <a:rPr sz="2000" spc="20" dirty="0">
                <a:latin typeface="Cambria"/>
                <a:cs typeface="Cambria"/>
              </a:rPr>
              <a:t> </a:t>
            </a:r>
            <a:r>
              <a:rPr sz="2000" dirty="0">
                <a:latin typeface="Cambria"/>
                <a:cs typeface="Cambria"/>
              </a:rPr>
              <a:t>back</a:t>
            </a:r>
            <a:r>
              <a:rPr sz="2000" spc="30" dirty="0">
                <a:latin typeface="Cambria"/>
                <a:cs typeface="Cambria"/>
              </a:rPr>
              <a:t> </a:t>
            </a:r>
            <a:r>
              <a:rPr sz="2000" dirty="0">
                <a:latin typeface="Cambria"/>
                <a:cs typeface="Cambria"/>
              </a:rPr>
              <a:t>to</a:t>
            </a:r>
            <a:r>
              <a:rPr sz="2000" spc="30" dirty="0">
                <a:latin typeface="Cambria"/>
                <a:cs typeface="Cambria"/>
              </a:rPr>
              <a:t> </a:t>
            </a:r>
            <a:r>
              <a:rPr sz="2000" spc="-25" dirty="0">
                <a:latin typeface="Cambria"/>
                <a:cs typeface="Cambria"/>
              </a:rPr>
              <a:t>the processor.</a:t>
            </a:r>
            <a:r>
              <a:rPr sz="2000" spc="-55" dirty="0">
                <a:latin typeface="Cambria"/>
                <a:cs typeface="Cambria"/>
              </a:rPr>
              <a:t> </a:t>
            </a:r>
            <a:r>
              <a:rPr sz="2000" dirty="0">
                <a:latin typeface="Cambria"/>
                <a:cs typeface="Cambria"/>
              </a:rPr>
              <a:t>Processor</a:t>
            </a:r>
            <a:r>
              <a:rPr sz="2000" spc="-30" dirty="0">
                <a:latin typeface="Cambria"/>
                <a:cs typeface="Cambria"/>
              </a:rPr>
              <a:t> </a:t>
            </a:r>
            <a:r>
              <a:rPr sz="2000" dirty="0">
                <a:latin typeface="Cambria"/>
                <a:cs typeface="Cambria"/>
              </a:rPr>
              <a:t>then</a:t>
            </a:r>
            <a:r>
              <a:rPr sz="2000" spc="-40" dirty="0">
                <a:latin typeface="Cambria"/>
                <a:cs typeface="Cambria"/>
              </a:rPr>
              <a:t> </a:t>
            </a:r>
            <a:r>
              <a:rPr sz="2000" dirty="0">
                <a:latin typeface="Cambria"/>
                <a:cs typeface="Cambria"/>
              </a:rPr>
              <a:t>outputs</a:t>
            </a:r>
            <a:r>
              <a:rPr sz="2000" spc="-45" dirty="0">
                <a:latin typeface="Cambria"/>
                <a:cs typeface="Cambria"/>
              </a:rPr>
              <a:t> </a:t>
            </a:r>
            <a:r>
              <a:rPr sz="2000" dirty="0">
                <a:latin typeface="Cambria"/>
                <a:cs typeface="Cambria"/>
              </a:rPr>
              <a:t>low</a:t>
            </a:r>
            <a:r>
              <a:rPr sz="2000" spc="-15" dirty="0">
                <a:latin typeface="Cambria"/>
                <a:cs typeface="Cambria"/>
              </a:rPr>
              <a:t> </a:t>
            </a:r>
            <a:r>
              <a:rPr sz="2000" dirty="0">
                <a:latin typeface="Cambria"/>
                <a:cs typeface="Cambria"/>
              </a:rPr>
              <a:t>signal</a:t>
            </a:r>
            <a:r>
              <a:rPr sz="2000" spc="-40" dirty="0">
                <a:latin typeface="Cambria"/>
                <a:cs typeface="Cambria"/>
              </a:rPr>
              <a:t> </a:t>
            </a:r>
            <a:r>
              <a:rPr sz="2000" dirty="0">
                <a:latin typeface="Cambria"/>
                <a:cs typeface="Cambria"/>
              </a:rPr>
              <a:t>on</a:t>
            </a:r>
            <a:r>
              <a:rPr sz="2000" spc="-40" dirty="0">
                <a:latin typeface="Cambria"/>
                <a:cs typeface="Cambria"/>
              </a:rPr>
              <a:t> </a:t>
            </a:r>
            <a:r>
              <a:rPr sz="2000" spc="-10" dirty="0">
                <a:latin typeface="Cambria"/>
                <a:cs typeface="Cambria"/>
              </a:rPr>
              <a:t>HLDA.</a:t>
            </a:r>
            <a:endParaRPr sz="2000">
              <a:latin typeface="Cambria"/>
              <a:cs typeface="Cambria"/>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955928"/>
            <a:ext cx="4113529" cy="391160"/>
          </a:xfrm>
          <a:prstGeom prst="rect">
            <a:avLst/>
          </a:prstGeom>
        </p:spPr>
        <p:txBody>
          <a:bodyPr vert="horz" wrap="square" lIns="0" tIns="12700" rIns="0" bIns="0" rtlCol="0">
            <a:spAutoFit/>
          </a:bodyPr>
          <a:lstStyle/>
          <a:p>
            <a:pPr marL="12700">
              <a:lnSpc>
                <a:spcPct val="100000"/>
              </a:lnSpc>
              <a:spcBef>
                <a:spcPts val="100"/>
              </a:spcBef>
            </a:pPr>
            <a:r>
              <a:rPr sz="2400" dirty="0"/>
              <a:t>Maximum</a:t>
            </a:r>
            <a:r>
              <a:rPr sz="2400" spc="-50" dirty="0"/>
              <a:t> </a:t>
            </a:r>
            <a:r>
              <a:rPr sz="2400" dirty="0"/>
              <a:t>Mode</a:t>
            </a:r>
            <a:r>
              <a:rPr sz="2400" spc="-65" dirty="0"/>
              <a:t> </a:t>
            </a:r>
            <a:r>
              <a:rPr sz="2400" dirty="0"/>
              <a:t>8086</a:t>
            </a:r>
            <a:r>
              <a:rPr sz="2400" spc="-40" dirty="0"/>
              <a:t> </a:t>
            </a:r>
            <a:r>
              <a:rPr sz="2400" spc="-10" dirty="0"/>
              <a:t>System</a:t>
            </a:r>
            <a:endParaRPr sz="2400"/>
          </a:p>
        </p:txBody>
      </p:sp>
      <p:sp>
        <p:nvSpPr>
          <p:cNvPr id="3" name="object 3"/>
          <p:cNvSpPr txBox="1"/>
          <p:nvPr/>
        </p:nvSpPr>
        <p:spPr>
          <a:xfrm>
            <a:off x="916939" y="1460175"/>
            <a:ext cx="10360025" cy="3151505"/>
          </a:xfrm>
          <a:prstGeom prst="rect">
            <a:avLst/>
          </a:prstGeom>
        </p:spPr>
        <p:txBody>
          <a:bodyPr vert="horz" wrap="square" lIns="0" tIns="165735" rIns="0" bIns="0" rtlCol="0">
            <a:spAutoFit/>
          </a:bodyPr>
          <a:lstStyle/>
          <a:p>
            <a:pPr marL="12700">
              <a:lnSpc>
                <a:spcPct val="100000"/>
              </a:lnSpc>
              <a:spcBef>
                <a:spcPts val="1305"/>
              </a:spcBef>
              <a:tabLst>
                <a:tab pos="818515" algn="l"/>
                <a:tab pos="1336675" algn="l"/>
                <a:tab pos="1858010" algn="l"/>
                <a:tab pos="2307590" algn="l"/>
                <a:tab pos="2687320" algn="l"/>
                <a:tab pos="3204210" algn="l"/>
                <a:tab pos="3935729" algn="l"/>
                <a:tab pos="5807710" algn="l"/>
                <a:tab pos="6155055" algn="l"/>
                <a:tab pos="6532880" algn="l"/>
                <a:tab pos="7049770" algn="l"/>
                <a:tab pos="7762875" algn="l"/>
                <a:tab pos="8509635" algn="l"/>
                <a:tab pos="8974455" algn="l"/>
                <a:tab pos="9336405" algn="l"/>
                <a:tab pos="9996170" algn="l"/>
              </a:tabLst>
            </a:pPr>
            <a:r>
              <a:rPr sz="2000" spc="-20" dirty="0">
                <a:latin typeface="Cambria"/>
                <a:cs typeface="Cambria"/>
              </a:rPr>
              <a:t>When</a:t>
            </a:r>
            <a:r>
              <a:rPr sz="2000" dirty="0">
                <a:latin typeface="Cambria"/>
                <a:cs typeface="Cambria"/>
              </a:rPr>
              <a:t>	</a:t>
            </a:r>
            <a:r>
              <a:rPr sz="2000" spc="-25" dirty="0">
                <a:latin typeface="Cambria"/>
                <a:cs typeface="Cambria"/>
              </a:rPr>
              <a:t>the</a:t>
            </a:r>
            <a:r>
              <a:rPr sz="2000" dirty="0">
                <a:latin typeface="Cambria"/>
                <a:cs typeface="Cambria"/>
              </a:rPr>
              <a:t>	</a:t>
            </a:r>
            <a:r>
              <a:rPr sz="2000" spc="-25" dirty="0">
                <a:latin typeface="Cambria"/>
                <a:cs typeface="Cambria"/>
              </a:rPr>
              <a:t>pin</a:t>
            </a:r>
            <a:r>
              <a:rPr sz="2000" dirty="0">
                <a:latin typeface="Cambria"/>
                <a:cs typeface="Cambria"/>
              </a:rPr>
              <a:t>	</a:t>
            </a:r>
            <a:r>
              <a:rPr sz="2000" spc="-25" dirty="0">
                <a:latin typeface="Cambria"/>
                <a:cs typeface="Cambria"/>
              </a:rPr>
              <a:t>33</a:t>
            </a:r>
            <a:r>
              <a:rPr sz="2000" dirty="0">
                <a:latin typeface="Cambria"/>
                <a:cs typeface="Cambria"/>
              </a:rPr>
              <a:t>	</a:t>
            </a:r>
            <a:r>
              <a:rPr sz="2000" spc="-25" dirty="0">
                <a:latin typeface="Cambria"/>
                <a:cs typeface="Cambria"/>
              </a:rPr>
              <a:t>of</a:t>
            </a:r>
            <a:r>
              <a:rPr sz="2000" dirty="0">
                <a:latin typeface="Cambria"/>
                <a:cs typeface="Cambria"/>
              </a:rPr>
              <a:t>	</a:t>
            </a:r>
            <a:r>
              <a:rPr sz="2000" spc="-25" dirty="0">
                <a:latin typeface="Cambria"/>
                <a:cs typeface="Cambria"/>
              </a:rPr>
              <a:t>the</a:t>
            </a:r>
            <a:r>
              <a:rPr sz="2000" dirty="0">
                <a:latin typeface="Cambria"/>
                <a:cs typeface="Cambria"/>
              </a:rPr>
              <a:t>	</a:t>
            </a:r>
            <a:r>
              <a:rPr sz="2000" spc="-20" dirty="0">
                <a:latin typeface="Cambria"/>
                <a:cs typeface="Cambria"/>
              </a:rPr>
              <a:t>8086</a:t>
            </a:r>
            <a:r>
              <a:rPr sz="2000" dirty="0">
                <a:latin typeface="Cambria"/>
                <a:cs typeface="Cambria"/>
              </a:rPr>
              <a:t>	</a:t>
            </a:r>
            <a:r>
              <a:rPr sz="2000" spc="-10" dirty="0">
                <a:latin typeface="Cambria"/>
                <a:cs typeface="Cambria"/>
              </a:rPr>
              <a:t>microprocessor</a:t>
            </a:r>
            <a:r>
              <a:rPr sz="2000" dirty="0">
                <a:latin typeface="Cambria"/>
                <a:cs typeface="Cambria"/>
              </a:rPr>
              <a:t>	</a:t>
            </a:r>
            <a:r>
              <a:rPr sz="2000" spc="-25" dirty="0">
                <a:latin typeface="Cambria"/>
                <a:cs typeface="Cambria"/>
              </a:rPr>
              <a:t>is</a:t>
            </a:r>
            <a:r>
              <a:rPr sz="2000" dirty="0">
                <a:latin typeface="Cambria"/>
                <a:cs typeface="Cambria"/>
              </a:rPr>
              <a:t>	</a:t>
            </a:r>
            <a:r>
              <a:rPr sz="2000" spc="-25" dirty="0">
                <a:latin typeface="Cambria"/>
                <a:cs typeface="Cambria"/>
              </a:rPr>
              <a:t>in</a:t>
            </a:r>
            <a:r>
              <a:rPr sz="2000" dirty="0">
                <a:latin typeface="Cambria"/>
                <a:cs typeface="Cambria"/>
              </a:rPr>
              <a:t>	</a:t>
            </a:r>
            <a:r>
              <a:rPr sz="2000" spc="-25" dirty="0">
                <a:latin typeface="Cambria"/>
                <a:cs typeface="Cambria"/>
              </a:rPr>
              <a:t>the</a:t>
            </a:r>
            <a:r>
              <a:rPr sz="2000" dirty="0">
                <a:latin typeface="Cambria"/>
                <a:cs typeface="Cambria"/>
              </a:rPr>
              <a:t>	</a:t>
            </a:r>
            <a:r>
              <a:rPr sz="2000" spc="-10" dirty="0">
                <a:latin typeface="Cambria"/>
                <a:cs typeface="Cambria"/>
              </a:rPr>
              <a:t>reset</a:t>
            </a:r>
            <a:r>
              <a:rPr sz="2000" dirty="0">
                <a:latin typeface="Cambria"/>
                <a:cs typeface="Cambria"/>
              </a:rPr>
              <a:t>	</a:t>
            </a:r>
            <a:r>
              <a:rPr sz="2000" spc="-10" dirty="0">
                <a:latin typeface="Cambria"/>
                <a:cs typeface="Cambria"/>
              </a:rPr>
              <a:t>state,</a:t>
            </a:r>
            <a:r>
              <a:rPr sz="2000" dirty="0">
                <a:latin typeface="Cambria"/>
                <a:cs typeface="Cambria"/>
              </a:rPr>
              <a:t>	</a:t>
            </a:r>
            <a:r>
              <a:rPr sz="2000" spc="-20" dirty="0">
                <a:latin typeface="Cambria"/>
                <a:cs typeface="Cambria"/>
              </a:rPr>
              <a:t>i.e.</a:t>
            </a:r>
            <a:r>
              <a:rPr sz="2000" dirty="0">
                <a:latin typeface="Cambria"/>
                <a:cs typeface="Cambria"/>
              </a:rPr>
              <a:t>	</a:t>
            </a:r>
            <a:r>
              <a:rPr sz="2000" spc="-25" dirty="0">
                <a:latin typeface="Cambria"/>
                <a:cs typeface="Cambria"/>
              </a:rPr>
              <a:t>0,</a:t>
            </a:r>
            <a:r>
              <a:rPr sz="2000" dirty="0">
                <a:latin typeface="Cambria"/>
                <a:cs typeface="Cambria"/>
              </a:rPr>
              <a:t>	</a:t>
            </a:r>
            <a:r>
              <a:rPr sz="2000" spc="-20" dirty="0">
                <a:latin typeface="Cambria"/>
                <a:cs typeface="Cambria"/>
              </a:rPr>
              <a:t>then</a:t>
            </a:r>
            <a:r>
              <a:rPr sz="2000" dirty="0">
                <a:latin typeface="Cambria"/>
                <a:cs typeface="Cambria"/>
              </a:rPr>
              <a:t>	</a:t>
            </a:r>
            <a:r>
              <a:rPr sz="2000" spc="-25" dirty="0">
                <a:latin typeface="Cambria"/>
                <a:cs typeface="Cambria"/>
              </a:rPr>
              <a:t>the</a:t>
            </a:r>
            <a:endParaRPr sz="2000">
              <a:latin typeface="Cambria"/>
              <a:cs typeface="Cambria"/>
            </a:endParaRPr>
          </a:p>
          <a:p>
            <a:pPr marL="12700">
              <a:lnSpc>
                <a:spcPct val="100000"/>
              </a:lnSpc>
              <a:spcBef>
                <a:spcPts val="1200"/>
              </a:spcBef>
            </a:pPr>
            <a:r>
              <a:rPr sz="2000" b="1" spc="-10" dirty="0">
                <a:latin typeface="Cambria"/>
                <a:cs typeface="Cambria"/>
              </a:rPr>
              <a:t>microprocessor</a:t>
            </a:r>
            <a:r>
              <a:rPr sz="2000" b="1" spc="-55" dirty="0">
                <a:latin typeface="Cambria"/>
                <a:cs typeface="Cambria"/>
              </a:rPr>
              <a:t> </a:t>
            </a:r>
            <a:r>
              <a:rPr sz="2000" b="1" dirty="0">
                <a:latin typeface="Cambria"/>
                <a:cs typeface="Cambria"/>
              </a:rPr>
              <a:t>functions</a:t>
            </a:r>
            <a:r>
              <a:rPr sz="2000" b="1" spc="-20" dirty="0">
                <a:latin typeface="Cambria"/>
                <a:cs typeface="Cambria"/>
              </a:rPr>
              <a:t> </a:t>
            </a:r>
            <a:r>
              <a:rPr sz="2000" b="1" dirty="0">
                <a:latin typeface="Cambria"/>
                <a:cs typeface="Cambria"/>
              </a:rPr>
              <a:t>in</a:t>
            </a:r>
            <a:r>
              <a:rPr sz="2000" b="1" spc="-5" dirty="0">
                <a:latin typeface="Cambria"/>
                <a:cs typeface="Cambria"/>
              </a:rPr>
              <a:t> </a:t>
            </a:r>
            <a:r>
              <a:rPr sz="2000" b="1" dirty="0">
                <a:latin typeface="Cambria"/>
                <a:cs typeface="Cambria"/>
              </a:rPr>
              <a:t>the</a:t>
            </a:r>
            <a:r>
              <a:rPr sz="2000" b="1" spc="-20" dirty="0">
                <a:latin typeface="Cambria"/>
                <a:cs typeface="Cambria"/>
              </a:rPr>
              <a:t> </a:t>
            </a:r>
            <a:r>
              <a:rPr sz="2000" b="1" dirty="0">
                <a:latin typeface="Cambria"/>
                <a:cs typeface="Cambria"/>
              </a:rPr>
              <a:t>Maximum</a:t>
            </a:r>
            <a:r>
              <a:rPr sz="2000" b="1" spc="-30" dirty="0">
                <a:latin typeface="Cambria"/>
                <a:cs typeface="Cambria"/>
              </a:rPr>
              <a:t> </a:t>
            </a:r>
            <a:r>
              <a:rPr sz="2000" b="1" spc="-10" dirty="0">
                <a:latin typeface="Cambria"/>
                <a:cs typeface="Cambria"/>
              </a:rPr>
              <a:t>Mode</a:t>
            </a:r>
            <a:r>
              <a:rPr sz="2000" spc="-10" dirty="0">
                <a:latin typeface="Cambria"/>
                <a:cs typeface="Cambria"/>
              </a:rPr>
              <a:t>.</a:t>
            </a:r>
            <a:endParaRPr sz="2000">
              <a:latin typeface="Cambria"/>
              <a:cs typeface="Cambria"/>
            </a:endParaRPr>
          </a:p>
          <a:p>
            <a:pPr marL="241300" indent="-228600">
              <a:lnSpc>
                <a:spcPct val="100000"/>
              </a:lnSpc>
              <a:spcBef>
                <a:spcPts val="2210"/>
              </a:spcBef>
              <a:buFont typeface="Wingdings"/>
              <a:buChar char=""/>
              <a:tabLst>
                <a:tab pos="241300" algn="l"/>
              </a:tabLst>
            </a:pPr>
            <a:r>
              <a:rPr sz="2000" dirty="0">
                <a:latin typeface="Cambria"/>
                <a:cs typeface="Cambria"/>
              </a:rPr>
              <a:t>The</a:t>
            </a:r>
            <a:r>
              <a:rPr sz="2000" spc="-40" dirty="0">
                <a:latin typeface="Cambria"/>
                <a:cs typeface="Cambria"/>
              </a:rPr>
              <a:t> </a:t>
            </a:r>
            <a:r>
              <a:rPr sz="2000" dirty="0">
                <a:latin typeface="Cambria"/>
                <a:cs typeface="Cambria"/>
              </a:rPr>
              <a:t>maximum</a:t>
            </a:r>
            <a:r>
              <a:rPr sz="2000" spc="-60" dirty="0">
                <a:latin typeface="Cambria"/>
                <a:cs typeface="Cambria"/>
              </a:rPr>
              <a:t> </a:t>
            </a:r>
            <a:r>
              <a:rPr sz="2000" dirty="0">
                <a:latin typeface="Cambria"/>
                <a:cs typeface="Cambria"/>
              </a:rPr>
              <a:t>mode</a:t>
            </a:r>
            <a:r>
              <a:rPr sz="2000" spc="-25" dirty="0">
                <a:latin typeface="Cambria"/>
                <a:cs typeface="Cambria"/>
              </a:rPr>
              <a:t> </a:t>
            </a:r>
            <a:r>
              <a:rPr sz="2000" dirty="0">
                <a:latin typeface="Cambria"/>
                <a:cs typeface="Cambria"/>
              </a:rPr>
              <a:t>is</a:t>
            </a:r>
            <a:r>
              <a:rPr sz="2000" spc="-30" dirty="0">
                <a:latin typeface="Cambria"/>
                <a:cs typeface="Cambria"/>
              </a:rPr>
              <a:t> </a:t>
            </a:r>
            <a:r>
              <a:rPr sz="2000" dirty="0">
                <a:latin typeface="Cambria"/>
                <a:cs typeface="Cambria"/>
              </a:rPr>
              <a:t>for</a:t>
            </a:r>
            <a:r>
              <a:rPr sz="2000" spc="-35" dirty="0">
                <a:latin typeface="Cambria"/>
                <a:cs typeface="Cambria"/>
              </a:rPr>
              <a:t> </a:t>
            </a:r>
            <a:r>
              <a:rPr sz="2000" dirty="0">
                <a:latin typeface="Cambria"/>
                <a:cs typeface="Cambria"/>
              </a:rPr>
              <a:t>medium</a:t>
            </a:r>
            <a:r>
              <a:rPr sz="2000" spc="-45" dirty="0">
                <a:latin typeface="Cambria"/>
                <a:cs typeface="Cambria"/>
              </a:rPr>
              <a:t> </a:t>
            </a:r>
            <a:r>
              <a:rPr sz="2000" dirty="0">
                <a:latin typeface="Cambria"/>
                <a:cs typeface="Cambria"/>
              </a:rPr>
              <a:t>to</a:t>
            </a:r>
            <a:r>
              <a:rPr sz="2000" spc="-35" dirty="0">
                <a:latin typeface="Cambria"/>
                <a:cs typeface="Cambria"/>
              </a:rPr>
              <a:t> </a:t>
            </a:r>
            <a:r>
              <a:rPr sz="2000" dirty="0">
                <a:latin typeface="Cambria"/>
                <a:cs typeface="Cambria"/>
              </a:rPr>
              <a:t>large</a:t>
            </a:r>
            <a:r>
              <a:rPr sz="2000" spc="-55" dirty="0">
                <a:latin typeface="Cambria"/>
                <a:cs typeface="Cambria"/>
              </a:rPr>
              <a:t> </a:t>
            </a:r>
            <a:r>
              <a:rPr sz="2000" dirty="0">
                <a:latin typeface="Cambria"/>
                <a:cs typeface="Cambria"/>
              </a:rPr>
              <a:t>systems,</a:t>
            </a:r>
            <a:r>
              <a:rPr sz="2000" spc="-30" dirty="0">
                <a:latin typeface="Cambria"/>
                <a:cs typeface="Cambria"/>
              </a:rPr>
              <a:t> </a:t>
            </a:r>
            <a:r>
              <a:rPr sz="2000" dirty="0">
                <a:latin typeface="Cambria"/>
                <a:cs typeface="Cambria"/>
              </a:rPr>
              <a:t>which</a:t>
            </a:r>
            <a:r>
              <a:rPr sz="2000" spc="-20" dirty="0">
                <a:latin typeface="Cambria"/>
                <a:cs typeface="Cambria"/>
              </a:rPr>
              <a:t> </a:t>
            </a:r>
            <a:r>
              <a:rPr sz="2000" dirty="0">
                <a:latin typeface="Cambria"/>
                <a:cs typeface="Cambria"/>
              </a:rPr>
              <a:t>often</a:t>
            </a:r>
            <a:r>
              <a:rPr sz="2000" spc="-45" dirty="0">
                <a:latin typeface="Cambria"/>
                <a:cs typeface="Cambria"/>
              </a:rPr>
              <a:t> </a:t>
            </a:r>
            <a:r>
              <a:rPr sz="2000" dirty="0">
                <a:latin typeface="Cambria"/>
                <a:cs typeface="Cambria"/>
              </a:rPr>
              <a:t>use</a:t>
            </a:r>
            <a:r>
              <a:rPr sz="2000" spc="-35" dirty="0">
                <a:latin typeface="Cambria"/>
                <a:cs typeface="Cambria"/>
              </a:rPr>
              <a:t> </a:t>
            </a:r>
            <a:r>
              <a:rPr sz="2000" dirty="0">
                <a:latin typeface="Cambria"/>
                <a:cs typeface="Cambria"/>
              </a:rPr>
              <a:t>two</a:t>
            </a:r>
            <a:r>
              <a:rPr sz="2000" spc="-30" dirty="0">
                <a:latin typeface="Cambria"/>
                <a:cs typeface="Cambria"/>
              </a:rPr>
              <a:t> </a:t>
            </a:r>
            <a:r>
              <a:rPr sz="2000" dirty="0">
                <a:latin typeface="Cambria"/>
                <a:cs typeface="Cambria"/>
              </a:rPr>
              <a:t>or</a:t>
            </a:r>
            <a:r>
              <a:rPr sz="2000" spc="-30" dirty="0">
                <a:latin typeface="Cambria"/>
                <a:cs typeface="Cambria"/>
              </a:rPr>
              <a:t> </a:t>
            </a:r>
            <a:r>
              <a:rPr sz="2000" dirty="0">
                <a:latin typeface="Cambria"/>
                <a:cs typeface="Cambria"/>
              </a:rPr>
              <a:t>more</a:t>
            </a:r>
            <a:r>
              <a:rPr sz="2000" spc="-45" dirty="0">
                <a:latin typeface="Cambria"/>
                <a:cs typeface="Cambria"/>
              </a:rPr>
              <a:t> </a:t>
            </a:r>
            <a:r>
              <a:rPr sz="2000" spc="-10" dirty="0">
                <a:latin typeface="Cambria"/>
                <a:cs typeface="Cambria"/>
              </a:rPr>
              <a:t>processors.</a:t>
            </a:r>
            <a:endParaRPr sz="2000">
              <a:latin typeface="Cambria"/>
              <a:cs typeface="Cambria"/>
            </a:endParaRPr>
          </a:p>
          <a:p>
            <a:pPr marL="241300" marR="7620" indent="-229235">
              <a:lnSpc>
                <a:spcPct val="150000"/>
              </a:lnSpc>
              <a:spcBef>
                <a:spcPts val="1000"/>
              </a:spcBef>
              <a:buFont typeface="Wingdings"/>
              <a:buChar char=""/>
              <a:tabLst>
                <a:tab pos="241300" algn="l"/>
              </a:tabLst>
            </a:pPr>
            <a:r>
              <a:rPr sz="2000" dirty="0">
                <a:latin typeface="Cambria"/>
                <a:cs typeface="Cambria"/>
              </a:rPr>
              <a:t>It</a:t>
            </a:r>
            <a:r>
              <a:rPr sz="2000" spc="45" dirty="0">
                <a:latin typeface="Cambria"/>
                <a:cs typeface="Cambria"/>
              </a:rPr>
              <a:t> </a:t>
            </a:r>
            <a:r>
              <a:rPr sz="2000" dirty="0">
                <a:latin typeface="Cambria"/>
                <a:cs typeface="Cambria"/>
              </a:rPr>
              <a:t>also</a:t>
            </a:r>
            <a:r>
              <a:rPr sz="2000" spc="40" dirty="0">
                <a:latin typeface="Cambria"/>
                <a:cs typeface="Cambria"/>
              </a:rPr>
              <a:t> </a:t>
            </a:r>
            <a:r>
              <a:rPr sz="2000" dirty="0">
                <a:latin typeface="Cambria"/>
                <a:cs typeface="Cambria"/>
              </a:rPr>
              <a:t>generates</a:t>
            </a:r>
            <a:r>
              <a:rPr sz="2000" spc="35" dirty="0">
                <a:latin typeface="Cambria"/>
                <a:cs typeface="Cambria"/>
              </a:rPr>
              <a:t> </a:t>
            </a:r>
            <a:r>
              <a:rPr sz="2000" dirty="0">
                <a:latin typeface="Cambria"/>
                <a:cs typeface="Cambria"/>
              </a:rPr>
              <a:t>the</a:t>
            </a:r>
            <a:r>
              <a:rPr sz="2000" spc="45" dirty="0">
                <a:latin typeface="Cambria"/>
                <a:cs typeface="Cambria"/>
              </a:rPr>
              <a:t> </a:t>
            </a:r>
            <a:r>
              <a:rPr sz="2000" dirty="0">
                <a:latin typeface="Cambria"/>
                <a:cs typeface="Cambria"/>
              </a:rPr>
              <a:t>control</a:t>
            </a:r>
            <a:r>
              <a:rPr sz="2000" spc="50" dirty="0">
                <a:latin typeface="Cambria"/>
                <a:cs typeface="Cambria"/>
              </a:rPr>
              <a:t> </a:t>
            </a:r>
            <a:r>
              <a:rPr sz="2000" dirty="0">
                <a:latin typeface="Cambria"/>
                <a:cs typeface="Cambria"/>
              </a:rPr>
              <a:t>signals</a:t>
            </a:r>
            <a:r>
              <a:rPr sz="2000" spc="45" dirty="0">
                <a:latin typeface="Cambria"/>
                <a:cs typeface="Cambria"/>
              </a:rPr>
              <a:t> </a:t>
            </a:r>
            <a:r>
              <a:rPr sz="2000" dirty="0">
                <a:latin typeface="Cambria"/>
                <a:cs typeface="Cambria"/>
              </a:rPr>
              <a:t>required</a:t>
            </a:r>
            <a:r>
              <a:rPr sz="2000" spc="35" dirty="0">
                <a:latin typeface="Cambria"/>
                <a:cs typeface="Cambria"/>
              </a:rPr>
              <a:t> </a:t>
            </a:r>
            <a:r>
              <a:rPr sz="2000" dirty="0">
                <a:latin typeface="Cambria"/>
                <a:cs typeface="Cambria"/>
              </a:rPr>
              <a:t>to</a:t>
            </a:r>
            <a:r>
              <a:rPr sz="2000" spc="35" dirty="0">
                <a:latin typeface="Cambria"/>
                <a:cs typeface="Cambria"/>
              </a:rPr>
              <a:t> </a:t>
            </a:r>
            <a:r>
              <a:rPr sz="2000" dirty="0">
                <a:latin typeface="Cambria"/>
                <a:cs typeface="Cambria"/>
              </a:rPr>
              <a:t>direct</a:t>
            </a:r>
            <a:r>
              <a:rPr sz="2000" spc="40" dirty="0">
                <a:latin typeface="Cambria"/>
                <a:cs typeface="Cambria"/>
              </a:rPr>
              <a:t> </a:t>
            </a:r>
            <a:r>
              <a:rPr sz="2000" dirty="0">
                <a:latin typeface="Cambria"/>
                <a:cs typeface="Cambria"/>
              </a:rPr>
              <a:t>the</a:t>
            </a:r>
            <a:r>
              <a:rPr sz="2000" spc="50" dirty="0">
                <a:latin typeface="Cambria"/>
                <a:cs typeface="Cambria"/>
              </a:rPr>
              <a:t> </a:t>
            </a:r>
            <a:r>
              <a:rPr sz="2000" dirty="0">
                <a:latin typeface="Cambria"/>
                <a:cs typeface="Cambria"/>
              </a:rPr>
              <a:t>data</a:t>
            </a:r>
            <a:r>
              <a:rPr sz="2000" spc="40" dirty="0">
                <a:latin typeface="Cambria"/>
                <a:cs typeface="Cambria"/>
              </a:rPr>
              <a:t> </a:t>
            </a:r>
            <a:r>
              <a:rPr sz="2000" dirty="0">
                <a:latin typeface="Cambria"/>
                <a:cs typeface="Cambria"/>
              </a:rPr>
              <a:t>flow</a:t>
            </a:r>
            <a:r>
              <a:rPr sz="2000" spc="25" dirty="0">
                <a:latin typeface="Cambria"/>
                <a:cs typeface="Cambria"/>
              </a:rPr>
              <a:t> </a:t>
            </a:r>
            <a:r>
              <a:rPr sz="2000" dirty="0">
                <a:latin typeface="Cambria"/>
                <a:cs typeface="Cambria"/>
              </a:rPr>
              <a:t>and</a:t>
            </a:r>
            <a:r>
              <a:rPr sz="2000" spc="35" dirty="0">
                <a:latin typeface="Cambria"/>
                <a:cs typeface="Cambria"/>
              </a:rPr>
              <a:t> </a:t>
            </a:r>
            <a:r>
              <a:rPr sz="2000" dirty="0">
                <a:latin typeface="Cambria"/>
                <a:cs typeface="Cambria"/>
              </a:rPr>
              <a:t>for</a:t>
            </a:r>
            <a:r>
              <a:rPr sz="2000" spc="45" dirty="0">
                <a:latin typeface="Cambria"/>
                <a:cs typeface="Cambria"/>
              </a:rPr>
              <a:t> </a:t>
            </a:r>
            <a:r>
              <a:rPr sz="2000" dirty="0">
                <a:latin typeface="Cambria"/>
                <a:cs typeface="Cambria"/>
              </a:rPr>
              <a:t>controlling</a:t>
            </a:r>
            <a:r>
              <a:rPr sz="2000" spc="50" dirty="0">
                <a:latin typeface="Cambria"/>
                <a:cs typeface="Cambria"/>
              </a:rPr>
              <a:t> </a:t>
            </a:r>
            <a:r>
              <a:rPr sz="2000" spc="-20" dirty="0">
                <a:latin typeface="Cambria"/>
                <a:cs typeface="Cambria"/>
              </a:rPr>
              <a:t>8282 </a:t>
            </a:r>
            <a:r>
              <a:rPr sz="2000" dirty="0">
                <a:latin typeface="Cambria"/>
                <a:cs typeface="Cambria"/>
              </a:rPr>
              <a:t>latches</a:t>
            </a:r>
            <a:r>
              <a:rPr sz="2000" spc="-65" dirty="0">
                <a:latin typeface="Cambria"/>
                <a:cs typeface="Cambria"/>
              </a:rPr>
              <a:t> </a:t>
            </a:r>
            <a:r>
              <a:rPr sz="2000" dirty="0">
                <a:latin typeface="Cambria"/>
                <a:cs typeface="Cambria"/>
              </a:rPr>
              <a:t>and</a:t>
            </a:r>
            <a:r>
              <a:rPr sz="2000" spc="-50" dirty="0">
                <a:latin typeface="Cambria"/>
                <a:cs typeface="Cambria"/>
              </a:rPr>
              <a:t> </a:t>
            </a:r>
            <a:r>
              <a:rPr sz="2000" dirty="0">
                <a:latin typeface="Cambria"/>
                <a:cs typeface="Cambria"/>
              </a:rPr>
              <a:t>8286</a:t>
            </a:r>
            <a:r>
              <a:rPr sz="2000" spc="-15" dirty="0">
                <a:latin typeface="Cambria"/>
                <a:cs typeface="Cambria"/>
              </a:rPr>
              <a:t> </a:t>
            </a:r>
            <a:r>
              <a:rPr sz="2000" spc="-10" dirty="0">
                <a:latin typeface="Cambria"/>
                <a:cs typeface="Cambria"/>
              </a:rPr>
              <a:t>transceivers.</a:t>
            </a:r>
            <a:endParaRPr sz="2000">
              <a:latin typeface="Cambria"/>
              <a:cs typeface="Cambria"/>
            </a:endParaRPr>
          </a:p>
          <a:p>
            <a:pPr marL="240665" indent="-227965">
              <a:lnSpc>
                <a:spcPct val="100000"/>
              </a:lnSpc>
              <a:spcBef>
                <a:spcPts val="2195"/>
              </a:spcBef>
              <a:buFont typeface="Wingdings"/>
              <a:buChar char=""/>
              <a:tabLst>
                <a:tab pos="240665" algn="l"/>
              </a:tabLst>
            </a:pPr>
            <a:r>
              <a:rPr sz="2000" dirty="0">
                <a:latin typeface="Cambria"/>
                <a:cs typeface="Cambria"/>
              </a:rPr>
              <a:t>The</a:t>
            </a:r>
            <a:r>
              <a:rPr sz="2000" spc="-45" dirty="0">
                <a:latin typeface="Cambria"/>
                <a:cs typeface="Cambria"/>
              </a:rPr>
              <a:t> </a:t>
            </a:r>
            <a:r>
              <a:rPr sz="2000" dirty="0">
                <a:latin typeface="Cambria"/>
                <a:cs typeface="Cambria"/>
              </a:rPr>
              <a:t>intel</a:t>
            </a:r>
            <a:r>
              <a:rPr sz="2000" spc="-40" dirty="0">
                <a:latin typeface="Cambria"/>
                <a:cs typeface="Cambria"/>
              </a:rPr>
              <a:t> </a:t>
            </a:r>
            <a:r>
              <a:rPr sz="2000" dirty="0">
                <a:latin typeface="Cambria"/>
                <a:cs typeface="Cambria"/>
              </a:rPr>
              <a:t>8288 bus</a:t>
            </a:r>
            <a:r>
              <a:rPr sz="2000" spc="-15" dirty="0">
                <a:latin typeface="Cambria"/>
                <a:cs typeface="Cambria"/>
              </a:rPr>
              <a:t> </a:t>
            </a:r>
            <a:r>
              <a:rPr sz="2000" spc="-10" dirty="0">
                <a:latin typeface="Cambria"/>
                <a:cs typeface="Cambria"/>
              </a:rPr>
              <a:t>controller</a:t>
            </a:r>
            <a:r>
              <a:rPr sz="2000" spc="-75" dirty="0">
                <a:latin typeface="Cambria"/>
                <a:cs typeface="Cambria"/>
              </a:rPr>
              <a:t> </a:t>
            </a:r>
            <a:r>
              <a:rPr sz="2000" dirty="0">
                <a:latin typeface="Cambria"/>
                <a:cs typeface="Cambria"/>
              </a:rPr>
              <a:t>is</a:t>
            </a:r>
            <a:r>
              <a:rPr sz="2000" spc="-10" dirty="0">
                <a:latin typeface="Cambria"/>
                <a:cs typeface="Cambria"/>
              </a:rPr>
              <a:t> </a:t>
            </a:r>
            <a:r>
              <a:rPr sz="2000" dirty="0">
                <a:latin typeface="Cambria"/>
                <a:cs typeface="Cambria"/>
              </a:rPr>
              <a:t>used</a:t>
            </a:r>
            <a:r>
              <a:rPr sz="2000" spc="-30" dirty="0">
                <a:latin typeface="Cambria"/>
                <a:cs typeface="Cambria"/>
              </a:rPr>
              <a:t> </a:t>
            </a:r>
            <a:r>
              <a:rPr sz="2000" dirty="0">
                <a:latin typeface="Cambria"/>
                <a:cs typeface="Cambria"/>
              </a:rPr>
              <a:t>to</a:t>
            </a:r>
            <a:r>
              <a:rPr sz="2000" spc="-50" dirty="0">
                <a:latin typeface="Cambria"/>
                <a:cs typeface="Cambria"/>
              </a:rPr>
              <a:t> </a:t>
            </a:r>
            <a:r>
              <a:rPr sz="2000" dirty="0">
                <a:latin typeface="Cambria"/>
                <a:cs typeface="Cambria"/>
              </a:rPr>
              <a:t>implement</a:t>
            </a:r>
            <a:r>
              <a:rPr sz="2000" spc="-55" dirty="0">
                <a:latin typeface="Cambria"/>
                <a:cs typeface="Cambria"/>
              </a:rPr>
              <a:t> </a:t>
            </a:r>
            <a:r>
              <a:rPr sz="2000" dirty="0">
                <a:latin typeface="Cambria"/>
                <a:cs typeface="Cambria"/>
              </a:rPr>
              <a:t>this</a:t>
            </a:r>
            <a:r>
              <a:rPr sz="2000" spc="-45" dirty="0">
                <a:latin typeface="Cambria"/>
                <a:cs typeface="Cambria"/>
              </a:rPr>
              <a:t> </a:t>
            </a:r>
            <a:r>
              <a:rPr sz="2000" dirty="0">
                <a:latin typeface="Cambria"/>
                <a:cs typeface="Cambria"/>
              </a:rPr>
              <a:t>control</a:t>
            </a:r>
            <a:r>
              <a:rPr sz="2000" spc="-55" dirty="0">
                <a:latin typeface="Cambria"/>
                <a:cs typeface="Cambria"/>
              </a:rPr>
              <a:t> </a:t>
            </a:r>
            <a:r>
              <a:rPr sz="2000" spc="-10" dirty="0">
                <a:latin typeface="Cambria"/>
                <a:cs typeface="Cambria"/>
              </a:rPr>
              <a:t>circuitry.</a:t>
            </a:r>
            <a:endParaRPr sz="2000">
              <a:latin typeface="Cambria"/>
              <a:cs typeface="Cambria"/>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844296" y="787908"/>
            <a:ext cx="10536936" cy="5330952"/>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970788" y="815339"/>
            <a:ext cx="10268712" cy="5079491"/>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787908" y="830580"/>
            <a:ext cx="10578084" cy="5247132"/>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09015" y="1008126"/>
            <a:ext cx="4572000" cy="330835"/>
          </a:xfrm>
          <a:prstGeom prst="rect">
            <a:avLst/>
          </a:prstGeom>
        </p:spPr>
        <p:txBody>
          <a:bodyPr vert="horz" wrap="square" lIns="0" tIns="13335" rIns="0" bIns="0" rtlCol="0">
            <a:spAutoFit/>
          </a:bodyPr>
          <a:lstStyle/>
          <a:p>
            <a:pPr marL="12700">
              <a:lnSpc>
                <a:spcPct val="100000"/>
              </a:lnSpc>
              <a:spcBef>
                <a:spcPts val="105"/>
              </a:spcBef>
            </a:pPr>
            <a:r>
              <a:rPr sz="2000" dirty="0"/>
              <a:t>Maximum</a:t>
            </a:r>
            <a:r>
              <a:rPr sz="2000" spc="-35" dirty="0"/>
              <a:t> </a:t>
            </a:r>
            <a:r>
              <a:rPr sz="2000" dirty="0"/>
              <a:t>Mode</a:t>
            </a:r>
            <a:r>
              <a:rPr sz="2000" spc="-5" dirty="0"/>
              <a:t> </a:t>
            </a:r>
            <a:r>
              <a:rPr sz="2000" spc="-10" dirty="0"/>
              <a:t>Configuration</a:t>
            </a:r>
            <a:r>
              <a:rPr sz="2000" spc="-40" dirty="0"/>
              <a:t> </a:t>
            </a:r>
            <a:r>
              <a:rPr sz="2000" dirty="0"/>
              <a:t>of </a:t>
            </a:r>
            <a:r>
              <a:rPr sz="2000" spc="-10" dirty="0"/>
              <a:t>8086:</a:t>
            </a:r>
            <a:endParaRPr sz="2000"/>
          </a:p>
        </p:txBody>
      </p:sp>
      <p:sp>
        <p:nvSpPr>
          <p:cNvPr id="3" name="object 3"/>
          <p:cNvSpPr txBox="1"/>
          <p:nvPr/>
        </p:nvSpPr>
        <p:spPr>
          <a:xfrm>
            <a:off x="909015" y="1447524"/>
            <a:ext cx="10324465" cy="4312920"/>
          </a:xfrm>
          <a:prstGeom prst="rect">
            <a:avLst/>
          </a:prstGeom>
        </p:spPr>
        <p:txBody>
          <a:bodyPr vert="horz" wrap="square" lIns="0" tIns="149225" rIns="0" bIns="0" rtlCol="0">
            <a:spAutoFit/>
          </a:bodyPr>
          <a:lstStyle/>
          <a:p>
            <a:pPr marL="240665" indent="-227965">
              <a:lnSpc>
                <a:spcPct val="100000"/>
              </a:lnSpc>
              <a:spcBef>
                <a:spcPts val="1175"/>
              </a:spcBef>
              <a:buFont typeface="Arial MT"/>
              <a:buChar char="•"/>
              <a:tabLst>
                <a:tab pos="240665" algn="l"/>
              </a:tabLst>
            </a:pPr>
            <a:r>
              <a:rPr sz="1800" dirty="0">
                <a:latin typeface="Cambria"/>
                <a:cs typeface="Cambria"/>
              </a:rPr>
              <a:t>Pin</a:t>
            </a:r>
            <a:r>
              <a:rPr sz="1800" spc="-30" dirty="0">
                <a:latin typeface="Cambria"/>
                <a:cs typeface="Cambria"/>
              </a:rPr>
              <a:t> </a:t>
            </a:r>
            <a:r>
              <a:rPr sz="1800" dirty="0">
                <a:latin typeface="Cambria"/>
                <a:cs typeface="Cambria"/>
              </a:rPr>
              <a:t>definitions</a:t>
            </a:r>
            <a:r>
              <a:rPr sz="1800" spc="-35" dirty="0">
                <a:latin typeface="Cambria"/>
                <a:cs typeface="Cambria"/>
              </a:rPr>
              <a:t> </a:t>
            </a:r>
            <a:r>
              <a:rPr sz="1800" dirty="0">
                <a:latin typeface="Cambria"/>
                <a:cs typeface="Cambria"/>
              </a:rPr>
              <a:t>from</a:t>
            </a:r>
            <a:r>
              <a:rPr sz="1800" spc="-25" dirty="0">
                <a:latin typeface="Cambria"/>
                <a:cs typeface="Cambria"/>
              </a:rPr>
              <a:t> </a:t>
            </a:r>
            <a:r>
              <a:rPr sz="1800" dirty="0">
                <a:latin typeface="Cambria"/>
                <a:cs typeface="Cambria"/>
              </a:rPr>
              <a:t>24</a:t>
            </a:r>
            <a:r>
              <a:rPr sz="1800" spc="-40" dirty="0">
                <a:latin typeface="Cambria"/>
                <a:cs typeface="Cambria"/>
              </a:rPr>
              <a:t> </a:t>
            </a:r>
            <a:r>
              <a:rPr sz="1800" dirty="0">
                <a:latin typeface="Cambria"/>
                <a:cs typeface="Cambria"/>
              </a:rPr>
              <a:t>to</a:t>
            </a:r>
            <a:r>
              <a:rPr sz="1800" spc="-30" dirty="0">
                <a:latin typeface="Cambria"/>
                <a:cs typeface="Cambria"/>
              </a:rPr>
              <a:t> </a:t>
            </a:r>
            <a:r>
              <a:rPr sz="1800" dirty="0">
                <a:latin typeface="Cambria"/>
                <a:cs typeface="Cambria"/>
              </a:rPr>
              <a:t>31</a:t>
            </a:r>
            <a:r>
              <a:rPr sz="1800" spc="-35" dirty="0">
                <a:latin typeface="Cambria"/>
                <a:cs typeface="Cambria"/>
              </a:rPr>
              <a:t> </a:t>
            </a:r>
            <a:r>
              <a:rPr sz="1800" dirty="0">
                <a:latin typeface="Cambria"/>
                <a:cs typeface="Cambria"/>
              </a:rPr>
              <a:t>are</a:t>
            </a:r>
            <a:r>
              <a:rPr sz="1800" spc="-35" dirty="0">
                <a:latin typeface="Cambria"/>
                <a:cs typeface="Cambria"/>
              </a:rPr>
              <a:t> </a:t>
            </a:r>
            <a:r>
              <a:rPr sz="1800" dirty="0">
                <a:latin typeface="Cambria"/>
                <a:cs typeface="Cambria"/>
              </a:rPr>
              <a:t>different</a:t>
            </a:r>
            <a:r>
              <a:rPr sz="1800" spc="-20" dirty="0">
                <a:latin typeface="Cambria"/>
                <a:cs typeface="Cambria"/>
              </a:rPr>
              <a:t> </a:t>
            </a:r>
            <a:r>
              <a:rPr sz="1800" dirty="0">
                <a:latin typeface="Cambria"/>
                <a:cs typeface="Cambria"/>
              </a:rPr>
              <a:t>for</a:t>
            </a:r>
            <a:r>
              <a:rPr sz="1800" spc="-20" dirty="0">
                <a:latin typeface="Cambria"/>
                <a:cs typeface="Cambria"/>
              </a:rPr>
              <a:t> </a:t>
            </a:r>
            <a:r>
              <a:rPr sz="1800" dirty="0">
                <a:latin typeface="Cambria"/>
                <a:cs typeface="Cambria"/>
              </a:rPr>
              <a:t>minimum</a:t>
            </a:r>
            <a:r>
              <a:rPr sz="1800" spc="-30" dirty="0">
                <a:latin typeface="Cambria"/>
                <a:cs typeface="Cambria"/>
              </a:rPr>
              <a:t> </a:t>
            </a:r>
            <a:r>
              <a:rPr sz="1800" dirty="0">
                <a:latin typeface="Cambria"/>
                <a:cs typeface="Cambria"/>
              </a:rPr>
              <a:t>mode</a:t>
            </a:r>
            <a:r>
              <a:rPr sz="1800" spc="-50" dirty="0">
                <a:latin typeface="Cambria"/>
                <a:cs typeface="Cambria"/>
              </a:rPr>
              <a:t> </a:t>
            </a:r>
            <a:r>
              <a:rPr sz="1800" dirty="0">
                <a:latin typeface="Cambria"/>
                <a:cs typeface="Cambria"/>
              </a:rPr>
              <a:t>and</a:t>
            </a:r>
            <a:r>
              <a:rPr sz="1800" spc="-35" dirty="0">
                <a:latin typeface="Cambria"/>
                <a:cs typeface="Cambria"/>
              </a:rPr>
              <a:t> </a:t>
            </a:r>
            <a:r>
              <a:rPr sz="1800" dirty="0">
                <a:latin typeface="Cambria"/>
                <a:cs typeface="Cambria"/>
              </a:rPr>
              <a:t>maximum</a:t>
            </a:r>
            <a:r>
              <a:rPr sz="1800" spc="-10" dirty="0">
                <a:latin typeface="Cambria"/>
                <a:cs typeface="Cambria"/>
              </a:rPr>
              <a:t> </a:t>
            </a:r>
            <a:r>
              <a:rPr sz="1800" dirty="0">
                <a:latin typeface="Cambria"/>
                <a:cs typeface="Cambria"/>
              </a:rPr>
              <a:t>mode.</a:t>
            </a:r>
            <a:r>
              <a:rPr sz="1800" spc="-35" dirty="0">
                <a:latin typeface="Cambria"/>
                <a:cs typeface="Cambria"/>
              </a:rPr>
              <a:t> </a:t>
            </a:r>
            <a:r>
              <a:rPr sz="1800" dirty="0">
                <a:latin typeface="Cambria"/>
                <a:cs typeface="Cambria"/>
              </a:rPr>
              <a:t>The</a:t>
            </a:r>
            <a:r>
              <a:rPr sz="1800" spc="-30" dirty="0">
                <a:latin typeface="Cambria"/>
                <a:cs typeface="Cambria"/>
              </a:rPr>
              <a:t> </a:t>
            </a:r>
            <a:r>
              <a:rPr sz="1800" dirty="0">
                <a:latin typeface="Cambria"/>
                <a:cs typeface="Cambria"/>
              </a:rPr>
              <a:t>pins</a:t>
            </a:r>
            <a:r>
              <a:rPr sz="1800" spc="-40" dirty="0">
                <a:latin typeface="Cambria"/>
                <a:cs typeface="Cambria"/>
              </a:rPr>
              <a:t> </a:t>
            </a:r>
            <a:r>
              <a:rPr sz="1800" dirty="0">
                <a:latin typeface="Cambria"/>
                <a:cs typeface="Cambria"/>
              </a:rPr>
              <a:t>form</a:t>
            </a:r>
            <a:r>
              <a:rPr sz="1800" spc="-30" dirty="0">
                <a:latin typeface="Cambria"/>
                <a:cs typeface="Cambria"/>
              </a:rPr>
              <a:t> </a:t>
            </a:r>
            <a:r>
              <a:rPr sz="1800" dirty="0">
                <a:latin typeface="Cambria"/>
                <a:cs typeface="Cambria"/>
              </a:rPr>
              <a:t>24</a:t>
            </a:r>
            <a:r>
              <a:rPr sz="1800" spc="-35" dirty="0">
                <a:latin typeface="Cambria"/>
                <a:cs typeface="Cambria"/>
              </a:rPr>
              <a:t> </a:t>
            </a:r>
            <a:r>
              <a:rPr sz="1800" spc="-25" dirty="0">
                <a:latin typeface="Cambria"/>
                <a:cs typeface="Cambria"/>
              </a:rPr>
              <a:t>to</a:t>
            </a:r>
            <a:endParaRPr sz="1800">
              <a:latin typeface="Cambria"/>
              <a:cs typeface="Cambria"/>
            </a:endParaRPr>
          </a:p>
          <a:p>
            <a:pPr marL="241300">
              <a:lnSpc>
                <a:spcPct val="100000"/>
              </a:lnSpc>
              <a:spcBef>
                <a:spcPts val="1080"/>
              </a:spcBef>
            </a:pPr>
            <a:r>
              <a:rPr sz="1800" dirty="0">
                <a:latin typeface="Cambria"/>
                <a:cs typeface="Cambria"/>
              </a:rPr>
              <a:t>31</a:t>
            </a:r>
            <a:r>
              <a:rPr sz="1800" spc="-20" dirty="0">
                <a:latin typeface="Cambria"/>
                <a:cs typeface="Cambria"/>
              </a:rPr>
              <a:t> </a:t>
            </a:r>
            <a:r>
              <a:rPr sz="1800" dirty="0">
                <a:latin typeface="Cambria"/>
                <a:cs typeface="Cambria"/>
              </a:rPr>
              <a:t>are</a:t>
            </a:r>
            <a:r>
              <a:rPr sz="1800" spc="-30" dirty="0">
                <a:latin typeface="Cambria"/>
                <a:cs typeface="Cambria"/>
              </a:rPr>
              <a:t> </a:t>
            </a:r>
            <a:r>
              <a:rPr sz="1800" dirty="0">
                <a:latin typeface="Cambria"/>
                <a:cs typeface="Cambria"/>
              </a:rPr>
              <a:t>dedicated</a:t>
            </a:r>
            <a:r>
              <a:rPr sz="1800" spc="-25" dirty="0">
                <a:latin typeface="Cambria"/>
                <a:cs typeface="Cambria"/>
              </a:rPr>
              <a:t> </a:t>
            </a:r>
            <a:r>
              <a:rPr sz="1800" dirty="0">
                <a:latin typeface="Cambria"/>
                <a:cs typeface="Cambria"/>
              </a:rPr>
              <a:t>to</a:t>
            </a:r>
            <a:r>
              <a:rPr sz="1800" spc="-40" dirty="0">
                <a:latin typeface="Cambria"/>
                <a:cs typeface="Cambria"/>
              </a:rPr>
              <a:t> </a:t>
            </a:r>
            <a:r>
              <a:rPr sz="1800" dirty="0">
                <a:latin typeface="Cambria"/>
                <a:cs typeface="Cambria"/>
              </a:rPr>
              <a:t>these</a:t>
            </a:r>
            <a:r>
              <a:rPr sz="1800" spc="-40" dirty="0">
                <a:latin typeface="Cambria"/>
                <a:cs typeface="Cambria"/>
              </a:rPr>
              <a:t> </a:t>
            </a:r>
            <a:r>
              <a:rPr sz="1800" dirty="0">
                <a:latin typeface="Cambria"/>
                <a:cs typeface="Cambria"/>
              </a:rPr>
              <a:t>modes..</a:t>
            </a:r>
            <a:r>
              <a:rPr sz="1800" spc="-20" dirty="0">
                <a:latin typeface="Cambria"/>
                <a:cs typeface="Cambria"/>
              </a:rPr>
              <a:t> </a:t>
            </a:r>
            <a:r>
              <a:rPr sz="1800" dirty="0">
                <a:latin typeface="Cambria"/>
                <a:cs typeface="Cambria"/>
              </a:rPr>
              <a:t>For</a:t>
            </a:r>
            <a:r>
              <a:rPr sz="1800" spc="-40" dirty="0">
                <a:latin typeface="Cambria"/>
                <a:cs typeface="Cambria"/>
              </a:rPr>
              <a:t> </a:t>
            </a:r>
            <a:r>
              <a:rPr sz="1800" dirty="0">
                <a:latin typeface="Cambria"/>
                <a:cs typeface="Cambria"/>
              </a:rPr>
              <a:t>maximum</a:t>
            </a:r>
            <a:r>
              <a:rPr sz="1800" spc="-25" dirty="0">
                <a:latin typeface="Cambria"/>
                <a:cs typeface="Cambria"/>
              </a:rPr>
              <a:t> </a:t>
            </a:r>
            <a:r>
              <a:rPr sz="1800" dirty="0">
                <a:latin typeface="Cambria"/>
                <a:cs typeface="Cambria"/>
              </a:rPr>
              <a:t>mode</a:t>
            </a:r>
            <a:r>
              <a:rPr sz="1800" spc="-35" dirty="0">
                <a:latin typeface="Cambria"/>
                <a:cs typeface="Cambria"/>
              </a:rPr>
              <a:t> </a:t>
            </a:r>
            <a:r>
              <a:rPr sz="1800" dirty="0">
                <a:latin typeface="Cambria"/>
                <a:cs typeface="Cambria"/>
              </a:rPr>
              <a:t>these</a:t>
            </a:r>
            <a:r>
              <a:rPr sz="1800" spc="-30" dirty="0">
                <a:latin typeface="Cambria"/>
                <a:cs typeface="Cambria"/>
              </a:rPr>
              <a:t> </a:t>
            </a:r>
            <a:r>
              <a:rPr sz="1800" dirty="0">
                <a:latin typeface="Cambria"/>
                <a:cs typeface="Cambria"/>
              </a:rPr>
              <a:t>signals</a:t>
            </a:r>
            <a:r>
              <a:rPr sz="1800" spc="-35" dirty="0">
                <a:latin typeface="Cambria"/>
                <a:cs typeface="Cambria"/>
              </a:rPr>
              <a:t> </a:t>
            </a:r>
            <a:r>
              <a:rPr sz="1800" spc="-20" dirty="0">
                <a:latin typeface="Cambria"/>
                <a:cs typeface="Cambria"/>
              </a:rPr>
              <a:t>are:</a:t>
            </a:r>
            <a:endParaRPr sz="1800">
              <a:latin typeface="Cambria"/>
              <a:cs typeface="Cambria"/>
            </a:endParaRPr>
          </a:p>
          <a:p>
            <a:pPr>
              <a:lnSpc>
                <a:spcPct val="100000"/>
              </a:lnSpc>
              <a:spcBef>
                <a:spcPts val="40"/>
              </a:spcBef>
            </a:pPr>
            <a:endParaRPr sz="1800">
              <a:latin typeface="Cambria"/>
              <a:cs typeface="Cambria"/>
            </a:endParaRPr>
          </a:p>
          <a:p>
            <a:pPr marL="12700" algn="just">
              <a:lnSpc>
                <a:spcPct val="100000"/>
              </a:lnSpc>
              <a:spcBef>
                <a:spcPts val="5"/>
              </a:spcBef>
            </a:pPr>
            <a:r>
              <a:rPr sz="2000" b="1" dirty="0">
                <a:solidFill>
                  <a:srgbClr val="00AF50"/>
                </a:solidFill>
                <a:latin typeface="Cambria"/>
                <a:cs typeface="Cambria"/>
              </a:rPr>
              <a:t>Pin</a:t>
            </a:r>
            <a:r>
              <a:rPr sz="2000" b="1" spc="-25" dirty="0">
                <a:solidFill>
                  <a:srgbClr val="00AF50"/>
                </a:solidFill>
                <a:latin typeface="Cambria"/>
                <a:cs typeface="Cambria"/>
              </a:rPr>
              <a:t> </a:t>
            </a:r>
            <a:r>
              <a:rPr sz="2000" b="1" dirty="0">
                <a:solidFill>
                  <a:srgbClr val="00AF50"/>
                </a:solidFill>
                <a:latin typeface="Cambria"/>
                <a:cs typeface="Cambria"/>
              </a:rPr>
              <a:t>Definitions</a:t>
            </a:r>
            <a:r>
              <a:rPr sz="2000" b="1" spc="-70" dirty="0">
                <a:solidFill>
                  <a:srgbClr val="00AF50"/>
                </a:solidFill>
                <a:latin typeface="Cambria"/>
                <a:cs typeface="Cambria"/>
              </a:rPr>
              <a:t> </a:t>
            </a:r>
            <a:r>
              <a:rPr sz="2000" b="1" dirty="0">
                <a:solidFill>
                  <a:srgbClr val="00AF50"/>
                </a:solidFill>
                <a:latin typeface="Cambria"/>
                <a:cs typeface="Cambria"/>
              </a:rPr>
              <a:t>(24</a:t>
            </a:r>
            <a:r>
              <a:rPr sz="2000" b="1" spc="-25" dirty="0">
                <a:solidFill>
                  <a:srgbClr val="00AF50"/>
                </a:solidFill>
                <a:latin typeface="Cambria"/>
                <a:cs typeface="Cambria"/>
              </a:rPr>
              <a:t> </a:t>
            </a:r>
            <a:r>
              <a:rPr sz="2000" b="1" dirty="0">
                <a:solidFill>
                  <a:srgbClr val="00AF50"/>
                </a:solidFill>
                <a:latin typeface="Cambria"/>
                <a:cs typeface="Cambria"/>
              </a:rPr>
              <a:t>to</a:t>
            </a:r>
            <a:r>
              <a:rPr sz="2000" b="1" spc="-30" dirty="0">
                <a:solidFill>
                  <a:srgbClr val="00AF50"/>
                </a:solidFill>
                <a:latin typeface="Cambria"/>
                <a:cs typeface="Cambria"/>
              </a:rPr>
              <a:t> </a:t>
            </a:r>
            <a:r>
              <a:rPr sz="2000" b="1" dirty="0">
                <a:solidFill>
                  <a:srgbClr val="00AF50"/>
                </a:solidFill>
                <a:latin typeface="Cambria"/>
                <a:cs typeface="Cambria"/>
              </a:rPr>
              <a:t>31)</a:t>
            </a:r>
            <a:r>
              <a:rPr sz="2000" b="1" spc="-30" dirty="0">
                <a:solidFill>
                  <a:srgbClr val="00AF50"/>
                </a:solidFill>
                <a:latin typeface="Cambria"/>
                <a:cs typeface="Cambria"/>
              </a:rPr>
              <a:t> </a:t>
            </a:r>
            <a:r>
              <a:rPr sz="2000" b="1" dirty="0">
                <a:solidFill>
                  <a:srgbClr val="00AF50"/>
                </a:solidFill>
                <a:latin typeface="Cambria"/>
                <a:cs typeface="Cambria"/>
              </a:rPr>
              <a:t>in</a:t>
            </a:r>
            <a:r>
              <a:rPr sz="2000" b="1" spc="-35" dirty="0">
                <a:solidFill>
                  <a:srgbClr val="00AF50"/>
                </a:solidFill>
                <a:latin typeface="Cambria"/>
                <a:cs typeface="Cambria"/>
              </a:rPr>
              <a:t> </a:t>
            </a:r>
            <a:r>
              <a:rPr sz="2000" b="1" dirty="0">
                <a:solidFill>
                  <a:srgbClr val="00AF50"/>
                </a:solidFill>
                <a:latin typeface="Cambria"/>
                <a:cs typeface="Cambria"/>
              </a:rPr>
              <a:t>Maximum</a:t>
            </a:r>
            <a:r>
              <a:rPr sz="2000" b="1" spc="-50" dirty="0">
                <a:solidFill>
                  <a:srgbClr val="00AF50"/>
                </a:solidFill>
                <a:latin typeface="Cambria"/>
                <a:cs typeface="Cambria"/>
              </a:rPr>
              <a:t> </a:t>
            </a:r>
            <a:r>
              <a:rPr sz="2000" b="1" spc="-10" dirty="0">
                <a:solidFill>
                  <a:srgbClr val="00AF50"/>
                </a:solidFill>
                <a:latin typeface="Cambria"/>
                <a:cs typeface="Cambria"/>
              </a:rPr>
              <a:t>Mode:</a:t>
            </a:r>
            <a:endParaRPr sz="2000">
              <a:latin typeface="Cambria"/>
              <a:cs typeface="Cambria"/>
            </a:endParaRPr>
          </a:p>
          <a:p>
            <a:pPr marL="241300" marR="5080" indent="-228600" algn="just">
              <a:lnSpc>
                <a:spcPct val="160000"/>
              </a:lnSpc>
              <a:spcBef>
                <a:spcPts val="990"/>
              </a:spcBef>
              <a:buFont typeface="Arial MT"/>
              <a:buChar char="•"/>
              <a:tabLst>
                <a:tab pos="241300" algn="l"/>
              </a:tabLst>
            </a:pPr>
            <a:r>
              <a:rPr sz="1800" b="1" dirty="0">
                <a:latin typeface="Cambria"/>
                <a:cs typeface="Cambria"/>
              </a:rPr>
              <a:t>(RQ'</a:t>
            </a:r>
            <a:r>
              <a:rPr sz="1800" b="1" spc="90" dirty="0">
                <a:latin typeface="Cambria"/>
                <a:cs typeface="Cambria"/>
              </a:rPr>
              <a:t> </a:t>
            </a:r>
            <a:r>
              <a:rPr sz="1800" b="1" dirty="0">
                <a:latin typeface="Cambria"/>
                <a:cs typeface="Cambria"/>
              </a:rPr>
              <a:t>/</a:t>
            </a:r>
            <a:r>
              <a:rPr sz="1800" b="1" spc="90" dirty="0">
                <a:latin typeface="Cambria"/>
                <a:cs typeface="Cambria"/>
              </a:rPr>
              <a:t> </a:t>
            </a:r>
            <a:r>
              <a:rPr sz="1800" b="1" dirty="0">
                <a:latin typeface="Cambria"/>
                <a:cs typeface="Cambria"/>
              </a:rPr>
              <a:t>GT</a:t>
            </a:r>
            <a:r>
              <a:rPr sz="1800" b="1" spc="90" dirty="0">
                <a:latin typeface="Cambria"/>
                <a:cs typeface="Cambria"/>
              </a:rPr>
              <a:t> </a:t>
            </a:r>
            <a:r>
              <a:rPr sz="1800" b="1" dirty="0">
                <a:latin typeface="Cambria"/>
                <a:cs typeface="Cambria"/>
              </a:rPr>
              <a:t>0)</a:t>
            </a:r>
            <a:r>
              <a:rPr sz="1800" b="1" spc="85" dirty="0">
                <a:latin typeface="Cambria"/>
                <a:cs typeface="Cambria"/>
              </a:rPr>
              <a:t> </a:t>
            </a:r>
            <a:r>
              <a:rPr sz="1800" b="1" dirty="0">
                <a:latin typeface="Cambria"/>
                <a:cs typeface="Cambria"/>
              </a:rPr>
              <a:t>and</a:t>
            </a:r>
            <a:r>
              <a:rPr sz="1800" b="1" spc="95" dirty="0">
                <a:latin typeface="Cambria"/>
                <a:cs typeface="Cambria"/>
              </a:rPr>
              <a:t> </a:t>
            </a:r>
            <a:r>
              <a:rPr sz="1800" b="1" dirty="0">
                <a:latin typeface="Cambria"/>
                <a:cs typeface="Cambria"/>
              </a:rPr>
              <a:t>(RQ’</a:t>
            </a:r>
            <a:r>
              <a:rPr sz="1800" b="1" spc="85" dirty="0">
                <a:latin typeface="Cambria"/>
                <a:cs typeface="Cambria"/>
              </a:rPr>
              <a:t> </a:t>
            </a:r>
            <a:r>
              <a:rPr sz="1800" b="1" dirty="0">
                <a:latin typeface="Cambria"/>
                <a:cs typeface="Cambria"/>
              </a:rPr>
              <a:t>/</a:t>
            </a:r>
            <a:r>
              <a:rPr sz="1800" b="1" spc="90" dirty="0">
                <a:latin typeface="Cambria"/>
                <a:cs typeface="Cambria"/>
              </a:rPr>
              <a:t> </a:t>
            </a:r>
            <a:r>
              <a:rPr sz="1800" b="1" dirty="0">
                <a:latin typeface="Cambria"/>
                <a:cs typeface="Cambria"/>
              </a:rPr>
              <a:t>GT</a:t>
            </a:r>
            <a:r>
              <a:rPr sz="1800" b="1" spc="90" dirty="0">
                <a:latin typeface="Cambria"/>
                <a:cs typeface="Cambria"/>
              </a:rPr>
              <a:t> </a:t>
            </a:r>
            <a:r>
              <a:rPr sz="1800" b="1" dirty="0">
                <a:latin typeface="Cambria"/>
                <a:cs typeface="Cambria"/>
              </a:rPr>
              <a:t>1):</a:t>
            </a:r>
            <a:r>
              <a:rPr sz="1800" b="1" spc="90" dirty="0">
                <a:latin typeface="Cambria"/>
                <a:cs typeface="Cambria"/>
              </a:rPr>
              <a:t> </a:t>
            </a:r>
            <a:r>
              <a:rPr sz="1800" dirty="0">
                <a:latin typeface="Cambria"/>
                <a:cs typeface="Cambria"/>
              </a:rPr>
              <a:t>These</a:t>
            </a:r>
            <a:r>
              <a:rPr sz="1800" spc="85" dirty="0">
                <a:latin typeface="Cambria"/>
                <a:cs typeface="Cambria"/>
              </a:rPr>
              <a:t> </a:t>
            </a:r>
            <a:r>
              <a:rPr sz="1800" dirty="0">
                <a:latin typeface="Cambria"/>
                <a:cs typeface="Cambria"/>
              </a:rPr>
              <a:t>two</a:t>
            </a:r>
            <a:r>
              <a:rPr sz="1800" spc="95" dirty="0">
                <a:latin typeface="Cambria"/>
                <a:cs typeface="Cambria"/>
              </a:rPr>
              <a:t> </a:t>
            </a:r>
            <a:r>
              <a:rPr sz="1800" dirty="0">
                <a:latin typeface="Cambria"/>
                <a:cs typeface="Cambria"/>
              </a:rPr>
              <a:t>pins</a:t>
            </a:r>
            <a:r>
              <a:rPr sz="1800" spc="85" dirty="0">
                <a:latin typeface="Cambria"/>
                <a:cs typeface="Cambria"/>
              </a:rPr>
              <a:t> </a:t>
            </a:r>
            <a:r>
              <a:rPr sz="1800" dirty="0">
                <a:latin typeface="Cambria"/>
                <a:cs typeface="Cambria"/>
              </a:rPr>
              <a:t>are</a:t>
            </a:r>
            <a:r>
              <a:rPr sz="1800" spc="90" dirty="0">
                <a:latin typeface="Cambria"/>
                <a:cs typeface="Cambria"/>
              </a:rPr>
              <a:t> </a:t>
            </a:r>
            <a:r>
              <a:rPr sz="1800" dirty="0">
                <a:latin typeface="Cambria"/>
                <a:cs typeface="Cambria"/>
              </a:rPr>
              <a:t>used</a:t>
            </a:r>
            <a:r>
              <a:rPr sz="1800" spc="95" dirty="0">
                <a:latin typeface="Cambria"/>
                <a:cs typeface="Cambria"/>
              </a:rPr>
              <a:t> </a:t>
            </a:r>
            <a:r>
              <a:rPr sz="1800" dirty="0">
                <a:latin typeface="Cambria"/>
                <a:cs typeface="Cambria"/>
              </a:rPr>
              <a:t>for</a:t>
            </a:r>
            <a:r>
              <a:rPr sz="1800" spc="100" dirty="0">
                <a:latin typeface="Cambria"/>
                <a:cs typeface="Cambria"/>
              </a:rPr>
              <a:t> </a:t>
            </a:r>
            <a:r>
              <a:rPr sz="1800" dirty="0">
                <a:latin typeface="Cambria"/>
                <a:cs typeface="Cambria"/>
              </a:rPr>
              <a:t>bus</a:t>
            </a:r>
            <a:r>
              <a:rPr sz="1800" spc="100" dirty="0">
                <a:latin typeface="Cambria"/>
                <a:cs typeface="Cambria"/>
              </a:rPr>
              <a:t> </a:t>
            </a:r>
            <a:r>
              <a:rPr sz="1800" dirty="0">
                <a:latin typeface="Cambria"/>
                <a:cs typeface="Cambria"/>
              </a:rPr>
              <a:t>request</a:t>
            </a:r>
            <a:r>
              <a:rPr sz="1800" spc="90" dirty="0">
                <a:latin typeface="Cambria"/>
                <a:cs typeface="Cambria"/>
              </a:rPr>
              <a:t> </a:t>
            </a:r>
            <a:r>
              <a:rPr sz="1800" dirty="0">
                <a:latin typeface="Cambria"/>
                <a:cs typeface="Cambria"/>
              </a:rPr>
              <a:t>and</a:t>
            </a:r>
            <a:r>
              <a:rPr sz="1800" spc="90" dirty="0">
                <a:latin typeface="Cambria"/>
                <a:cs typeface="Cambria"/>
              </a:rPr>
              <a:t> </a:t>
            </a:r>
            <a:r>
              <a:rPr sz="1800" dirty="0">
                <a:latin typeface="Cambria"/>
                <a:cs typeface="Cambria"/>
              </a:rPr>
              <a:t>grant</a:t>
            </a:r>
            <a:r>
              <a:rPr sz="1800" spc="90" dirty="0">
                <a:latin typeface="Cambria"/>
                <a:cs typeface="Cambria"/>
              </a:rPr>
              <a:t> </a:t>
            </a:r>
            <a:r>
              <a:rPr sz="1800" dirty="0">
                <a:latin typeface="Cambria"/>
                <a:cs typeface="Cambria"/>
              </a:rPr>
              <a:t>purpose.</a:t>
            </a:r>
            <a:r>
              <a:rPr sz="1800" spc="90" dirty="0">
                <a:latin typeface="Cambria"/>
                <a:cs typeface="Cambria"/>
              </a:rPr>
              <a:t> </a:t>
            </a:r>
            <a:r>
              <a:rPr sz="1800" spc="-10" dirty="0">
                <a:latin typeface="Cambria"/>
                <a:cs typeface="Cambria"/>
              </a:rPr>
              <a:t>Through </a:t>
            </a:r>
            <a:r>
              <a:rPr sz="1800" dirty="0">
                <a:latin typeface="Cambria"/>
                <a:cs typeface="Cambria"/>
              </a:rPr>
              <a:t>these</a:t>
            </a:r>
            <a:r>
              <a:rPr sz="1800" spc="105" dirty="0">
                <a:latin typeface="Cambria"/>
                <a:cs typeface="Cambria"/>
              </a:rPr>
              <a:t>  </a:t>
            </a:r>
            <a:r>
              <a:rPr sz="1800" dirty="0">
                <a:latin typeface="Cambria"/>
                <a:cs typeface="Cambria"/>
              </a:rPr>
              <a:t>pins,</a:t>
            </a:r>
            <a:r>
              <a:rPr sz="1800" spc="110" dirty="0">
                <a:latin typeface="Cambria"/>
                <a:cs typeface="Cambria"/>
              </a:rPr>
              <a:t>  </a:t>
            </a:r>
            <a:r>
              <a:rPr sz="1800" dirty="0">
                <a:latin typeface="Cambria"/>
                <a:cs typeface="Cambria"/>
              </a:rPr>
              <a:t>a</a:t>
            </a:r>
            <a:r>
              <a:rPr sz="1800" spc="110" dirty="0">
                <a:latin typeface="Cambria"/>
                <a:cs typeface="Cambria"/>
              </a:rPr>
              <a:t>  </a:t>
            </a:r>
            <a:r>
              <a:rPr sz="1800" dirty="0">
                <a:latin typeface="Cambria"/>
                <a:cs typeface="Cambria"/>
              </a:rPr>
              <a:t>connection</a:t>
            </a:r>
            <a:r>
              <a:rPr sz="1800" spc="110" dirty="0">
                <a:latin typeface="Cambria"/>
                <a:cs typeface="Cambria"/>
              </a:rPr>
              <a:t>  </a:t>
            </a:r>
            <a:r>
              <a:rPr sz="1800" dirty="0">
                <a:latin typeface="Cambria"/>
                <a:cs typeface="Cambria"/>
              </a:rPr>
              <a:t>is</a:t>
            </a:r>
            <a:r>
              <a:rPr sz="1800" spc="100" dirty="0">
                <a:latin typeface="Cambria"/>
                <a:cs typeface="Cambria"/>
              </a:rPr>
              <a:t>  </a:t>
            </a:r>
            <a:r>
              <a:rPr sz="1800" dirty="0">
                <a:latin typeface="Cambria"/>
                <a:cs typeface="Cambria"/>
              </a:rPr>
              <a:t>established</a:t>
            </a:r>
            <a:r>
              <a:rPr sz="1800" spc="110" dirty="0">
                <a:latin typeface="Cambria"/>
                <a:cs typeface="Cambria"/>
              </a:rPr>
              <a:t>  </a:t>
            </a:r>
            <a:r>
              <a:rPr sz="1800" dirty="0">
                <a:latin typeface="Cambria"/>
                <a:cs typeface="Cambria"/>
              </a:rPr>
              <a:t>between</a:t>
            </a:r>
            <a:r>
              <a:rPr sz="1800" spc="105" dirty="0">
                <a:latin typeface="Cambria"/>
                <a:cs typeface="Cambria"/>
              </a:rPr>
              <a:t>  </a:t>
            </a:r>
            <a:r>
              <a:rPr sz="1800" dirty="0">
                <a:latin typeface="Cambria"/>
                <a:cs typeface="Cambria"/>
              </a:rPr>
              <a:t>the</a:t>
            </a:r>
            <a:r>
              <a:rPr sz="1800" spc="110" dirty="0">
                <a:latin typeface="Cambria"/>
                <a:cs typeface="Cambria"/>
              </a:rPr>
              <a:t>  </a:t>
            </a:r>
            <a:r>
              <a:rPr sz="1800" dirty="0">
                <a:latin typeface="Cambria"/>
                <a:cs typeface="Cambria"/>
              </a:rPr>
              <a:t>external</a:t>
            </a:r>
            <a:r>
              <a:rPr sz="1800" spc="114" dirty="0">
                <a:latin typeface="Cambria"/>
                <a:cs typeface="Cambria"/>
              </a:rPr>
              <a:t>  </a:t>
            </a:r>
            <a:r>
              <a:rPr sz="1800" dirty="0">
                <a:latin typeface="Cambria"/>
                <a:cs typeface="Cambria"/>
              </a:rPr>
              <a:t>peripheral</a:t>
            </a:r>
            <a:r>
              <a:rPr sz="1800" spc="105" dirty="0">
                <a:latin typeface="Cambria"/>
                <a:cs typeface="Cambria"/>
              </a:rPr>
              <a:t>  </a:t>
            </a:r>
            <a:r>
              <a:rPr sz="1800" dirty="0">
                <a:latin typeface="Cambria"/>
                <a:cs typeface="Cambria"/>
              </a:rPr>
              <a:t>devices</a:t>
            </a:r>
            <a:r>
              <a:rPr sz="1800" spc="105" dirty="0">
                <a:latin typeface="Cambria"/>
                <a:cs typeface="Cambria"/>
              </a:rPr>
              <a:t>  </a:t>
            </a:r>
            <a:r>
              <a:rPr sz="1800" dirty="0">
                <a:latin typeface="Cambria"/>
                <a:cs typeface="Cambria"/>
              </a:rPr>
              <a:t>and</a:t>
            </a:r>
            <a:r>
              <a:rPr sz="1800" spc="105" dirty="0">
                <a:latin typeface="Cambria"/>
                <a:cs typeface="Cambria"/>
              </a:rPr>
              <a:t>  </a:t>
            </a:r>
            <a:r>
              <a:rPr sz="1800" dirty="0">
                <a:latin typeface="Cambria"/>
                <a:cs typeface="Cambria"/>
              </a:rPr>
              <a:t>the</a:t>
            </a:r>
            <a:r>
              <a:rPr sz="1800" spc="105" dirty="0">
                <a:latin typeface="Cambria"/>
                <a:cs typeface="Cambria"/>
              </a:rPr>
              <a:t>  </a:t>
            </a:r>
            <a:r>
              <a:rPr sz="1800" spc="-20" dirty="0">
                <a:latin typeface="Cambria"/>
                <a:cs typeface="Cambria"/>
              </a:rPr>
              <a:t>8086 microprocessor.</a:t>
            </a:r>
            <a:r>
              <a:rPr sz="1800" spc="-30" dirty="0">
                <a:latin typeface="Cambria"/>
                <a:cs typeface="Cambria"/>
              </a:rPr>
              <a:t> </a:t>
            </a:r>
            <a:r>
              <a:rPr sz="1800" dirty="0">
                <a:latin typeface="Cambria"/>
                <a:cs typeface="Cambria"/>
              </a:rPr>
              <a:t>Among</a:t>
            </a:r>
            <a:r>
              <a:rPr sz="1800" spc="-40" dirty="0">
                <a:latin typeface="Cambria"/>
                <a:cs typeface="Cambria"/>
              </a:rPr>
              <a:t> </a:t>
            </a:r>
            <a:r>
              <a:rPr sz="1800" dirty="0">
                <a:latin typeface="Cambria"/>
                <a:cs typeface="Cambria"/>
              </a:rPr>
              <a:t>these</a:t>
            </a:r>
            <a:r>
              <a:rPr sz="1800" spc="-30" dirty="0">
                <a:latin typeface="Cambria"/>
                <a:cs typeface="Cambria"/>
              </a:rPr>
              <a:t> </a:t>
            </a:r>
            <a:r>
              <a:rPr sz="1800" dirty="0">
                <a:latin typeface="Cambria"/>
                <a:cs typeface="Cambria"/>
              </a:rPr>
              <a:t>two</a:t>
            </a:r>
            <a:r>
              <a:rPr sz="1800" spc="-15" dirty="0">
                <a:latin typeface="Cambria"/>
                <a:cs typeface="Cambria"/>
              </a:rPr>
              <a:t> </a:t>
            </a:r>
            <a:r>
              <a:rPr sz="1800" dirty="0">
                <a:latin typeface="Cambria"/>
                <a:cs typeface="Cambria"/>
              </a:rPr>
              <a:t>pins,</a:t>
            </a:r>
            <a:r>
              <a:rPr sz="1800" spc="-35" dirty="0">
                <a:latin typeface="Cambria"/>
                <a:cs typeface="Cambria"/>
              </a:rPr>
              <a:t> </a:t>
            </a:r>
            <a:r>
              <a:rPr sz="1800" dirty="0">
                <a:latin typeface="Cambria"/>
                <a:cs typeface="Cambria"/>
              </a:rPr>
              <a:t>the</a:t>
            </a:r>
            <a:r>
              <a:rPr sz="1800" spc="-25" dirty="0">
                <a:latin typeface="Cambria"/>
                <a:cs typeface="Cambria"/>
              </a:rPr>
              <a:t> </a:t>
            </a:r>
            <a:r>
              <a:rPr sz="1800" dirty="0">
                <a:latin typeface="Cambria"/>
                <a:cs typeface="Cambria"/>
              </a:rPr>
              <a:t>pin</a:t>
            </a:r>
            <a:r>
              <a:rPr sz="1800" spc="-30" dirty="0">
                <a:latin typeface="Cambria"/>
                <a:cs typeface="Cambria"/>
              </a:rPr>
              <a:t> </a:t>
            </a:r>
            <a:r>
              <a:rPr sz="1800" dirty="0">
                <a:latin typeface="Cambria"/>
                <a:cs typeface="Cambria"/>
              </a:rPr>
              <a:t>(RT</a:t>
            </a:r>
            <a:r>
              <a:rPr sz="1800" spc="-25" dirty="0">
                <a:latin typeface="Cambria"/>
                <a:cs typeface="Cambria"/>
              </a:rPr>
              <a:t> </a:t>
            </a:r>
            <a:r>
              <a:rPr sz="1800" dirty="0">
                <a:latin typeface="Cambria"/>
                <a:cs typeface="Cambria"/>
              </a:rPr>
              <a:t>/</a:t>
            </a:r>
            <a:r>
              <a:rPr sz="1800" spc="-25" dirty="0">
                <a:latin typeface="Cambria"/>
                <a:cs typeface="Cambria"/>
              </a:rPr>
              <a:t> </a:t>
            </a:r>
            <a:r>
              <a:rPr sz="1800" dirty="0">
                <a:latin typeface="Cambria"/>
                <a:cs typeface="Cambria"/>
              </a:rPr>
              <a:t>GT</a:t>
            </a:r>
            <a:r>
              <a:rPr sz="1800" spc="-45" dirty="0">
                <a:latin typeface="Cambria"/>
                <a:cs typeface="Cambria"/>
              </a:rPr>
              <a:t> </a:t>
            </a:r>
            <a:r>
              <a:rPr sz="1800" dirty="0">
                <a:latin typeface="Cambria"/>
                <a:cs typeface="Cambria"/>
              </a:rPr>
              <a:t>0)</a:t>
            </a:r>
            <a:r>
              <a:rPr sz="1800" spc="-20" dirty="0">
                <a:latin typeface="Cambria"/>
                <a:cs typeface="Cambria"/>
              </a:rPr>
              <a:t> </a:t>
            </a:r>
            <a:r>
              <a:rPr sz="1800" dirty="0">
                <a:latin typeface="Cambria"/>
                <a:cs typeface="Cambria"/>
              </a:rPr>
              <a:t>has</a:t>
            </a:r>
            <a:r>
              <a:rPr sz="1800" spc="-25" dirty="0">
                <a:latin typeface="Cambria"/>
                <a:cs typeface="Cambria"/>
              </a:rPr>
              <a:t> </a:t>
            </a:r>
            <a:r>
              <a:rPr sz="1800" dirty="0">
                <a:latin typeface="Cambria"/>
                <a:cs typeface="Cambria"/>
              </a:rPr>
              <a:t>higher</a:t>
            </a:r>
            <a:r>
              <a:rPr sz="1800" spc="-50" dirty="0">
                <a:latin typeface="Cambria"/>
                <a:cs typeface="Cambria"/>
              </a:rPr>
              <a:t> </a:t>
            </a:r>
            <a:r>
              <a:rPr sz="1800" dirty="0">
                <a:latin typeface="Cambria"/>
                <a:cs typeface="Cambria"/>
              </a:rPr>
              <a:t>priority</a:t>
            </a:r>
            <a:r>
              <a:rPr sz="1800" spc="-10" dirty="0">
                <a:latin typeface="Cambria"/>
                <a:cs typeface="Cambria"/>
              </a:rPr>
              <a:t> </a:t>
            </a:r>
            <a:r>
              <a:rPr sz="1800" dirty="0">
                <a:latin typeface="Cambria"/>
                <a:cs typeface="Cambria"/>
              </a:rPr>
              <a:t>over</a:t>
            </a:r>
            <a:r>
              <a:rPr sz="1800" spc="-35" dirty="0">
                <a:latin typeface="Cambria"/>
                <a:cs typeface="Cambria"/>
              </a:rPr>
              <a:t> </a:t>
            </a:r>
            <a:r>
              <a:rPr sz="1800" dirty="0">
                <a:latin typeface="Cambria"/>
                <a:cs typeface="Cambria"/>
              </a:rPr>
              <a:t>(RT</a:t>
            </a:r>
            <a:r>
              <a:rPr sz="1800" spc="-25" dirty="0">
                <a:latin typeface="Cambria"/>
                <a:cs typeface="Cambria"/>
              </a:rPr>
              <a:t> </a:t>
            </a:r>
            <a:r>
              <a:rPr sz="1800" dirty="0">
                <a:latin typeface="Cambria"/>
                <a:cs typeface="Cambria"/>
              </a:rPr>
              <a:t>/</a:t>
            </a:r>
            <a:r>
              <a:rPr sz="1800" spc="-25" dirty="0">
                <a:latin typeface="Cambria"/>
                <a:cs typeface="Cambria"/>
              </a:rPr>
              <a:t> </a:t>
            </a:r>
            <a:r>
              <a:rPr sz="1800" dirty="0">
                <a:latin typeface="Cambria"/>
                <a:cs typeface="Cambria"/>
              </a:rPr>
              <a:t>GT</a:t>
            </a:r>
            <a:r>
              <a:rPr sz="1800" spc="-30" dirty="0">
                <a:latin typeface="Cambria"/>
                <a:cs typeface="Cambria"/>
              </a:rPr>
              <a:t> </a:t>
            </a:r>
            <a:r>
              <a:rPr sz="1800" spc="-25" dirty="0">
                <a:latin typeface="Cambria"/>
                <a:cs typeface="Cambria"/>
              </a:rPr>
              <a:t>1).</a:t>
            </a:r>
            <a:endParaRPr sz="1800">
              <a:latin typeface="Cambria"/>
              <a:cs typeface="Cambria"/>
            </a:endParaRPr>
          </a:p>
          <a:p>
            <a:pPr marL="241300" marR="5080" indent="-228600" algn="just">
              <a:lnSpc>
                <a:spcPct val="160100"/>
              </a:lnSpc>
              <a:spcBef>
                <a:spcPts val="994"/>
              </a:spcBef>
              <a:buFont typeface="Arial MT"/>
              <a:buChar char="•"/>
              <a:tabLst>
                <a:tab pos="241300" algn="l"/>
              </a:tabLst>
            </a:pPr>
            <a:r>
              <a:rPr sz="1800" b="1" dirty="0">
                <a:latin typeface="Cambria"/>
                <a:cs typeface="Cambria"/>
              </a:rPr>
              <a:t>LOCK’:</a:t>
            </a:r>
            <a:r>
              <a:rPr sz="1800" b="1" spc="95" dirty="0">
                <a:latin typeface="Cambria"/>
                <a:cs typeface="Cambria"/>
              </a:rPr>
              <a:t> </a:t>
            </a:r>
            <a:r>
              <a:rPr sz="1800" dirty="0">
                <a:latin typeface="Cambria"/>
                <a:cs typeface="Cambria"/>
              </a:rPr>
              <a:t>This</a:t>
            </a:r>
            <a:r>
              <a:rPr sz="1800" spc="95" dirty="0">
                <a:latin typeface="Cambria"/>
                <a:cs typeface="Cambria"/>
              </a:rPr>
              <a:t> </a:t>
            </a:r>
            <a:r>
              <a:rPr sz="1800" dirty="0">
                <a:latin typeface="Cambria"/>
                <a:cs typeface="Cambria"/>
              </a:rPr>
              <a:t>pin</a:t>
            </a:r>
            <a:r>
              <a:rPr sz="1800" spc="95" dirty="0">
                <a:latin typeface="Cambria"/>
                <a:cs typeface="Cambria"/>
              </a:rPr>
              <a:t> </a:t>
            </a:r>
            <a:r>
              <a:rPr sz="1800" dirty="0">
                <a:latin typeface="Cambria"/>
                <a:cs typeface="Cambria"/>
              </a:rPr>
              <a:t>is</a:t>
            </a:r>
            <a:r>
              <a:rPr sz="1800" spc="95" dirty="0">
                <a:latin typeface="Cambria"/>
                <a:cs typeface="Cambria"/>
              </a:rPr>
              <a:t> </a:t>
            </a:r>
            <a:r>
              <a:rPr sz="1800" dirty="0">
                <a:latin typeface="Cambria"/>
                <a:cs typeface="Cambria"/>
              </a:rPr>
              <a:t>used</a:t>
            </a:r>
            <a:r>
              <a:rPr sz="1800" spc="100" dirty="0">
                <a:latin typeface="Cambria"/>
                <a:cs typeface="Cambria"/>
              </a:rPr>
              <a:t> </a:t>
            </a:r>
            <a:r>
              <a:rPr sz="1800" dirty="0">
                <a:latin typeface="Cambria"/>
                <a:cs typeface="Cambria"/>
              </a:rPr>
              <a:t>to</a:t>
            </a:r>
            <a:r>
              <a:rPr sz="1800" spc="105" dirty="0">
                <a:latin typeface="Cambria"/>
                <a:cs typeface="Cambria"/>
              </a:rPr>
              <a:t> </a:t>
            </a:r>
            <a:r>
              <a:rPr sz="1800" dirty="0">
                <a:latin typeface="Cambria"/>
                <a:cs typeface="Cambria"/>
              </a:rPr>
              <a:t>lock</a:t>
            </a:r>
            <a:r>
              <a:rPr sz="1800" spc="95" dirty="0">
                <a:latin typeface="Cambria"/>
                <a:cs typeface="Cambria"/>
              </a:rPr>
              <a:t> </a:t>
            </a:r>
            <a:r>
              <a:rPr sz="1800" dirty="0">
                <a:latin typeface="Cambria"/>
                <a:cs typeface="Cambria"/>
              </a:rPr>
              <a:t>the</a:t>
            </a:r>
            <a:r>
              <a:rPr sz="1800" spc="100" dirty="0">
                <a:latin typeface="Cambria"/>
                <a:cs typeface="Cambria"/>
              </a:rPr>
              <a:t> </a:t>
            </a:r>
            <a:r>
              <a:rPr sz="1800" dirty="0">
                <a:latin typeface="Cambria"/>
                <a:cs typeface="Cambria"/>
              </a:rPr>
              <a:t>internal</a:t>
            </a:r>
            <a:r>
              <a:rPr sz="1800" spc="105" dirty="0">
                <a:latin typeface="Cambria"/>
                <a:cs typeface="Cambria"/>
              </a:rPr>
              <a:t> </a:t>
            </a:r>
            <a:r>
              <a:rPr sz="1800" dirty="0">
                <a:latin typeface="Cambria"/>
                <a:cs typeface="Cambria"/>
              </a:rPr>
              <a:t>buses</a:t>
            </a:r>
            <a:r>
              <a:rPr sz="1800" spc="95" dirty="0">
                <a:latin typeface="Cambria"/>
                <a:cs typeface="Cambria"/>
              </a:rPr>
              <a:t> </a:t>
            </a:r>
            <a:r>
              <a:rPr sz="1800" dirty="0">
                <a:latin typeface="Cambria"/>
                <a:cs typeface="Cambria"/>
              </a:rPr>
              <a:t>of</a:t>
            </a:r>
            <a:r>
              <a:rPr sz="1800" spc="95" dirty="0">
                <a:latin typeface="Cambria"/>
                <a:cs typeface="Cambria"/>
              </a:rPr>
              <a:t> </a:t>
            </a:r>
            <a:r>
              <a:rPr sz="1800" dirty="0">
                <a:latin typeface="Cambria"/>
                <a:cs typeface="Cambria"/>
              </a:rPr>
              <a:t>the</a:t>
            </a:r>
            <a:r>
              <a:rPr sz="1800" spc="100" dirty="0">
                <a:latin typeface="Cambria"/>
                <a:cs typeface="Cambria"/>
              </a:rPr>
              <a:t> </a:t>
            </a:r>
            <a:r>
              <a:rPr sz="1800" spc="-10" dirty="0">
                <a:latin typeface="Cambria"/>
                <a:cs typeface="Cambria"/>
              </a:rPr>
              <a:t>microprocessor.</a:t>
            </a:r>
            <a:r>
              <a:rPr sz="1800" spc="100" dirty="0">
                <a:latin typeface="Cambria"/>
                <a:cs typeface="Cambria"/>
              </a:rPr>
              <a:t> </a:t>
            </a:r>
            <a:r>
              <a:rPr sz="1800" dirty="0">
                <a:latin typeface="Cambria"/>
                <a:cs typeface="Cambria"/>
              </a:rPr>
              <a:t>When</a:t>
            </a:r>
            <a:r>
              <a:rPr sz="1800" spc="100" dirty="0">
                <a:latin typeface="Cambria"/>
                <a:cs typeface="Cambria"/>
              </a:rPr>
              <a:t> </a:t>
            </a:r>
            <a:r>
              <a:rPr sz="1800" dirty="0">
                <a:latin typeface="Cambria"/>
                <a:cs typeface="Cambria"/>
              </a:rPr>
              <a:t>the</a:t>
            </a:r>
            <a:r>
              <a:rPr sz="1800" spc="85" dirty="0">
                <a:latin typeface="Cambria"/>
                <a:cs typeface="Cambria"/>
              </a:rPr>
              <a:t> </a:t>
            </a:r>
            <a:r>
              <a:rPr sz="1800" dirty="0">
                <a:latin typeface="Cambria"/>
                <a:cs typeface="Cambria"/>
              </a:rPr>
              <a:t>control</a:t>
            </a:r>
            <a:r>
              <a:rPr sz="1800" spc="100" dirty="0">
                <a:latin typeface="Cambria"/>
                <a:cs typeface="Cambria"/>
              </a:rPr>
              <a:t> </a:t>
            </a:r>
            <a:r>
              <a:rPr sz="1800" dirty="0">
                <a:latin typeface="Cambria"/>
                <a:cs typeface="Cambria"/>
              </a:rPr>
              <a:t>of</a:t>
            </a:r>
            <a:r>
              <a:rPr sz="1800" spc="95" dirty="0">
                <a:latin typeface="Cambria"/>
                <a:cs typeface="Cambria"/>
              </a:rPr>
              <a:t> </a:t>
            </a:r>
            <a:r>
              <a:rPr sz="1800" dirty="0">
                <a:latin typeface="Cambria"/>
                <a:cs typeface="Cambria"/>
              </a:rPr>
              <a:t>buses</a:t>
            </a:r>
            <a:r>
              <a:rPr sz="1800" spc="95" dirty="0">
                <a:latin typeface="Cambria"/>
                <a:cs typeface="Cambria"/>
              </a:rPr>
              <a:t> </a:t>
            </a:r>
            <a:r>
              <a:rPr sz="1800" spc="-25" dirty="0">
                <a:latin typeface="Cambria"/>
                <a:cs typeface="Cambria"/>
              </a:rPr>
              <a:t>is </a:t>
            </a:r>
            <a:r>
              <a:rPr sz="1800" dirty="0">
                <a:latin typeface="Cambria"/>
                <a:cs typeface="Cambria"/>
              </a:rPr>
              <a:t>handed</a:t>
            </a:r>
            <a:r>
              <a:rPr sz="1800" spc="70" dirty="0">
                <a:latin typeface="Cambria"/>
                <a:cs typeface="Cambria"/>
              </a:rPr>
              <a:t> </a:t>
            </a:r>
            <a:r>
              <a:rPr sz="1800" dirty="0">
                <a:latin typeface="Cambria"/>
                <a:cs typeface="Cambria"/>
              </a:rPr>
              <a:t>over</a:t>
            </a:r>
            <a:r>
              <a:rPr sz="1800" spc="75" dirty="0">
                <a:latin typeface="Cambria"/>
                <a:cs typeface="Cambria"/>
              </a:rPr>
              <a:t> </a:t>
            </a:r>
            <a:r>
              <a:rPr sz="1800" dirty="0">
                <a:latin typeface="Cambria"/>
                <a:cs typeface="Cambria"/>
              </a:rPr>
              <a:t>to</a:t>
            </a:r>
            <a:r>
              <a:rPr sz="1800" spc="80" dirty="0">
                <a:latin typeface="Cambria"/>
                <a:cs typeface="Cambria"/>
              </a:rPr>
              <a:t> </a:t>
            </a:r>
            <a:r>
              <a:rPr sz="1800" dirty="0">
                <a:latin typeface="Cambria"/>
                <a:cs typeface="Cambria"/>
              </a:rPr>
              <a:t>an</a:t>
            </a:r>
            <a:r>
              <a:rPr sz="1800" spc="80" dirty="0">
                <a:latin typeface="Cambria"/>
                <a:cs typeface="Cambria"/>
              </a:rPr>
              <a:t> </a:t>
            </a:r>
            <a:r>
              <a:rPr sz="1800" dirty="0">
                <a:latin typeface="Cambria"/>
                <a:cs typeface="Cambria"/>
              </a:rPr>
              <a:t>external</a:t>
            </a:r>
            <a:r>
              <a:rPr sz="1800" spc="70" dirty="0">
                <a:latin typeface="Cambria"/>
                <a:cs typeface="Cambria"/>
              </a:rPr>
              <a:t> </a:t>
            </a:r>
            <a:r>
              <a:rPr sz="1800" dirty="0">
                <a:latin typeface="Cambria"/>
                <a:cs typeface="Cambria"/>
              </a:rPr>
              <a:t>peripheral</a:t>
            </a:r>
            <a:r>
              <a:rPr sz="1800" spc="80" dirty="0">
                <a:latin typeface="Cambria"/>
                <a:cs typeface="Cambria"/>
              </a:rPr>
              <a:t> </a:t>
            </a:r>
            <a:r>
              <a:rPr sz="1800" dirty="0">
                <a:latin typeface="Cambria"/>
                <a:cs typeface="Cambria"/>
              </a:rPr>
              <a:t>device,</a:t>
            </a:r>
            <a:r>
              <a:rPr sz="1800" spc="80" dirty="0">
                <a:latin typeface="Cambria"/>
                <a:cs typeface="Cambria"/>
              </a:rPr>
              <a:t> </a:t>
            </a:r>
            <a:r>
              <a:rPr sz="1800" dirty="0">
                <a:latin typeface="Cambria"/>
                <a:cs typeface="Cambria"/>
              </a:rPr>
              <a:t>then</a:t>
            </a:r>
            <a:r>
              <a:rPr sz="1800" spc="80" dirty="0">
                <a:latin typeface="Cambria"/>
                <a:cs typeface="Cambria"/>
              </a:rPr>
              <a:t> </a:t>
            </a:r>
            <a:r>
              <a:rPr sz="1800" dirty="0">
                <a:latin typeface="Cambria"/>
                <a:cs typeface="Cambria"/>
              </a:rPr>
              <a:t>the</a:t>
            </a:r>
            <a:r>
              <a:rPr sz="1800" spc="80" dirty="0">
                <a:latin typeface="Cambria"/>
                <a:cs typeface="Cambria"/>
              </a:rPr>
              <a:t> </a:t>
            </a:r>
            <a:r>
              <a:rPr sz="1800" dirty="0">
                <a:latin typeface="Cambria"/>
                <a:cs typeface="Cambria"/>
              </a:rPr>
              <a:t>microprocessor</a:t>
            </a:r>
            <a:r>
              <a:rPr sz="1800" spc="80" dirty="0">
                <a:latin typeface="Cambria"/>
                <a:cs typeface="Cambria"/>
              </a:rPr>
              <a:t> </a:t>
            </a:r>
            <a:r>
              <a:rPr sz="1800" dirty="0">
                <a:latin typeface="Cambria"/>
                <a:cs typeface="Cambria"/>
              </a:rPr>
              <a:t>is</a:t>
            </a:r>
            <a:r>
              <a:rPr sz="1800" spc="70" dirty="0">
                <a:latin typeface="Cambria"/>
                <a:cs typeface="Cambria"/>
              </a:rPr>
              <a:t> </a:t>
            </a:r>
            <a:r>
              <a:rPr sz="1800" dirty="0">
                <a:latin typeface="Cambria"/>
                <a:cs typeface="Cambria"/>
              </a:rPr>
              <a:t>locked</a:t>
            </a:r>
            <a:r>
              <a:rPr sz="1800" spc="75" dirty="0">
                <a:latin typeface="Cambria"/>
                <a:cs typeface="Cambria"/>
              </a:rPr>
              <a:t> </a:t>
            </a:r>
            <a:r>
              <a:rPr sz="1800" dirty="0">
                <a:latin typeface="Cambria"/>
                <a:cs typeface="Cambria"/>
              </a:rPr>
              <a:t>through</a:t>
            </a:r>
            <a:r>
              <a:rPr sz="1800" spc="85" dirty="0">
                <a:latin typeface="Cambria"/>
                <a:cs typeface="Cambria"/>
              </a:rPr>
              <a:t> </a:t>
            </a:r>
            <a:r>
              <a:rPr sz="1800" dirty="0">
                <a:latin typeface="Cambria"/>
                <a:cs typeface="Cambria"/>
              </a:rPr>
              <a:t>this</a:t>
            </a:r>
            <a:r>
              <a:rPr sz="1800" spc="75" dirty="0">
                <a:latin typeface="Cambria"/>
                <a:cs typeface="Cambria"/>
              </a:rPr>
              <a:t> </a:t>
            </a:r>
            <a:r>
              <a:rPr sz="1800" dirty="0">
                <a:latin typeface="Cambria"/>
                <a:cs typeface="Cambria"/>
              </a:rPr>
              <a:t>pin.</a:t>
            </a:r>
            <a:r>
              <a:rPr sz="1800" spc="80" dirty="0">
                <a:latin typeface="Cambria"/>
                <a:cs typeface="Cambria"/>
              </a:rPr>
              <a:t> </a:t>
            </a:r>
            <a:r>
              <a:rPr sz="1800" dirty="0">
                <a:latin typeface="Cambria"/>
                <a:cs typeface="Cambria"/>
              </a:rPr>
              <a:t>It</a:t>
            </a:r>
            <a:r>
              <a:rPr sz="1800" spc="90" dirty="0">
                <a:latin typeface="Cambria"/>
                <a:cs typeface="Cambria"/>
              </a:rPr>
              <a:t> </a:t>
            </a:r>
            <a:r>
              <a:rPr sz="1800" spc="-25" dirty="0">
                <a:latin typeface="Cambria"/>
                <a:cs typeface="Cambria"/>
              </a:rPr>
              <a:t>is </a:t>
            </a:r>
            <a:r>
              <a:rPr sz="1800" dirty="0">
                <a:latin typeface="Cambria"/>
                <a:cs typeface="Cambria"/>
              </a:rPr>
              <a:t>an</a:t>
            </a:r>
            <a:r>
              <a:rPr sz="1800" spc="-35" dirty="0">
                <a:latin typeface="Cambria"/>
                <a:cs typeface="Cambria"/>
              </a:rPr>
              <a:t> </a:t>
            </a:r>
            <a:r>
              <a:rPr sz="1800" dirty="0">
                <a:latin typeface="Cambria"/>
                <a:cs typeface="Cambria"/>
              </a:rPr>
              <a:t>active</a:t>
            </a:r>
            <a:r>
              <a:rPr sz="1800" spc="-50" dirty="0">
                <a:latin typeface="Cambria"/>
                <a:cs typeface="Cambria"/>
              </a:rPr>
              <a:t> </a:t>
            </a:r>
            <a:r>
              <a:rPr sz="1800" dirty="0">
                <a:latin typeface="Cambria"/>
                <a:cs typeface="Cambria"/>
              </a:rPr>
              <a:t>low</a:t>
            </a:r>
            <a:r>
              <a:rPr sz="1800" spc="-35" dirty="0">
                <a:latin typeface="Cambria"/>
                <a:cs typeface="Cambria"/>
              </a:rPr>
              <a:t> </a:t>
            </a:r>
            <a:r>
              <a:rPr sz="1800" spc="-10" dirty="0">
                <a:latin typeface="Cambria"/>
                <a:cs typeface="Cambria"/>
              </a:rPr>
              <a:t>signal.</a:t>
            </a:r>
            <a:endParaRPr sz="1800">
              <a:latin typeface="Cambria"/>
              <a:cs typeface="Cambria"/>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09015" y="856335"/>
            <a:ext cx="10323830" cy="1397635"/>
          </a:xfrm>
          <a:prstGeom prst="rect">
            <a:avLst/>
          </a:prstGeom>
        </p:spPr>
        <p:txBody>
          <a:bodyPr vert="horz" wrap="square" lIns="0" tIns="12700" rIns="0" bIns="0" rtlCol="0">
            <a:spAutoFit/>
          </a:bodyPr>
          <a:lstStyle/>
          <a:p>
            <a:pPr marL="239395" marR="5080" indent="-226695" algn="just">
              <a:lnSpc>
                <a:spcPct val="150000"/>
              </a:lnSpc>
              <a:spcBef>
                <a:spcPts val="100"/>
              </a:spcBef>
              <a:buFont typeface="Arial MT"/>
              <a:buChar char="•"/>
              <a:tabLst>
                <a:tab pos="241300" algn="l"/>
              </a:tabLst>
            </a:pPr>
            <a:r>
              <a:rPr sz="2000" b="1" dirty="0">
                <a:latin typeface="Cambria"/>
                <a:cs typeface="Cambria"/>
              </a:rPr>
              <a:t>QS0</a:t>
            </a:r>
            <a:r>
              <a:rPr sz="2000" b="1" spc="15" dirty="0">
                <a:latin typeface="Cambria"/>
                <a:cs typeface="Cambria"/>
              </a:rPr>
              <a:t> </a:t>
            </a:r>
            <a:r>
              <a:rPr sz="2000" b="1" dirty="0">
                <a:latin typeface="Cambria"/>
                <a:cs typeface="Cambria"/>
              </a:rPr>
              <a:t>and</a:t>
            </a:r>
            <a:r>
              <a:rPr sz="2000" b="1" spc="20" dirty="0">
                <a:latin typeface="Cambria"/>
                <a:cs typeface="Cambria"/>
              </a:rPr>
              <a:t> </a:t>
            </a:r>
            <a:r>
              <a:rPr sz="2000" b="1" dirty="0">
                <a:latin typeface="Cambria"/>
                <a:cs typeface="Cambria"/>
              </a:rPr>
              <a:t>QS1:</a:t>
            </a:r>
            <a:r>
              <a:rPr sz="2000" b="1" spc="5" dirty="0">
                <a:latin typeface="Cambria"/>
                <a:cs typeface="Cambria"/>
              </a:rPr>
              <a:t> </a:t>
            </a:r>
            <a:r>
              <a:rPr sz="2000" dirty="0">
                <a:latin typeface="Cambria"/>
                <a:cs typeface="Cambria"/>
              </a:rPr>
              <a:t>QS</a:t>
            </a:r>
            <a:r>
              <a:rPr sz="2000" spc="20" dirty="0">
                <a:latin typeface="Cambria"/>
                <a:cs typeface="Cambria"/>
              </a:rPr>
              <a:t> </a:t>
            </a:r>
            <a:r>
              <a:rPr sz="2000" dirty="0">
                <a:latin typeface="Cambria"/>
                <a:cs typeface="Cambria"/>
              </a:rPr>
              <a:t>stands</a:t>
            </a:r>
            <a:r>
              <a:rPr sz="2000" spc="10" dirty="0">
                <a:latin typeface="Cambria"/>
                <a:cs typeface="Cambria"/>
              </a:rPr>
              <a:t> </a:t>
            </a:r>
            <a:r>
              <a:rPr sz="2000" dirty="0">
                <a:latin typeface="Cambria"/>
                <a:cs typeface="Cambria"/>
              </a:rPr>
              <a:t>for</a:t>
            </a:r>
            <a:r>
              <a:rPr sz="2000" spc="10" dirty="0">
                <a:latin typeface="Cambria"/>
                <a:cs typeface="Cambria"/>
              </a:rPr>
              <a:t> </a:t>
            </a:r>
            <a:r>
              <a:rPr sz="2000" dirty="0">
                <a:latin typeface="Cambria"/>
                <a:cs typeface="Cambria"/>
              </a:rPr>
              <a:t>Queue</a:t>
            </a:r>
            <a:r>
              <a:rPr sz="2000" spc="5" dirty="0">
                <a:latin typeface="Cambria"/>
                <a:cs typeface="Cambria"/>
              </a:rPr>
              <a:t> </a:t>
            </a:r>
            <a:r>
              <a:rPr sz="2000" dirty="0">
                <a:latin typeface="Cambria"/>
                <a:cs typeface="Cambria"/>
              </a:rPr>
              <a:t>status, and</a:t>
            </a:r>
            <a:r>
              <a:rPr sz="2000" spc="5" dirty="0">
                <a:latin typeface="Cambria"/>
                <a:cs typeface="Cambria"/>
              </a:rPr>
              <a:t> </a:t>
            </a:r>
            <a:r>
              <a:rPr sz="2000" dirty="0">
                <a:latin typeface="Cambria"/>
                <a:cs typeface="Cambria"/>
              </a:rPr>
              <a:t>as</a:t>
            </a:r>
            <a:r>
              <a:rPr sz="2000" spc="5" dirty="0">
                <a:latin typeface="Cambria"/>
                <a:cs typeface="Cambria"/>
              </a:rPr>
              <a:t> </a:t>
            </a:r>
            <a:r>
              <a:rPr sz="2000" dirty="0">
                <a:latin typeface="Cambria"/>
                <a:cs typeface="Cambria"/>
              </a:rPr>
              <a:t>the</a:t>
            </a:r>
            <a:r>
              <a:rPr sz="2000" spc="10" dirty="0">
                <a:latin typeface="Cambria"/>
                <a:cs typeface="Cambria"/>
              </a:rPr>
              <a:t> </a:t>
            </a:r>
            <a:r>
              <a:rPr sz="2000" dirty="0">
                <a:latin typeface="Cambria"/>
                <a:cs typeface="Cambria"/>
              </a:rPr>
              <a:t>name</a:t>
            </a:r>
            <a:r>
              <a:rPr sz="2000" spc="5" dirty="0">
                <a:latin typeface="Cambria"/>
                <a:cs typeface="Cambria"/>
              </a:rPr>
              <a:t> </a:t>
            </a:r>
            <a:r>
              <a:rPr sz="2000" dirty="0">
                <a:latin typeface="Cambria"/>
                <a:cs typeface="Cambria"/>
              </a:rPr>
              <a:t>suggests,</a:t>
            </a:r>
            <a:r>
              <a:rPr sz="2000" spc="15" dirty="0">
                <a:latin typeface="Cambria"/>
                <a:cs typeface="Cambria"/>
              </a:rPr>
              <a:t> </a:t>
            </a:r>
            <a:r>
              <a:rPr sz="2000" dirty="0">
                <a:latin typeface="Cambria"/>
                <a:cs typeface="Cambria"/>
              </a:rPr>
              <a:t>these two</a:t>
            </a:r>
            <a:r>
              <a:rPr sz="2000" spc="15" dirty="0">
                <a:latin typeface="Cambria"/>
                <a:cs typeface="Cambria"/>
              </a:rPr>
              <a:t> </a:t>
            </a:r>
            <a:r>
              <a:rPr sz="2000" dirty="0">
                <a:latin typeface="Cambria"/>
                <a:cs typeface="Cambria"/>
              </a:rPr>
              <a:t>pins</a:t>
            </a:r>
            <a:r>
              <a:rPr sz="2000" spc="-10" dirty="0">
                <a:latin typeface="Cambria"/>
                <a:cs typeface="Cambria"/>
              </a:rPr>
              <a:t> </a:t>
            </a:r>
            <a:r>
              <a:rPr sz="2000" dirty="0">
                <a:latin typeface="Cambria"/>
                <a:cs typeface="Cambria"/>
              </a:rPr>
              <a:t>are </a:t>
            </a:r>
            <a:r>
              <a:rPr sz="2000" spc="-20" dirty="0">
                <a:latin typeface="Cambria"/>
                <a:cs typeface="Cambria"/>
              </a:rPr>
              <a:t>used 	</a:t>
            </a:r>
            <a:r>
              <a:rPr sz="2000" dirty="0">
                <a:latin typeface="Cambria"/>
                <a:cs typeface="Cambria"/>
              </a:rPr>
              <a:t>to</a:t>
            </a:r>
            <a:r>
              <a:rPr sz="2000" spc="-30" dirty="0">
                <a:latin typeface="Cambria"/>
                <a:cs typeface="Cambria"/>
              </a:rPr>
              <a:t> </a:t>
            </a:r>
            <a:r>
              <a:rPr sz="2000" dirty="0">
                <a:latin typeface="Cambria"/>
                <a:cs typeface="Cambria"/>
              </a:rPr>
              <a:t>tell</a:t>
            </a:r>
            <a:r>
              <a:rPr sz="2000" spc="-25" dirty="0">
                <a:latin typeface="Cambria"/>
                <a:cs typeface="Cambria"/>
              </a:rPr>
              <a:t> </a:t>
            </a:r>
            <a:r>
              <a:rPr sz="2000" dirty="0">
                <a:latin typeface="Cambria"/>
                <a:cs typeface="Cambria"/>
              </a:rPr>
              <a:t>the</a:t>
            </a:r>
            <a:r>
              <a:rPr sz="2000" spc="-25" dirty="0">
                <a:latin typeface="Cambria"/>
                <a:cs typeface="Cambria"/>
              </a:rPr>
              <a:t> </a:t>
            </a:r>
            <a:r>
              <a:rPr sz="2000" dirty="0">
                <a:latin typeface="Cambria"/>
                <a:cs typeface="Cambria"/>
              </a:rPr>
              <a:t>status</a:t>
            </a:r>
            <a:r>
              <a:rPr sz="2000" spc="-20" dirty="0">
                <a:latin typeface="Cambria"/>
                <a:cs typeface="Cambria"/>
              </a:rPr>
              <a:t> </a:t>
            </a:r>
            <a:r>
              <a:rPr sz="2000" dirty="0">
                <a:latin typeface="Cambria"/>
                <a:cs typeface="Cambria"/>
              </a:rPr>
              <a:t>of</a:t>
            </a:r>
            <a:r>
              <a:rPr sz="2000" spc="-10" dirty="0">
                <a:latin typeface="Cambria"/>
                <a:cs typeface="Cambria"/>
              </a:rPr>
              <a:t> </a:t>
            </a:r>
            <a:r>
              <a:rPr sz="2000" dirty="0">
                <a:latin typeface="Cambria"/>
                <a:cs typeface="Cambria"/>
              </a:rPr>
              <a:t>the</a:t>
            </a:r>
            <a:r>
              <a:rPr sz="2000" spc="-20" dirty="0">
                <a:latin typeface="Cambria"/>
                <a:cs typeface="Cambria"/>
              </a:rPr>
              <a:t> </a:t>
            </a:r>
            <a:r>
              <a:rPr sz="2000" dirty="0">
                <a:latin typeface="Cambria"/>
                <a:cs typeface="Cambria"/>
              </a:rPr>
              <a:t>queue.</a:t>
            </a:r>
            <a:r>
              <a:rPr sz="2000" spc="-10" dirty="0">
                <a:latin typeface="Cambria"/>
                <a:cs typeface="Cambria"/>
              </a:rPr>
              <a:t> </a:t>
            </a:r>
            <a:r>
              <a:rPr sz="2000" dirty="0">
                <a:latin typeface="Cambria"/>
                <a:cs typeface="Cambria"/>
              </a:rPr>
              <a:t>The</a:t>
            </a:r>
            <a:r>
              <a:rPr sz="2000" spc="-15" dirty="0">
                <a:latin typeface="Cambria"/>
                <a:cs typeface="Cambria"/>
              </a:rPr>
              <a:t> </a:t>
            </a:r>
            <a:r>
              <a:rPr sz="2000" dirty="0">
                <a:latin typeface="Cambria"/>
                <a:cs typeface="Cambria"/>
              </a:rPr>
              <a:t>status</a:t>
            </a:r>
            <a:r>
              <a:rPr sz="2000" spc="-20" dirty="0">
                <a:latin typeface="Cambria"/>
                <a:cs typeface="Cambria"/>
              </a:rPr>
              <a:t> </a:t>
            </a:r>
            <a:r>
              <a:rPr sz="2000" dirty="0">
                <a:latin typeface="Cambria"/>
                <a:cs typeface="Cambria"/>
              </a:rPr>
              <a:t>of</a:t>
            </a:r>
            <a:r>
              <a:rPr sz="2000" spc="-25" dirty="0">
                <a:latin typeface="Cambria"/>
                <a:cs typeface="Cambria"/>
              </a:rPr>
              <a:t> </a:t>
            </a:r>
            <a:r>
              <a:rPr sz="2000" dirty="0">
                <a:latin typeface="Cambria"/>
                <a:cs typeface="Cambria"/>
              </a:rPr>
              <a:t>the</a:t>
            </a:r>
            <a:r>
              <a:rPr sz="2000" spc="-25" dirty="0">
                <a:latin typeface="Cambria"/>
                <a:cs typeface="Cambria"/>
              </a:rPr>
              <a:t> </a:t>
            </a:r>
            <a:r>
              <a:rPr sz="2000" dirty="0">
                <a:latin typeface="Cambria"/>
                <a:cs typeface="Cambria"/>
              </a:rPr>
              <a:t>queue</a:t>
            </a:r>
            <a:r>
              <a:rPr sz="2000" spc="-30" dirty="0">
                <a:latin typeface="Cambria"/>
                <a:cs typeface="Cambria"/>
              </a:rPr>
              <a:t> </a:t>
            </a:r>
            <a:r>
              <a:rPr sz="2000" dirty="0">
                <a:latin typeface="Cambria"/>
                <a:cs typeface="Cambria"/>
              </a:rPr>
              <a:t>form</a:t>
            </a:r>
            <a:r>
              <a:rPr sz="2000" spc="-20" dirty="0">
                <a:latin typeface="Cambria"/>
                <a:cs typeface="Cambria"/>
              </a:rPr>
              <a:t> </a:t>
            </a:r>
            <a:r>
              <a:rPr sz="2000" dirty="0">
                <a:latin typeface="Cambria"/>
                <a:cs typeface="Cambria"/>
              </a:rPr>
              <a:t>the</a:t>
            </a:r>
            <a:r>
              <a:rPr sz="2000" spc="-20" dirty="0">
                <a:latin typeface="Cambria"/>
                <a:cs typeface="Cambria"/>
              </a:rPr>
              <a:t> </a:t>
            </a:r>
            <a:r>
              <a:rPr sz="2000" dirty="0">
                <a:latin typeface="Cambria"/>
                <a:cs typeface="Cambria"/>
              </a:rPr>
              <a:t>values</a:t>
            </a:r>
            <a:r>
              <a:rPr sz="2000" spc="-20" dirty="0">
                <a:latin typeface="Cambria"/>
                <a:cs typeface="Cambria"/>
              </a:rPr>
              <a:t> </a:t>
            </a:r>
            <a:r>
              <a:rPr sz="2000" dirty="0">
                <a:latin typeface="Cambria"/>
                <a:cs typeface="Cambria"/>
              </a:rPr>
              <a:t>of</a:t>
            </a:r>
            <a:r>
              <a:rPr sz="2000" spc="-25" dirty="0">
                <a:latin typeface="Cambria"/>
                <a:cs typeface="Cambria"/>
              </a:rPr>
              <a:t> </a:t>
            </a:r>
            <a:r>
              <a:rPr sz="2000" dirty="0">
                <a:latin typeface="Cambria"/>
                <a:cs typeface="Cambria"/>
              </a:rPr>
              <a:t>these</a:t>
            </a:r>
            <a:r>
              <a:rPr sz="2000" spc="-20" dirty="0">
                <a:latin typeface="Cambria"/>
                <a:cs typeface="Cambria"/>
              </a:rPr>
              <a:t> </a:t>
            </a:r>
            <a:r>
              <a:rPr sz="2000" dirty="0">
                <a:latin typeface="Cambria"/>
                <a:cs typeface="Cambria"/>
              </a:rPr>
              <a:t>pins</a:t>
            </a:r>
            <a:r>
              <a:rPr sz="2000" spc="-20" dirty="0">
                <a:latin typeface="Cambria"/>
                <a:cs typeface="Cambria"/>
              </a:rPr>
              <a:t> </a:t>
            </a:r>
            <a:r>
              <a:rPr sz="2000" dirty="0">
                <a:latin typeface="Cambria"/>
                <a:cs typeface="Cambria"/>
              </a:rPr>
              <a:t>is</a:t>
            </a:r>
            <a:r>
              <a:rPr sz="2000" spc="-5" dirty="0">
                <a:latin typeface="Cambria"/>
                <a:cs typeface="Cambria"/>
              </a:rPr>
              <a:t> </a:t>
            </a:r>
            <a:r>
              <a:rPr sz="2000" spc="-10" dirty="0">
                <a:latin typeface="Cambria"/>
                <a:cs typeface="Cambria"/>
              </a:rPr>
              <a:t>decided 	</a:t>
            </a:r>
            <a:r>
              <a:rPr sz="2000" dirty="0">
                <a:latin typeface="Cambria"/>
                <a:cs typeface="Cambria"/>
              </a:rPr>
              <a:t>as</a:t>
            </a:r>
            <a:r>
              <a:rPr sz="2000" spc="-5" dirty="0">
                <a:latin typeface="Cambria"/>
                <a:cs typeface="Cambria"/>
              </a:rPr>
              <a:t> </a:t>
            </a:r>
            <a:r>
              <a:rPr sz="2000" spc="-10" dirty="0">
                <a:latin typeface="Cambria"/>
                <a:cs typeface="Cambria"/>
              </a:rPr>
              <a:t>follows:</a:t>
            </a:r>
            <a:endParaRPr sz="2000">
              <a:latin typeface="Cambria"/>
              <a:cs typeface="Cambria"/>
            </a:endParaRPr>
          </a:p>
        </p:txBody>
      </p:sp>
      <p:pic>
        <p:nvPicPr>
          <p:cNvPr id="3" name="object 3"/>
          <p:cNvPicPr/>
          <p:nvPr/>
        </p:nvPicPr>
        <p:blipFill>
          <a:blip r:embed="rId2" cstate="print"/>
          <a:stretch>
            <a:fillRect/>
          </a:stretch>
        </p:blipFill>
        <p:spPr>
          <a:xfrm>
            <a:off x="2587751" y="2391155"/>
            <a:ext cx="6773500" cy="3041708"/>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09015" y="856335"/>
            <a:ext cx="10323830" cy="1397635"/>
          </a:xfrm>
          <a:prstGeom prst="rect">
            <a:avLst/>
          </a:prstGeom>
        </p:spPr>
        <p:txBody>
          <a:bodyPr vert="horz" wrap="square" lIns="0" tIns="12700" rIns="0" bIns="0" rtlCol="0">
            <a:spAutoFit/>
          </a:bodyPr>
          <a:lstStyle/>
          <a:p>
            <a:pPr marL="239395" marR="5080" indent="-226695" algn="just">
              <a:lnSpc>
                <a:spcPct val="150000"/>
              </a:lnSpc>
              <a:spcBef>
                <a:spcPts val="100"/>
              </a:spcBef>
              <a:buFont typeface="Arial MT"/>
              <a:buChar char="•"/>
              <a:tabLst>
                <a:tab pos="241300" algn="l"/>
              </a:tabLst>
            </a:pPr>
            <a:r>
              <a:rPr sz="2000" b="1" dirty="0">
                <a:latin typeface="Cambria"/>
                <a:cs typeface="Cambria"/>
              </a:rPr>
              <a:t>S2,</a:t>
            </a:r>
            <a:r>
              <a:rPr sz="2000" b="1" spc="145" dirty="0">
                <a:latin typeface="Cambria"/>
                <a:cs typeface="Cambria"/>
              </a:rPr>
              <a:t> </a:t>
            </a:r>
            <a:r>
              <a:rPr sz="2000" b="1" dirty="0">
                <a:latin typeface="Cambria"/>
                <a:cs typeface="Cambria"/>
              </a:rPr>
              <a:t>S1</a:t>
            </a:r>
            <a:r>
              <a:rPr sz="2000" b="1" spc="160" dirty="0">
                <a:latin typeface="Cambria"/>
                <a:cs typeface="Cambria"/>
              </a:rPr>
              <a:t> </a:t>
            </a:r>
            <a:r>
              <a:rPr sz="2000" b="1" dirty="0">
                <a:latin typeface="Cambria"/>
                <a:cs typeface="Cambria"/>
              </a:rPr>
              <a:t>and</a:t>
            </a:r>
            <a:r>
              <a:rPr sz="2000" b="1" spc="160" dirty="0">
                <a:latin typeface="Cambria"/>
                <a:cs typeface="Cambria"/>
              </a:rPr>
              <a:t> </a:t>
            </a:r>
            <a:r>
              <a:rPr sz="2000" b="1" dirty="0">
                <a:latin typeface="Cambria"/>
                <a:cs typeface="Cambria"/>
              </a:rPr>
              <a:t>S0:</a:t>
            </a:r>
            <a:r>
              <a:rPr sz="2000" b="1" spc="165" dirty="0">
                <a:latin typeface="Cambria"/>
                <a:cs typeface="Cambria"/>
              </a:rPr>
              <a:t> </a:t>
            </a:r>
            <a:r>
              <a:rPr sz="2000" dirty="0">
                <a:latin typeface="Cambria"/>
                <a:cs typeface="Cambria"/>
              </a:rPr>
              <a:t>Here,</a:t>
            </a:r>
            <a:r>
              <a:rPr sz="2000" spc="140" dirty="0">
                <a:latin typeface="Cambria"/>
                <a:cs typeface="Cambria"/>
              </a:rPr>
              <a:t> </a:t>
            </a:r>
            <a:r>
              <a:rPr sz="2000" dirty="0">
                <a:latin typeface="Cambria"/>
                <a:cs typeface="Cambria"/>
              </a:rPr>
              <a:t>the</a:t>
            </a:r>
            <a:r>
              <a:rPr sz="2000" spc="145" dirty="0">
                <a:latin typeface="Cambria"/>
                <a:cs typeface="Cambria"/>
              </a:rPr>
              <a:t> </a:t>
            </a:r>
            <a:r>
              <a:rPr sz="2000" dirty="0">
                <a:latin typeface="Cambria"/>
                <a:cs typeface="Cambria"/>
              </a:rPr>
              <a:t>S</a:t>
            </a:r>
            <a:r>
              <a:rPr sz="2000" spc="145" dirty="0">
                <a:latin typeface="Cambria"/>
                <a:cs typeface="Cambria"/>
              </a:rPr>
              <a:t> </a:t>
            </a:r>
            <a:r>
              <a:rPr sz="2000" dirty="0">
                <a:latin typeface="Cambria"/>
                <a:cs typeface="Cambria"/>
              </a:rPr>
              <a:t>in</a:t>
            </a:r>
            <a:r>
              <a:rPr sz="2000" spc="160" dirty="0">
                <a:latin typeface="Cambria"/>
                <a:cs typeface="Cambria"/>
              </a:rPr>
              <a:t> </a:t>
            </a:r>
            <a:r>
              <a:rPr sz="2000" dirty="0">
                <a:latin typeface="Cambria"/>
                <a:cs typeface="Cambria"/>
              </a:rPr>
              <a:t>each</a:t>
            </a:r>
            <a:r>
              <a:rPr sz="2000" spc="155" dirty="0">
                <a:latin typeface="Cambria"/>
                <a:cs typeface="Cambria"/>
              </a:rPr>
              <a:t> </a:t>
            </a:r>
            <a:r>
              <a:rPr sz="2000" dirty="0">
                <a:latin typeface="Cambria"/>
                <a:cs typeface="Cambria"/>
              </a:rPr>
              <a:t>of</a:t>
            </a:r>
            <a:r>
              <a:rPr sz="2000" spc="155" dirty="0">
                <a:latin typeface="Cambria"/>
                <a:cs typeface="Cambria"/>
              </a:rPr>
              <a:t> </a:t>
            </a:r>
            <a:r>
              <a:rPr sz="2000" dirty="0">
                <a:latin typeface="Cambria"/>
                <a:cs typeface="Cambria"/>
              </a:rPr>
              <a:t>these</a:t>
            </a:r>
            <a:r>
              <a:rPr sz="2000" spc="145" dirty="0">
                <a:latin typeface="Cambria"/>
                <a:cs typeface="Cambria"/>
              </a:rPr>
              <a:t> </a:t>
            </a:r>
            <a:r>
              <a:rPr sz="2000" dirty="0">
                <a:latin typeface="Cambria"/>
                <a:cs typeface="Cambria"/>
              </a:rPr>
              <a:t>pins</a:t>
            </a:r>
            <a:r>
              <a:rPr sz="2000" spc="155" dirty="0">
                <a:latin typeface="Cambria"/>
                <a:cs typeface="Cambria"/>
              </a:rPr>
              <a:t> </a:t>
            </a:r>
            <a:r>
              <a:rPr sz="2000" dirty="0">
                <a:latin typeface="Cambria"/>
                <a:cs typeface="Cambria"/>
              </a:rPr>
              <a:t>stands</a:t>
            </a:r>
            <a:r>
              <a:rPr sz="2000" spc="150" dirty="0">
                <a:latin typeface="Cambria"/>
                <a:cs typeface="Cambria"/>
              </a:rPr>
              <a:t> </a:t>
            </a:r>
            <a:r>
              <a:rPr sz="2000" dirty="0">
                <a:latin typeface="Cambria"/>
                <a:cs typeface="Cambria"/>
              </a:rPr>
              <a:t>for</a:t>
            </a:r>
            <a:r>
              <a:rPr sz="2000" spc="155" dirty="0">
                <a:latin typeface="Cambria"/>
                <a:cs typeface="Cambria"/>
              </a:rPr>
              <a:t> </a:t>
            </a:r>
            <a:r>
              <a:rPr sz="2000" dirty="0">
                <a:latin typeface="Cambria"/>
                <a:cs typeface="Cambria"/>
              </a:rPr>
              <a:t>Status.</a:t>
            </a:r>
            <a:r>
              <a:rPr sz="2000" spc="145" dirty="0">
                <a:latin typeface="Cambria"/>
                <a:cs typeface="Cambria"/>
              </a:rPr>
              <a:t> </a:t>
            </a:r>
            <a:r>
              <a:rPr sz="2000" dirty="0">
                <a:latin typeface="Cambria"/>
                <a:cs typeface="Cambria"/>
              </a:rPr>
              <a:t>These</a:t>
            </a:r>
            <a:r>
              <a:rPr sz="2000" spc="155" dirty="0">
                <a:latin typeface="Cambria"/>
                <a:cs typeface="Cambria"/>
              </a:rPr>
              <a:t> </a:t>
            </a:r>
            <a:r>
              <a:rPr sz="2000" dirty="0">
                <a:latin typeface="Cambria"/>
                <a:cs typeface="Cambria"/>
              </a:rPr>
              <a:t>three</a:t>
            </a:r>
            <a:r>
              <a:rPr sz="2000" spc="155" dirty="0">
                <a:latin typeface="Cambria"/>
                <a:cs typeface="Cambria"/>
              </a:rPr>
              <a:t> </a:t>
            </a:r>
            <a:r>
              <a:rPr sz="2000" dirty="0">
                <a:latin typeface="Cambria"/>
                <a:cs typeface="Cambria"/>
              </a:rPr>
              <a:t>pins:</a:t>
            </a:r>
            <a:r>
              <a:rPr sz="2000" spc="150" dirty="0">
                <a:latin typeface="Cambria"/>
                <a:cs typeface="Cambria"/>
              </a:rPr>
              <a:t> </a:t>
            </a:r>
            <a:r>
              <a:rPr sz="2000" dirty="0">
                <a:latin typeface="Cambria"/>
                <a:cs typeface="Cambria"/>
              </a:rPr>
              <a:t>S2,</a:t>
            </a:r>
            <a:r>
              <a:rPr sz="2000" spc="155" dirty="0">
                <a:latin typeface="Cambria"/>
                <a:cs typeface="Cambria"/>
              </a:rPr>
              <a:t> </a:t>
            </a:r>
            <a:r>
              <a:rPr sz="2000" spc="-25" dirty="0">
                <a:latin typeface="Cambria"/>
                <a:cs typeface="Cambria"/>
              </a:rPr>
              <a:t>S1, 	</a:t>
            </a:r>
            <a:r>
              <a:rPr sz="2000" dirty="0">
                <a:latin typeface="Cambria"/>
                <a:cs typeface="Cambria"/>
              </a:rPr>
              <a:t>and</a:t>
            </a:r>
            <a:r>
              <a:rPr sz="2000" spc="330" dirty="0">
                <a:latin typeface="Cambria"/>
                <a:cs typeface="Cambria"/>
              </a:rPr>
              <a:t> </a:t>
            </a:r>
            <a:r>
              <a:rPr sz="2000" dirty="0">
                <a:latin typeface="Cambria"/>
                <a:cs typeface="Cambria"/>
              </a:rPr>
              <a:t>S0</a:t>
            </a:r>
            <a:r>
              <a:rPr sz="2000" spc="325" dirty="0">
                <a:latin typeface="Cambria"/>
                <a:cs typeface="Cambria"/>
              </a:rPr>
              <a:t> </a:t>
            </a:r>
            <a:r>
              <a:rPr sz="2000" dirty="0">
                <a:latin typeface="Cambria"/>
                <a:cs typeface="Cambria"/>
              </a:rPr>
              <a:t>together</a:t>
            </a:r>
            <a:r>
              <a:rPr sz="2000" spc="320" dirty="0">
                <a:latin typeface="Cambria"/>
                <a:cs typeface="Cambria"/>
              </a:rPr>
              <a:t> </a:t>
            </a:r>
            <a:r>
              <a:rPr sz="2000" dirty="0">
                <a:latin typeface="Cambria"/>
                <a:cs typeface="Cambria"/>
              </a:rPr>
              <a:t>tell</a:t>
            </a:r>
            <a:r>
              <a:rPr sz="2000" spc="325" dirty="0">
                <a:latin typeface="Cambria"/>
                <a:cs typeface="Cambria"/>
              </a:rPr>
              <a:t> </a:t>
            </a:r>
            <a:r>
              <a:rPr sz="2000" dirty="0">
                <a:latin typeface="Cambria"/>
                <a:cs typeface="Cambria"/>
              </a:rPr>
              <a:t>about</a:t>
            </a:r>
            <a:r>
              <a:rPr sz="2000" spc="340" dirty="0">
                <a:latin typeface="Cambria"/>
                <a:cs typeface="Cambria"/>
              </a:rPr>
              <a:t> </a:t>
            </a:r>
            <a:r>
              <a:rPr sz="2000" dirty="0">
                <a:latin typeface="Cambria"/>
                <a:cs typeface="Cambria"/>
              </a:rPr>
              <a:t>the</a:t>
            </a:r>
            <a:r>
              <a:rPr sz="2000" spc="320" dirty="0">
                <a:latin typeface="Cambria"/>
                <a:cs typeface="Cambria"/>
              </a:rPr>
              <a:t> </a:t>
            </a:r>
            <a:r>
              <a:rPr sz="2000" dirty="0">
                <a:latin typeface="Cambria"/>
                <a:cs typeface="Cambria"/>
              </a:rPr>
              <a:t>CPU</a:t>
            </a:r>
            <a:r>
              <a:rPr sz="2000" spc="345" dirty="0">
                <a:latin typeface="Cambria"/>
                <a:cs typeface="Cambria"/>
              </a:rPr>
              <a:t> </a:t>
            </a:r>
            <a:r>
              <a:rPr sz="2000" dirty="0">
                <a:latin typeface="Cambria"/>
                <a:cs typeface="Cambria"/>
              </a:rPr>
              <a:t>cycle.</a:t>
            </a:r>
            <a:r>
              <a:rPr sz="2000" spc="340" dirty="0">
                <a:latin typeface="Cambria"/>
                <a:cs typeface="Cambria"/>
              </a:rPr>
              <a:t> </a:t>
            </a:r>
            <a:r>
              <a:rPr sz="2000" dirty="0">
                <a:latin typeface="Cambria"/>
                <a:cs typeface="Cambria"/>
              </a:rPr>
              <a:t>The</a:t>
            </a:r>
            <a:r>
              <a:rPr sz="2000" spc="330" dirty="0">
                <a:latin typeface="Cambria"/>
                <a:cs typeface="Cambria"/>
              </a:rPr>
              <a:t> </a:t>
            </a:r>
            <a:r>
              <a:rPr sz="2000" dirty="0">
                <a:latin typeface="Cambria"/>
                <a:cs typeface="Cambria"/>
              </a:rPr>
              <a:t>different</a:t>
            </a:r>
            <a:r>
              <a:rPr sz="2000" spc="335" dirty="0">
                <a:latin typeface="Cambria"/>
                <a:cs typeface="Cambria"/>
              </a:rPr>
              <a:t> </a:t>
            </a:r>
            <a:r>
              <a:rPr sz="2000" dirty="0">
                <a:latin typeface="Cambria"/>
                <a:cs typeface="Cambria"/>
              </a:rPr>
              <a:t>of</a:t>
            </a:r>
            <a:r>
              <a:rPr sz="2000" spc="330" dirty="0">
                <a:latin typeface="Cambria"/>
                <a:cs typeface="Cambria"/>
              </a:rPr>
              <a:t> </a:t>
            </a:r>
            <a:r>
              <a:rPr sz="2000" dirty="0">
                <a:latin typeface="Cambria"/>
                <a:cs typeface="Cambria"/>
              </a:rPr>
              <a:t>the</a:t>
            </a:r>
            <a:r>
              <a:rPr sz="2000" spc="340" dirty="0">
                <a:latin typeface="Cambria"/>
                <a:cs typeface="Cambria"/>
              </a:rPr>
              <a:t> </a:t>
            </a:r>
            <a:r>
              <a:rPr sz="2000" dirty="0">
                <a:latin typeface="Cambria"/>
                <a:cs typeface="Cambria"/>
              </a:rPr>
              <a:t>values</a:t>
            </a:r>
            <a:r>
              <a:rPr sz="2000" spc="340" dirty="0">
                <a:latin typeface="Cambria"/>
                <a:cs typeface="Cambria"/>
              </a:rPr>
              <a:t> </a:t>
            </a:r>
            <a:r>
              <a:rPr sz="2000" dirty="0">
                <a:latin typeface="Cambria"/>
                <a:cs typeface="Cambria"/>
              </a:rPr>
              <a:t>of</a:t>
            </a:r>
            <a:r>
              <a:rPr sz="2000" spc="330" dirty="0">
                <a:latin typeface="Cambria"/>
                <a:cs typeface="Cambria"/>
              </a:rPr>
              <a:t> </a:t>
            </a:r>
            <a:r>
              <a:rPr sz="2000" dirty="0">
                <a:latin typeface="Cambria"/>
                <a:cs typeface="Cambria"/>
              </a:rPr>
              <a:t>these</a:t>
            </a:r>
            <a:r>
              <a:rPr sz="2000" spc="345" dirty="0">
                <a:latin typeface="Cambria"/>
                <a:cs typeface="Cambria"/>
              </a:rPr>
              <a:t> </a:t>
            </a:r>
            <a:r>
              <a:rPr sz="2000" dirty="0">
                <a:latin typeface="Cambria"/>
                <a:cs typeface="Cambria"/>
              </a:rPr>
              <a:t>pins</a:t>
            </a:r>
            <a:r>
              <a:rPr sz="2000" spc="340" dirty="0">
                <a:latin typeface="Cambria"/>
                <a:cs typeface="Cambria"/>
              </a:rPr>
              <a:t> </a:t>
            </a:r>
            <a:r>
              <a:rPr sz="2000" spc="-10" dirty="0">
                <a:latin typeface="Cambria"/>
                <a:cs typeface="Cambria"/>
              </a:rPr>
              <a:t>taken 	</a:t>
            </a:r>
            <a:r>
              <a:rPr sz="2000" dirty="0">
                <a:latin typeface="Cambria"/>
                <a:cs typeface="Cambria"/>
              </a:rPr>
              <a:t>together</a:t>
            </a:r>
            <a:r>
              <a:rPr sz="2000" spc="-75" dirty="0">
                <a:latin typeface="Cambria"/>
                <a:cs typeface="Cambria"/>
              </a:rPr>
              <a:t> </a:t>
            </a:r>
            <a:r>
              <a:rPr sz="2000" dirty="0">
                <a:latin typeface="Cambria"/>
                <a:cs typeface="Cambria"/>
              </a:rPr>
              <a:t>tell</a:t>
            </a:r>
            <a:r>
              <a:rPr sz="2000" spc="-50" dirty="0">
                <a:latin typeface="Cambria"/>
                <a:cs typeface="Cambria"/>
              </a:rPr>
              <a:t> </a:t>
            </a:r>
            <a:r>
              <a:rPr sz="2000" dirty="0">
                <a:latin typeface="Cambria"/>
                <a:cs typeface="Cambria"/>
              </a:rPr>
              <a:t>about</a:t>
            </a:r>
            <a:r>
              <a:rPr sz="2000" spc="-35" dirty="0">
                <a:latin typeface="Cambria"/>
                <a:cs typeface="Cambria"/>
              </a:rPr>
              <a:t> </a:t>
            </a:r>
            <a:r>
              <a:rPr sz="2000" dirty="0">
                <a:latin typeface="Cambria"/>
                <a:cs typeface="Cambria"/>
              </a:rPr>
              <a:t>which</a:t>
            </a:r>
            <a:r>
              <a:rPr sz="2000" spc="-30" dirty="0">
                <a:latin typeface="Cambria"/>
                <a:cs typeface="Cambria"/>
              </a:rPr>
              <a:t> </a:t>
            </a:r>
            <a:r>
              <a:rPr sz="2000" dirty="0">
                <a:latin typeface="Cambria"/>
                <a:cs typeface="Cambria"/>
              </a:rPr>
              <a:t>CPU</a:t>
            </a:r>
            <a:r>
              <a:rPr sz="2000" spc="-25" dirty="0">
                <a:latin typeface="Cambria"/>
                <a:cs typeface="Cambria"/>
              </a:rPr>
              <a:t> </a:t>
            </a:r>
            <a:r>
              <a:rPr sz="2000" dirty="0">
                <a:latin typeface="Cambria"/>
                <a:cs typeface="Cambria"/>
              </a:rPr>
              <a:t>cycle</a:t>
            </a:r>
            <a:r>
              <a:rPr sz="2000" spc="-40" dirty="0">
                <a:latin typeface="Cambria"/>
                <a:cs typeface="Cambria"/>
              </a:rPr>
              <a:t> </a:t>
            </a:r>
            <a:r>
              <a:rPr sz="2000" dirty="0">
                <a:latin typeface="Cambria"/>
                <a:cs typeface="Cambria"/>
              </a:rPr>
              <a:t>is</a:t>
            </a:r>
            <a:r>
              <a:rPr sz="2000" spc="-30" dirty="0">
                <a:latin typeface="Cambria"/>
                <a:cs typeface="Cambria"/>
              </a:rPr>
              <a:t> </a:t>
            </a:r>
            <a:r>
              <a:rPr sz="2000" spc="-10" dirty="0">
                <a:latin typeface="Cambria"/>
                <a:cs typeface="Cambria"/>
              </a:rPr>
              <a:t>currently</a:t>
            </a:r>
            <a:r>
              <a:rPr sz="2000" spc="-60" dirty="0">
                <a:latin typeface="Cambria"/>
                <a:cs typeface="Cambria"/>
              </a:rPr>
              <a:t> </a:t>
            </a:r>
            <a:r>
              <a:rPr sz="2000" spc="-10" dirty="0">
                <a:latin typeface="Cambria"/>
                <a:cs typeface="Cambria"/>
              </a:rPr>
              <a:t>running.</a:t>
            </a:r>
            <a:endParaRPr sz="2000">
              <a:latin typeface="Cambria"/>
              <a:cs typeface="Cambria"/>
            </a:endParaRPr>
          </a:p>
        </p:txBody>
      </p:sp>
      <p:pic>
        <p:nvPicPr>
          <p:cNvPr id="3" name="object 3"/>
          <p:cNvPicPr/>
          <p:nvPr/>
        </p:nvPicPr>
        <p:blipFill>
          <a:blip r:embed="rId2" cstate="print"/>
          <a:stretch>
            <a:fillRect/>
          </a:stretch>
        </p:blipFill>
        <p:spPr>
          <a:xfrm>
            <a:off x="2180844" y="2461260"/>
            <a:ext cx="7891272" cy="364845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065" rIns="0" bIns="0" rtlCol="0">
            <a:spAutoFit/>
          </a:bodyPr>
          <a:lstStyle/>
          <a:p>
            <a:pPr marL="12700">
              <a:lnSpc>
                <a:spcPct val="100000"/>
              </a:lnSpc>
              <a:spcBef>
                <a:spcPts val="95"/>
              </a:spcBef>
            </a:pPr>
            <a:r>
              <a:rPr dirty="0"/>
              <a:t>The</a:t>
            </a:r>
            <a:r>
              <a:rPr spc="-65" dirty="0"/>
              <a:t> </a:t>
            </a:r>
            <a:r>
              <a:rPr spc="-10" dirty="0"/>
              <a:t>difference</a:t>
            </a:r>
            <a:r>
              <a:rPr spc="-100" dirty="0"/>
              <a:t> </a:t>
            </a:r>
            <a:r>
              <a:rPr dirty="0"/>
              <a:t>between</a:t>
            </a:r>
            <a:r>
              <a:rPr spc="-80" dirty="0"/>
              <a:t> </a:t>
            </a:r>
            <a:r>
              <a:rPr dirty="0"/>
              <a:t>minimum</a:t>
            </a:r>
            <a:r>
              <a:rPr spc="-70" dirty="0"/>
              <a:t> </a:t>
            </a:r>
            <a:r>
              <a:rPr dirty="0"/>
              <a:t>mode</a:t>
            </a:r>
            <a:r>
              <a:rPr spc="-65" dirty="0"/>
              <a:t> </a:t>
            </a:r>
            <a:r>
              <a:rPr dirty="0"/>
              <a:t>and</a:t>
            </a:r>
            <a:r>
              <a:rPr spc="-80" dirty="0"/>
              <a:t> </a:t>
            </a:r>
            <a:r>
              <a:rPr dirty="0"/>
              <a:t>maximum</a:t>
            </a:r>
            <a:r>
              <a:rPr spc="-60" dirty="0"/>
              <a:t> </a:t>
            </a:r>
            <a:r>
              <a:rPr spc="-10" dirty="0"/>
              <a:t>mode:</a:t>
            </a:r>
          </a:p>
        </p:txBody>
      </p:sp>
      <p:graphicFrame>
        <p:nvGraphicFramePr>
          <p:cNvPr id="3" name="object 3"/>
          <p:cNvGraphicFramePr>
            <a:graphicFrameLocks noGrp="1"/>
          </p:cNvGraphicFramePr>
          <p:nvPr/>
        </p:nvGraphicFramePr>
        <p:xfrm>
          <a:off x="992454" y="992505"/>
          <a:ext cx="10424160" cy="5639434"/>
        </p:xfrm>
        <a:graphic>
          <a:graphicData uri="http://schemas.openxmlformats.org/drawingml/2006/table">
            <a:tbl>
              <a:tblPr firstRow="1" bandRow="1">
                <a:tableStyleId>{2D5ABB26-0587-4C30-8999-92F81FD0307C}</a:tableStyleId>
              </a:tblPr>
              <a:tblGrid>
                <a:gridCol w="5167630">
                  <a:extLst>
                    <a:ext uri="{9D8B030D-6E8A-4147-A177-3AD203B41FA5}">
                      <a16:colId xmlns:a16="http://schemas.microsoft.com/office/drawing/2014/main" val="20000"/>
                    </a:ext>
                  </a:extLst>
                </a:gridCol>
                <a:gridCol w="5167630">
                  <a:extLst>
                    <a:ext uri="{9D8B030D-6E8A-4147-A177-3AD203B41FA5}">
                      <a16:colId xmlns:a16="http://schemas.microsoft.com/office/drawing/2014/main" val="20001"/>
                    </a:ext>
                  </a:extLst>
                </a:gridCol>
              </a:tblGrid>
              <a:tr h="576580">
                <a:tc>
                  <a:txBody>
                    <a:bodyPr/>
                    <a:lstStyle/>
                    <a:p>
                      <a:pPr algn="ctr">
                        <a:lnSpc>
                          <a:spcPct val="100000"/>
                        </a:lnSpc>
                        <a:spcBef>
                          <a:spcPts val="1060"/>
                        </a:spcBef>
                      </a:pPr>
                      <a:r>
                        <a:rPr sz="2000" b="1" dirty="0">
                          <a:solidFill>
                            <a:srgbClr val="00AF50"/>
                          </a:solidFill>
                          <a:latin typeface="Cambria"/>
                          <a:cs typeface="Cambria"/>
                        </a:rPr>
                        <a:t>Minimum</a:t>
                      </a:r>
                      <a:r>
                        <a:rPr sz="2000" b="1" spc="-75" dirty="0">
                          <a:solidFill>
                            <a:srgbClr val="00AF50"/>
                          </a:solidFill>
                          <a:latin typeface="Cambria"/>
                          <a:cs typeface="Cambria"/>
                        </a:rPr>
                        <a:t> </a:t>
                      </a:r>
                      <a:r>
                        <a:rPr sz="2000" b="1" spc="-20" dirty="0">
                          <a:solidFill>
                            <a:srgbClr val="00AF50"/>
                          </a:solidFill>
                          <a:latin typeface="Cambria"/>
                          <a:cs typeface="Cambria"/>
                        </a:rPr>
                        <a:t>Mode</a:t>
                      </a:r>
                      <a:endParaRPr sz="2000">
                        <a:latin typeface="Cambria"/>
                        <a:cs typeface="Cambria"/>
                      </a:endParaRPr>
                    </a:p>
                  </a:txBody>
                  <a:tcPr marL="0" marR="0" marT="13462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1060"/>
                        </a:spcBef>
                      </a:pPr>
                      <a:r>
                        <a:rPr sz="2000" b="1" dirty="0">
                          <a:solidFill>
                            <a:srgbClr val="00AF50"/>
                          </a:solidFill>
                          <a:latin typeface="Cambria"/>
                          <a:cs typeface="Cambria"/>
                        </a:rPr>
                        <a:t>Maximum</a:t>
                      </a:r>
                      <a:r>
                        <a:rPr sz="2000" b="1" spc="-65" dirty="0">
                          <a:solidFill>
                            <a:srgbClr val="00AF50"/>
                          </a:solidFill>
                          <a:latin typeface="Cambria"/>
                          <a:cs typeface="Cambria"/>
                        </a:rPr>
                        <a:t> </a:t>
                      </a:r>
                      <a:r>
                        <a:rPr sz="2000" b="1" spc="-20" dirty="0">
                          <a:solidFill>
                            <a:srgbClr val="00AF50"/>
                          </a:solidFill>
                          <a:latin typeface="Cambria"/>
                          <a:cs typeface="Cambria"/>
                        </a:rPr>
                        <a:t>Mode</a:t>
                      </a:r>
                      <a:endParaRPr sz="2000">
                        <a:latin typeface="Cambria"/>
                        <a:cs typeface="Cambria"/>
                      </a:endParaRPr>
                    </a:p>
                  </a:txBody>
                  <a:tcPr marL="0" marR="0" marT="13462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0"/>
                  </a:ext>
                </a:extLst>
              </a:tr>
              <a:tr h="1005205">
                <a:tc>
                  <a:txBody>
                    <a:bodyPr/>
                    <a:lstStyle/>
                    <a:p>
                      <a:pPr marL="91440" marR="83185">
                        <a:lnSpc>
                          <a:spcPts val="3600"/>
                        </a:lnSpc>
                        <a:spcBef>
                          <a:spcPts val="185"/>
                        </a:spcBef>
                        <a:tabLst>
                          <a:tab pos="452755" algn="l"/>
                          <a:tab pos="1642745" algn="l"/>
                          <a:tab pos="2442845" algn="l"/>
                          <a:tab pos="3154680" algn="l"/>
                          <a:tab pos="3671570" algn="l"/>
                          <a:tab pos="4070985" algn="l"/>
                          <a:tab pos="4674235" algn="l"/>
                        </a:tabLst>
                      </a:pPr>
                      <a:r>
                        <a:rPr sz="2000" spc="-25" dirty="0">
                          <a:latin typeface="Cambria"/>
                          <a:cs typeface="Cambria"/>
                        </a:rPr>
                        <a:t>In</a:t>
                      </a:r>
                      <a:r>
                        <a:rPr sz="2000" dirty="0">
                          <a:latin typeface="Cambria"/>
                          <a:cs typeface="Cambria"/>
                        </a:rPr>
                        <a:t>	</a:t>
                      </a:r>
                      <a:r>
                        <a:rPr sz="2000" spc="-10" dirty="0">
                          <a:latin typeface="Cambria"/>
                          <a:cs typeface="Cambria"/>
                        </a:rPr>
                        <a:t>minimum</a:t>
                      </a:r>
                      <a:r>
                        <a:rPr sz="2000" dirty="0">
                          <a:latin typeface="Cambria"/>
                          <a:cs typeface="Cambria"/>
                        </a:rPr>
                        <a:t>	</a:t>
                      </a:r>
                      <a:r>
                        <a:rPr sz="2000" spc="-20" dirty="0">
                          <a:latin typeface="Cambria"/>
                          <a:cs typeface="Cambria"/>
                        </a:rPr>
                        <a:t>mode,</a:t>
                      </a:r>
                      <a:r>
                        <a:rPr sz="2000" dirty="0">
                          <a:latin typeface="Cambria"/>
                          <a:cs typeface="Cambria"/>
                        </a:rPr>
                        <a:t>	</a:t>
                      </a:r>
                      <a:r>
                        <a:rPr sz="2000" spc="-20" dirty="0">
                          <a:latin typeface="Cambria"/>
                          <a:cs typeface="Cambria"/>
                        </a:rPr>
                        <a:t>there</a:t>
                      </a:r>
                      <a:r>
                        <a:rPr sz="2000" dirty="0">
                          <a:latin typeface="Cambria"/>
                          <a:cs typeface="Cambria"/>
                        </a:rPr>
                        <a:t>	</a:t>
                      </a:r>
                      <a:r>
                        <a:rPr sz="2000" spc="-25" dirty="0">
                          <a:latin typeface="Cambria"/>
                          <a:cs typeface="Cambria"/>
                        </a:rPr>
                        <a:t>can</a:t>
                      </a:r>
                      <a:r>
                        <a:rPr sz="2000" dirty="0">
                          <a:latin typeface="Cambria"/>
                          <a:cs typeface="Cambria"/>
                        </a:rPr>
                        <a:t>	</a:t>
                      </a:r>
                      <a:r>
                        <a:rPr sz="2000" spc="-25" dirty="0">
                          <a:latin typeface="Cambria"/>
                          <a:cs typeface="Cambria"/>
                        </a:rPr>
                        <a:t>be</a:t>
                      </a:r>
                      <a:r>
                        <a:rPr sz="2000" dirty="0">
                          <a:latin typeface="Cambria"/>
                          <a:cs typeface="Cambria"/>
                        </a:rPr>
                        <a:t>	</a:t>
                      </a:r>
                      <a:r>
                        <a:rPr sz="2000" spc="-20" dirty="0">
                          <a:latin typeface="Cambria"/>
                          <a:cs typeface="Cambria"/>
                        </a:rPr>
                        <a:t>only</a:t>
                      </a:r>
                      <a:r>
                        <a:rPr sz="2000" dirty="0">
                          <a:latin typeface="Cambria"/>
                          <a:cs typeface="Cambria"/>
                        </a:rPr>
                        <a:t>	</a:t>
                      </a:r>
                      <a:r>
                        <a:rPr sz="2000" spc="-25" dirty="0">
                          <a:solidFill>
                            <a:srgbClr val="00AF50"/>
                          </a:solidFill>
                          <a:latin typeface="Cambria"/>
                          <a:cs typeface="Cambria"/>
                        </a:rPr>
                        <a:t>one </a:t>
                      </a:r>
                      <a:r>
                        <a:rPr sz="2000" spc="-25" dirty="0">
                          <a:latin typeface="Cambria"/>
                          <a:cs typeface="Cambria"/>
                        </a:rPr>
                        <a:t>processor,</a:t>
                      </a:r>
                      <a:r>
                        <a:rPr sz="2000" spc="-45" dirty="0">
                          <a:latin typeface="Cambria"/>
                          <a:cs typeface="Cambria"/>
                        </a:rPr>
                        <a:t> </a:t>
                      </a:r>
                      <a:r>
                        <a:rPr sz="2000" dirty="0">
                          <a:latin typeface="Cambria"/>
                          <a:cs typeface="Cambria"/>
                        </a:rPr>
                        <a:t>i.e.</a:t>
                      </a:r>
                      <a:r>
                        <a:rPr sz="2000" spc="15" dirty="0">
                          <a:latin typeface="Cambria"/>
                          <a:cs typeface="Cambria"/>
                        </a:rPr>
                        <a:t> </a:t>
                      </a:r>
                      <a:r>
                        <a:rPr sz="2000" spc="-20" dirty="0">
                          <a:solidFill>
                            <a:srgbClr val="00AF50"/>
                          </a:solidFill>
                          <a:latin typeface="Cambria"/>
                          <a:cs typeface="Cambria"/>
                        </a:rPr>
                        <a:t>8086</a:t>
                      </a:r>
                      <a:r>
                        <a:rPr sz="2000" spc="-20" dirty="0">
                          <a:latin typeface="Cambria"/>
                          <a:cs typeface="Cambria"/>
                        </a:rPr>
                        <a:t>.</a:t>
                      </a:r>
                      <a:endParaRPr sz="2000">
                        <a:latin typeface="Cambria"/>
                        <a:cs typeface="Cambria"/>
                      </a:endParaRPr>
                    </a:p>
                  </a:txBody>
                  <a:tcPr marL="0" marR="0" marT="2349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2075" marR="81280">
                        <a:lnSpc>
                          <a:spcPts val="3600"/>
                        </a:lnSpc>
                        <a:spcBef>
                          <a:spcPts val="185"/>
                        </a:spcBef>
                        <a:tabLst>
                          <a:tab pos="464184" algn="l"/>
                          <a:tab pos="1699895" algn="l"/>
                          <a:tab pos="2510790" algn="l"/>
                          <a:tab pos="3231515" algn="l"/>
                          <a:tab pos="3757295" algn="l"/>
                          <a:tab pos="4167504" algn="l"/>
                        </a:tabLst>
                      </a:pPr>
                      <a:r>
                        <a:rPr sz="2000" spc="-25" dirty="0">
                          <a:latin typeface="Cambria"/>
                          <a:cs typeface="Cambria"/>
                        </a:rPr>
                        <a:t>In</a:t>
                      </a:r>
                      <a:r>
                        <a:rPr sz="2000" dirty="0">
                          <a:latin typeface="Cambria"/>
                          <a:cs typeface="Cambria"/>
                        </a:rPr>
                        <a:t>	</a:t>
                      </a:r>
                      <a:r>
                        <a:rPr sz="2000" spc="-10" dirty="0">
                          <a:latin typeface="Cambria"/>
                          <a:cs typeface="Cambria"/>
                        </a:rPr>
                        <a:t>maximum</a:t>
                      </a:r>
                      <a:r>
                        <a:rPr sz="2000" dirty="0">
                          <a:latin typeface="Cambria"/>
                          <a:cs typeface="Cambria"/>
                        </a:rPr>
                        <a:t>	</a:t>
                      </a:r>
                      <a:r>
                        <a:rPr sz="2000" spc="-10" dirty="0">
                          <a:latin typeface="Cambria"/>
                          <a:cs typeface="Cambria"/>
                        </a:rPr>
                        <a:t>mode,</a:t>
                      </a:r>
                      <a:r>
                        <a:rPr sz="2000" dirty="0">
                          <a:latin typeface="Cambria"/>
                          <a:cs typeface="Cambria"/>
                        </a:rPr>
                        <a:t>	</a:t>
                      </a:r>
                      <a:r>
                        <a:rPr sz="2000" spc="-20" dirty="0">
                          <a:latin typeface="Cambria"/>
                          <a:cs typeface="Cambria"/>
                        </a:rPr>
                        <a:t>there</a:t>
                      </a:r>
                      <a:r>
                        <a:rPr sz="2000" dirty="0">
                          <a:latin typeface="Cambria"/>
                          <a:cs typeface="Cambria"/>
                        </a:rPr>
                        <a:t>	</a:t>
                      </a:r>
                      <a:r>
                        <a:rPr sz="2000" spc="-25" dirty="0">
                          <a:latin typeface="Cambria"/>
                          <a:cs typeface="Cambria"/>
                        </a:rPr>
                        <a:t>can</a:t>
                      </a:r>
                      <a:r>
                        <a:rPr sz="2000" dirty="0">
                          <a:latin typeface="Cambria"/>
                          <a:cs typeface="Cambria"/>
                        </a:rPr>
                        <a:t>	</a:t>
                      </a:r>
                      <a:r>
                        <a:rPr sz="2000" spc="-25" dirty="0">
                          <a:latin typeface="Cambria"/>
                          <a:cs typeface="Cambria"/>
                        </a:rPr>
                        <a:t>be</a:t>
                      </a:r>
                      <a:r>
                        <a:rPr sz="2000" dirty="0">
                          <a:latin typeface="Cambria"/>
                          <a:cs typeface="Cambria"/>
                        </a:rPr>
                        <a:t>	</a:t>
                      </a:r>
                      <a:r>
                        <a:rPr sz="2000" spc="-10" dirty="0">
                          <a:latin typeface="Cambria"/>
                          <a:cs typeface="Cambria"/>
                        </a:rPr>
                        <a:t>multiple </a:t>
                      </a:r>
                      <a:r>
                        <a:rPr sz="2000" dirty="0">
                          <a:latin typeface="Cambria"/>
                          <a:cs typeface="Cambria"/>
                        </a:rPr>
                        <a:t>processors</a:t>
                      </a:r>
                      <a:r>
                        <a:rPr sz="2000" spc="-70" dirty="0">
                          <a:latin typeface="Cambria"/>
                          <a:cs typeface="Cambria"/>
                        </a:rPr>
                        <a:t> </a:t>
                      </a:r>
                      <a:r>
                        <a:rPr sz="2000" dirty="0">
                          <a:latin typeface="Cambria"/>
                          <a:cs typeface="Cambria"/>
                        </a:rPr>
                        <a:t>with</a:t>
                      </a:r>
                      <a:r>
                        <a:rPr sz="2000" spc="-50" dirty="0">
                          <a:latin typeface="Cambria"/>
                          <a:cs typeface="Cambria"/>
                        </a:rPr>
                        <a:t> </a:t>
                      </a:r>
                      <a:r>
                        <a:rPr sz="2000" dirty="0">
                          <a:latin typeface="Cambria"/>
                          <a:cs typeface="Cambria"/>
                        </a:rPr>
                        <a:t>8086,</a:t>
                      </a:r>
                      <a:r>
                        <a:rPr sz="2000" spc="-25" dirty="0">
                          <a:latin typeface="Cambria"/>
                          <a:cs typeface="Cambria"/>
                        </a:rPr>
                        <a:t> </a:t>
                      </a:r>
                      <a:r>
                        <a:rPr sz="2000" dirty="0">
                          <a:latin typeface="Cambria"/>
                          <a:cs typeface="Cambria"/>
                        </a:rPr>
                        <a:t>like</a:t>
                      </a:r>
                      <a:r>
                        <a:rPr sz="2000" spc="-55" dirty="0">
                          <a:latin typeface="Cambria"/>
                          <a:cs typeface="Cambria"/>
                        </a:rPr>
                        <a:t> </a:t>
                      </a:r>
                      <a:r>
                        <a:rPr sz="2000" dirty="0">
                          <a:latin typeface="Cambria"/>
                          <a:cs typeface="Cambria"/>
                        </a:rPr>
                        <a:t>8087</a:t>
                      </a:r>
                      <a:r>
                        <a:rPr sz="2000" spc="-25" dirty="0">
                          <a:latin typeface="Cambria"/>
                          <a:cs typeface="Cambria"/>
                        </a:rPr>
                        <a:t> </a:t>
                      </a:r>
                      <a:r>
                        <a:rPr sz="2000" dirty="0">
                          <a:latin typeface="Cambria"/>
                          <a:cs typeface="Cambria"/>
                        </a:rPr>
                        <a:t>and</a:t>
                      </a:r>
                      <a:r>
                        <a:rPr sz="2000" spc="-50" dirty="0">
                          <a:latin typeface="Cambria"/>
                          <a:cs typeface="Cambria"/>
                        </a:rPr>
                        <a:t> </a:t>
                      </a:r>
                      <a:r>
                        <a:rPr sz="2000" spc="-10" dirty="0">
                          <a:latin typeface="Cambria"/>
                          <a:cs typeface="Cambria"/>
                        </a:rPr>
                        <a:t>8089.</a:t>
                      </a:r>
                      <a:endParaRPr sz="2000">
                        <a:latin typeface="Cambria"/>
                        <a:cs typeface="Cambria"/>
                      </a:endParaRPr>
                    </a:p>
                  </a:txBody>
                  <a:tcPr marL="0" marR="0" marT="2349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1"/>
                  </a:ext>
                </a:extLst>
              </a:tr>
              <a:tr h="583565">
                <a:tc>
                  <a:txBody>
                    <a:bodyPr/>
                    <a:lstStyle/>
                    <a:p>
                      <a:pPr marL="91440">
                        <a:lnSpc>
                          <a:spcPct val="100000"/>
                        </a:lnSpc>
                        <a:spcBef>
                          <a:spcPts val="1060"/>
                        </a:spcBef>
                      </a:pPr>
                      <a:r>
                        <a:rPr sz="2000" dirty="0">
                          <a:latin typeface="Cambria"/>
                          <a:cs typeface="Cambria"/>
                        </a:rPr>
                        <a:t>Mn/Mx’</a:t>
                      </a:r>
                      <a:r>
                        <a:rPr sz="2000" spc="-70" dirty="0">
                          <a:latin typeface="Cambria"/>
                          <a:cs typeface="Cambria"/>
                        </a:rPr>
                        <a:t> </a:t>
                      </a:r>
                      <a:r>
                        <a:rPr sz="2000" dirty="0">
                          <a:latin typeface="Cambria"/>
                          <a:cs typeface="Cambria"/>
                        </a:rPr>
                        <a:t>is</a:t>
                      </a:r>
                      <a:r>
                        <a:rPr sz="2000" spc="-30" dirty="0">
                          <a:latin typeface="Cambria"/>
                          <a:cs typeface="Cambria"/>
                        </a:rPr>
                        <a:t> </a:t>
                      </a:r>
                      <a:r>
                        <a:rPr sz="2000" dirty="0">
                          <a:latin typeface="Cambria"/>
                          <a:cs typeface="Cambria"/>
                        </a:rPr>
                        <a:t>1</a:t>
                      </a:r>
                      <a:r>
                        <a:rPr sz="2000" spc="-20" dirty="0">
                          <a:latin typeface="Cambria"/>
                          <a:cs typeface="Cambria"/>
                        </a:rPr>
                        <a:t> </a:t>
                      </a:r>
                      <a:r>
                        <a:rPr sz="2000" dirty="0">
                          <a:latin typeface="Cambria"/>
                          <a:cs typeface="Cambria"/>
                        </a:rPr>
                        <a:t>to</a:t>
                      </a:r>
                      <a:r>
                        <a:rPr sz="2000" spc="-40" dirty="0">
                          <a:latin typeface="Cambria"/>
                          <a:cs typeface="Cambria"/>
                        </a:rPr>
                        <a:t> </a:t>
                      </a:r>
                      <a:r>
                        <a:rPr sz="2000" dirty="0">
                          <a:latin typeface="Cambria"/>
                          <a:cs typeface="Cambria"/>
                        </a:rPr>
                        <a:t>indicate</a:t>
                      </a:r>
                      <a:r>
                        <a:rPr sz="2000" spc="-55" dirty="0">
                          <a:latin typeface="Cambria"/>
                          <a:cs typeface="Cambria"/>
                        </a:rPr>
                        <a:t> </a:t>
                      </a:r>
                      <a:r>
                        <a:rPr sz="2000" dirty="0">
                          <a:latin typeface="Cambria"/>
                          <a:cs typeface="Cambria"/>
                        </a:rPr>
                        <a:t>minimum</a:t>
                      </a:r>
                      <a:r>
                        <a:rPr sz="2000" spc="-60" dirty="0">
                          <a:latin typeface="Cambria"/>
                          <a:cs typeface="Cambria"/>
                        </a:rPr>
                        <a:t> </a:t>
                      </a:r>
                      <a:r>
                        <a:rPr sz="2000" spc="-10" dirty="0">
                          <a:latin typeface="Cambria"/>
                          <a:cs typeface="Cambria"/>
                        </a:rPr>
                        <a:t>mode.</a:t>
                      </a:r>
                      <a:endParaRPr sz="2000">
                        <a:latin typeface="Cambria"/>
                        <a:cs typeface="Cambria"/>
                      </a:endParaRPr>
                    </a:p>
                  </a:txBody>
                  <a:tcPr marL="0" marR="0" marT="13462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2075">
                        <a:lnSpc>
                          <a:spcPct val="100000"/>
                        </a:lnSpc>
                        <a:spcBef>
                          <a:spcPts val="1060"/>
                        </a:spcBef>
                      </a:pPr>
                      <a:r>
                        <a:rPr sz="2000" dirty="0">
                          <a:latin typeface="Cambria"/>
                          <a:cs typeface="Cambria"/>
                        </a:rPr>
                        <a:t>Mn/Mx’</a:t>
                      </a:r>
                      <a:r>
                        <a:rPr sz="2000" spc="-70" dirty="0">
                          <a:latin typeface="Cambria"/>
                          <a:cs typeface="Cambria"/>
                        </a:rPr>
                        <a:t> </a:t>
                      </a:r>
                      <a:r>
                        <a:rPr sz="2000" dirty="0">
                          <a:latin typeface="Cambria"/>
                          <a:cs typeface="Cambria"/>
                        </a:rPr>
                        <a:t>is</a:t>
                      </a:r>
                      <a:r>
                        <a:rPr sz="2000" spc="-30" dirty="0">
                          <a:latin typeface="Cambria"/>
                          <a:cs typeface="Cambria"/>
                        </a:rPr>
                        <a:t> </a:t>
                      </a:r>
                      <a:r>
                        <a:rPr sz="2000" dirty="0">
                          <a:latin typeface="Cambria"/>
                          <a:cs typeface="Cambria"/>
                        </a:rPr>
                        <a:t>0</a:t>
                      </a:r>
                      <a:r>
                        <a:rPr sz="2000" spc="-25" dirty="0">
                          <a:latin typeface="Cambria"/>
                          <a:cs typeface="Cambria"/>
                        </a:rPr>
                        <a:t> </a:t>
                      </a:r>
                      <a:r>
                        <a:rPr sz="2000" dirty="0">
                          <a:latin typeface="Cambria"/>
                          <a:cs typeface="Cambria"/>
                        </a:rPr>
                        <a:t>to</a:t>
                      </a:r>
                      <a:r>
                        <a:rPr sz="2000" spc="-40" dirty="0">
                          <a:latin typeface="Cambria"/>
                          <a:cs typeface="Cambria"/>
                        </a:rPr>
                        <a:t> </a:t>
                      </a:r>
                      <a:r>
                        <a:rPr sz="2000" dirty="0">
                          <a:latin typeface="Cambria"/>
                          <a:cs typeface="Cambria"/>
                        </a:rPr>
                        <a:t>indicate</a:t>
                      </a:r>
                      <a:r>
                        <a:rPr sz="2000" spc="-55" dirty="0">
                          <a:latin typeface="Cambria"/>
                          <a:cs typeface="Cambria"/>
                        </a:rPr>
                        <a:t> </a:t>
                      </a:r>
                      <a:r>
                        <a:rPr sz="2000" dirty="0">
                          <a:latin typeface="Cambria"/>
                          <a:cs typeface="Cambria"/>
                        </a:rPr>
                        <a:t>maximum</a:t>
                      </a:r>
                      <a:r>
                        <a:rPr sz="2000" spc="-65" dirty="0">
                          <a:latin typeface="Cambria"/>
                          <a:cs typeface="Cambria"/>
                        </a:rPr>
                        <a:t> </a:t>
                      </a:r>
                      <a:r>
                        <a:rPr sz="2000" spc="-10" dirty="0">
                          <a:latin typeface="Cambria"/>
                          <a:cs typeface="Cambria"/>
                        </a:rPr>
                        <a:t>mode.</a:t>
                      </a:r>
                      <a:endParaRPr sz="2000">
                        <a:latin typeface="Cambria"/>
                        <a:cs typeface="Cambria"/>
                      </a:endParaRPr>
                    </a:p>
                  </a:txBody>
                  <a:tcPr marL="0" marR="0" marT="13462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2"/>
                  </a:ext>
                </a:extLst>
              </a:tr>
              <a:tr h="1463040">
                <a:tc>
                  <a:txBody>
                    <a:bodyPr/>
                    <a:lstStyle/>
                    <a:p>
                      <a:pPr marL="91440">
                        <a:lnSpc>
                          <a:spcPct val="100000"/>
                        </a:lnSpc>
                        <a:spcBef>
                          <a:spcPts val="1065"/>
                        </a:spcBef>
                      </a:pPr>
                      <a:r>
                        <a:rPr sz="2000" dirty="0">
                          <a:latin typeface="Cambria"/>
                          <a:cs typeface="Cambria"/>
                        </a:rPr>
                        <a:t>ALE</a:t>
                      </a:r>
                      <a:r>
                        <a:rPr sz="2000" spc="125" dirty="0">
                          <a:latin typeface="Cambria"/>
                          <a:cs typeface="Cambria"/>
                        </a:rPr>
                        <a:t> </a:t>
                      </a:r>
                      <a:r>
                        <a:rPr sz="2000" dirty="0">
                          <a:latin typeface="Cambria"/>
                          <a:cs typeface="Cambria"/>
                        </a:rPr>
                        <a:t>for</a:t>
                      </a:r>
                      <a:r>
                        <a:rPr sz="2000" spc="125" dirty="0">
                          <a:latin typeface="Cambria"/>
                          <a:cs typeface="Cambria"/>
                        </a:rPr>
                        <a:t> </a:t>
                      </a:r>
                      <a:r>
                        <a:rPr sz="2000" dirty="0">
                          <a:latin typeface="Cambria"/>
                          <a:cs typeface="Cambria"/>
                        </a:rPr>
                        <a:t>the</a:t>
                      </a:r>
                      <a:r>
                        <a:rPr sz="2000" spc="120" dirty="0">
                          <a:latin typeface="Cambria"/>
                          <a:cs typeface="Cambria"/>
                        </a:rPr>
                        <a:t> </a:t>
                      </a:r>
                      <a:r>
                        <a:rPr sz="2000" dirty="0">
                          <a:latin typeface="Cambria"/>
                          <a:cs typeface="Cambria"/>
                        </a:rPr>
                        <a:t>latch</a:t>
                      </a:r>
                      <a:r>
                        <a:rPr sz="2000" spc="140" dirty="0">
                          <a:latin typeface="Cambria"/>
                          <a:cs typeface="Cambria"/>
                        </a:rPr>
                        <a:t> </a:t>
                      </a:r>
                      <a:r>
                        <a:rPr sz="2000" dirty="0">
                          <a:latin typeface="Cambria"/>
                          <a:cs typeface="Cambria"/>
                        </a:rPr>
                        <a:t>is</a:t>
                      </a:r>
                      <a:r>
                        <a:rPr sz="2000" spc="120" dirty="0">
                          <a:latin typeface="Cambria"/>
                          <a:cs typeface="Cambria"/>
                        </a:rPr>
                        <a:t> </a:t>
                      </a:r>
                      <a:r>
                        <a:rPr sz="2000" dirty="0">
                          <a:latin typeface="Cambria"/>
                          <a:cs typeface="Cambria"/>
                        </a:rPr>
                        <a:t>given</a:t>
                      </a:r>
                      <a:r>
                        <a:rPr sz="2000" spc="125" dirty="0">
                          <a:latin typeface="Cambria"/>
                          <a:cs typeface="Cambria"/>
                        </a:rPr>
                        <a:t> </a:t>
                      </a:r>
                      <a:r>
                        <a:rPr sz="2000" dirty="0">
                          <a:latin typeface="Cambria"/>
                          <a:cs typeface="Cambria"/>
                        </a:rPr>
                        <a:t>by</a:t>
                      </a:r>
                      <a:r>
                        <a:rPr sz="2000" spc="135" dirty="0">
                          <a:latin typeface="Cambria"/>
                          <a:cs typeface="Cambria"/>
                        </a:rPr>
                        <a:t> </a:t>
                      </a:r>
                      <a:r>
                        <a:rPr sz="2000" dirty="0">
                          <a:latin typeface="Cambria"/>
                          <a:cs typeface="Cambria"/>
                        </a:rPr>
                        <a:t>8086</a:t>
                      </a:r>
                      <a:r>
                        <a:rPr sz="2000" spc="135" dirty="0">
                          <a:latin typeface="Cambria"/>
                          <a:cs typeface="Cambria"/>
                        </a:rPr>
                        <a:t> </a:t>
                      </a:r>
                      <a:r>
                        <a:rPr sz="2000" dirty="0">
                          <a:latin typeface="Cambria"/>
                          <a:cs typeface="Cambria"/>
                        </a:rPr>
                        <a:t>as</a:t>
                      </a:r>
                      <a:r>
                        <a:rPr sz="2000" spc="140" dirty="0">
                          <a:latin typeface="Cambria"/>
                          <a:cs typeface="Cambria"/>
                        </a:rPr>
                        <a:t> </a:t>
                      </a:r>
                      <a:r>
                        <a:rPr sz="2000" dirty="0">
                          <a:latin typeface="Cambria"/>
                          <a:cs typeface="Cambria"/>
                        </a:rPr>
                        <a:t>it</a:t>
                      </a:r>
                      <a:r>
                        <a:rPr sz="2000" spc="135" dirty="0">
                          <a:latin typeface="Cambria"/>
                          <a:cs typeface="Cambria"/>
                        </a:rPr>
                        <a:t> </a:t>
                      </a:r>
                      <a:r>
                        <a:rPr sz="2000" dirty="0">
                          <a:latin typeface="Cambria"/>
                          <a:cs typeface="Cambria"/>
                        </a:rPr>
                        <a:t>is</a:t>
                      </a:r>
                      <a:r>
                        <a:rPr sz="2000" spc="145" dirty="0">
                          <a:latin typeface="Cambria"/>
                          <a:cs typeface="Cambria"/>
                        </a:rPr>
                        <a:t> </a:t>
                      </a:r>
                      <a:r>
                        <a:rPr sz="2000" spc="-25" dirty="0">
                          <a:latin typeface="Cambria"/>
                          <a:cs typeface="Cambria"/>
                        </a:rPr>
                        <a:t>the</a:t>
                      </a:r>
                      <a:endParaRPr sz="2000">
                        <a:latin typeface="Cambria"/>
                        <a:cs typeface="Cambria"/>
                      </a:endParaRPr>
                    </a:p>
                    <a:p>
                      <a:pPr marL="91440">
                        <a:lnSpc>
                          <a:spcPct val="100000"/>
                        </a:lnSpc>
                        <a:spcBef>
                          <a:spcPts val="1200"/>
                        </a:spcBef>
                      </a:pPr>
                      <a:r>
                        <a:rPr sz="2000" dirty="0">
                          <a:latin typeface="Cambria"/>
                          <a:cs typeface="Cambria"/>
                        </a:rPr>
                        <a:t>only</a:t>
                      </a:r>
                      <a:r>
                        <a:rPr sz="2000" spc="-45" dirty="0">
                          <a:latin typeface="Cambria"/>
                          <a:cs typeface="Cambria"/>
                        </a:rPr>
                        <a:t> </a:t>
                      </a:r>
                      <a:r>
                        <a:rPr sz="2000" dirty="0">
                          <a:latin typeface="Cambria"/>
                          <a:cs typeface="Cambria"/>
                        </a:rPr>
                        <a:t>processor</a:t>
                      </a:r>
                      <a:r>
                        <a:rPr sz="2000" spc="-55" dirty="0">
                          <a:latin typeface="Cambria"/>
                          <a:cs typeface="Cambria"/>
                        </a:rPr>
                        <a:t> </a:t>
                      </a:r>
                      <a:r>
                        <a:rPr sz="2000" dirty="0">
                          <a:latin typeface="Cambria"/>
                          <a:cs typeface="Cambria"/>
                        </a:rPr>
                        <a:t>in</a:t>
                      </a:r>
                      <a:r>
                        <a:rPr sz="2000" spc="-45" dirty="0">
                          <a:latin typeface="Cambria"/>
                          <a:cs typeface="Cambria"/>
                        </a:rPr>
                        <a:t> </a:t>
                      </a:r>
                      <a:r>
                        <a:rPr sz="2000" dirty="0">
                          <a:latin typeface="Cambria"/>
                          <a:cs typeface="Cambria"/>
                        </a:rPr>
                        <a:t>the</a:t>
                      </a:r>
                      <a:r>
                        <a:rPr sz="2000" spc="-55" dirty="0">
                          <a:latin typeface="Cambria"/>
                          <a:cs typeface="Cambria"/>
                        </a:rPr>
                        <a:t> </a:t>
                      </a:r>
                      <a:r>
                        <a:rPr sz="2000" spc="-10" dirty="0">
                          <a:latin typeface="Cambria"/>
                          <a:cs typeface="Cambria"/>
                        </a:rPr>
                        <a:t>circuit.</a:t>
                      </a:r>
                      <a:endParaRPr sz="2000">
                        <a:latin typeface="Cambria"/>
                        <a:cs typeface="Cambria"/>
                      </a:endParaRPr>
                    </a:p>
                  </a:txBody>
                  <a:tcPr marL="0" marR="0" marT="13525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2075">
                        <a:lnSpc>
                          <a:spcPct val="100000"/>
                        </a:lnSpc>
                        <a:spcBef>
                          <a:spcPts val="1065"/>
                        </a:spcBef>
                        <a:tabLst>
                          <a:tab pos="704850" algn="l"/>
                          <a:tab pos="1190625" algn="l"/>
                          <a:tab pos="1711960" algn="l"/>
                          <a:tab pos="2413635" algn="l"/>
                          <a:tab pos="2764155" algn="l"/>
                          <a:tab pos="3513454" algn="l"/>
                          <a:tab pos="3949700" algn="l"/>
                          <a:tab pos="4687570" algn="l"/>
                        </a:tabLst>
                      </a:pPr>
                      <a:r>
                        <a:rPr sz="2000" spc="-25" dirty="0">
                          <a:latin typeface="Cambria"/>
                          <a:cs typeface="Cambria"/>
                        </a:rPr>
                        <a:t>ALE</a:t>
                      </a:r>
                      <a:r>
                        <a:rPr sz="2000" dirty="0">
                          <a:latin typeface="Cambria"/>
                          <a:cs typeface="Cambria"/>
                        </a:rPr>
                        <a:t>	</a:t>
                      </a:r>
                      <a:r>
                        <a:rPr sz="2000" spc="-25" dirty="0">
                          <a:latin typeface="Cambria"/>
                          <a:cs typeface="Cambria"/>
                        </a:rPr>
                        <a:t>for</a:t>
                      </a:r>
                      <a:r>
                        <a:rPr sz="2000" dirty="0">
                          <a:latin typeface="Cambria"/>
                          <a:cs typeface="Cambria"/>
                        </a:rPr>
                        <a:t>	</a:t>
                      </a:r>
                      <a:r>
                        <a:rPr sz="2000" spc="-25" dirty="0">
                          <a:latin typeface="Cambria"/>
                          <a:cs typeface="Cambria"/>
                        </a:rPr>
                        <a:t>the</a:t>
                      </a:r>
                      <a:r>
                        <a:rPr sz="2000" dirty="0">
                          <a:latin typeface="Cambria"/>
                          <a:cs typeface="Cambria"/>
                        </a:rPr>
                        <a:t>	</a:t>
                      </a:r>
                      <a:r>
                        <a:rPr sz="2000" spc="-20" dirty="0">
                          <a:latin typeface="Cambria"/>
                          <a:cs typeface="Cambria"/>
                        </a:rPr>
                        <a:t>latch</a:t>
                      </a:r>
                      <a:r>
                        <a:rPr sz="2000" dirty="0">
                          <a:latin typeface="Cambria"/>
                          <a:cs typeface="Cambria"/>
                        </a:rPr>
                        <a:t>	</a:t>
                      </a:r>
                      <a:r>
                        <a:rPr sz="2000" spc="-25" dirty="0">
                          <a:latin typeface="Cambria"/>
                          <a:cs typeface="Cambria"/>
                        </a:rPr>
                        <a:t>is</a:t>
                      </a:r>
                      <a:r>
                        <a:rPr sz="2000" dirty="0">
                          <a:latin typeface="Cambria"/>
                          <a:cs typeface="Cambria"/>
                        </a:rPr>
                        <a:t>	</a:t>
                      </a:r>
                      <a:r>
                        <a:rPr sz="2000" spc="-20" dirty="0">
                          <a:latin typeface="Cambria"/>
                          <a:cs typeface="Cambria"/>
                        </a:rPr>
                        <a:t>given</a:t>
                      </a:r>
                      <a:r>
                        <a:rPr sz="2000" dirty="0">
                          <a:latin typeface="Cambria"/>
                          <a:cs typeface="Cambria"/>
                        </a:rPr>
                        <a:t>	</a:t>
                      </a:r>
                      <a:r>
                        <a:rPr sz="2000" spc="-25" dirty="0">
                          <a:latin typeface="Cambria"/>
                          <a:cs typeface="Cambria"/>
                        </a:rPr>
                        <a:t>by</a:t>
                      </a:r>
                      <a:r>
                        <a:rPr sz="2000" dirty="0">
                          <a:latin typeface="Cambria"/>
                          <a:cs typeface="Cambria"/>
                        </a:rPr>
                        <a:t>	</a:t>
                      </a:r>
                      <a:r>
                        <a:rPr sz="2000" spc="-20" dirty="0">
                          <a:latin typeface="Cambria"/>
                          <a:cs typeface="Cambria"/>
                        </a:rPr>
                        <a:t>8288</a:t>
                      </a:r>
                      <a:r>
                        <a:rPr sz="2000" dirty="0">
                          <a:latin typeface="Cambria"/>
                          <a:cs typeface="Cambria"/>
                        </a:rPr>
                        <a:t>	</a:t>
                      </a:r>
                      <a:r>
                        <a:rPr sz="2000" spc="-25" dirty="0">
                          <a:latin typeface="Cambria"/>
                          <a:cs typeface="Cambria"/>
                        </a:rPr>
                        <a:t>bus</a:t>
                      </a:r>
                      <a:endParaRPr sz="2000">
                        <a:latin typeface="Cambria"/>
                        <a:cs typeface="Cambria"/>
                      </a:endParaRPr>
                    </a:p>
                    <a:p>
                      <a:pPr marL="92075">
                        <a:lnSpc>
                          <a:spcPct val="100000"/>
                        </a:lnSpc>
                        <a:spcBef>
                          <a:spcPts val="1200"/>
                        </a:spcBef>
                      </a:pPr>
                      <a:r>
                        <a:rPr sz="2000" dirty="0">
                          <a:latin typeface="Cambria"/>
                          <a:cs typeface="Cambria"/>
                        </a:rPr>
                        <a:t>controller</a:t>
                      </a:r>
                      <a:r>
                        <a:rPr sz="2000" spc="-15" dirty="0">
                          <a:latin typeface="Cambria"/>
                          <a:cs typeface="Cambria"/>
                        </a:rPr>
                        <a:t> </a:t>
                      </a:r>
                      <a:r>
                        <a:rPr sz="2000" dirty="0">
                          <a:latin typeface="Cambria"/>
                          <a:cs typeface="Cambria"/>
                        </a:rPr>
                        <a:t>as</a:t>
                      </a:r>
                      <a:r>
                        <a:rPr sz="2000" spc="5" dirty="0">
                          <a:latin typeface="Cambria"/>
                          <a:cs typeface="Cambria"/>
                        </a:rPr>
                        <a:t> </a:t>
                      </a:r>
                      <a:r>
                        <a:rPr sz="2000" dirty="0">
                          <a:latin typeface="Cambria"/>
                          <a:cs typeface="Cambria"/>
                        </a:rPr>
                        <a:t>there</a:t>
                      </a:r>
                      <a:r>
                        <a:rPr sz="2000" spc="15" dirty="0">
                          <a:latin typeface="Cambria"/>
                          <a:cs typeface="Cambria"/>
                        </a:rPr>
                        <a:t> </a:t>
                      </a:r>
                      <a:r>
                        <a:rPr sz="2000" dirty="0">
                          <a:latin typeface="Cambria"/>
                          <a:cs typeface="Cambria"/>
                        </a:rPr>
                        <a:t>can be</a:t>
                      </a:r>
                      <a:r>
                        <a:rPr sz="2000" spc="5" dirty="0">
                          <a:latin typeface="Cambria"/>
                          <a:cs typeface="Cambria"/>
                        </a:rPr>
                        <a:t> </a:t>
                      </a:r>
                      <a:r>
                        <a:rPr sz="2000" dirty="0">
                          <a:latin typeface="Cambria"/>
                          <a:cs typeface="Cambria"/>
                        </a:rPr>
                        <a:t>multiple</a:t>
                      </a:r>
                      <a:r>
                        <a:rPr sz="2000" spc="-5" dirty="0">
                          <a:latin typeface="Cambria"/>
                          <a:cs typeface="Cambria"/>
                        </a:rPr>
                        <a:t> </a:t>
                      </a:r>
                      <a:r>
                        <a:rPr sz="2000" spc="-10" dirty="0">
                          <a:latin typeface="Cambria"/>
                          <a:cs typeface="Cambria"/>
                        </a:rPr>
                        <a:t>processors</a:t>
                      </a:r>
                      <a:endParaRPr sz="2000">
                        <a:latin typeface="Cambria"/>
                        <a:cs typeface="Cambria"/>
                      </a:endParaRPr>
                    </a:p>
                    <a:p>
                      <a:pPr marL="92075">
                        <a:lnSpc>
                          <a:spcPct val="100000"/>
                        </a:lnSpc>
                        <a:spcBef>
                          <a:spcPts val="1205"/>
                        </a:spcBef>
                      </a:pPr>
                      <a:r>
                        <a:rPr sz="2000" dirty="0">
                          <a:latin typeface="Cambria"/>
                          <a:cs typeface="Cambria"/>
                        </a:rPr>
                        <a:t>in</a:t>
                      </a:r>
                      <a:r>
                        <a:rPr sz="2000" spc="-20" dirty="0">
                          <a:latin typeface="Cambria"/>
                          <a:cs typeface="Cambria"/>
                        </a:rPr>
                        <a:t> </a:t>
                      </a:r>
                      <a:r>
                        <a:rPr sz="2000" dirty="0">
                          <a:latin typeface="Cambria"/>
                          <a:cs typeface="Cambria"/>
                        </a:rPr>
                        <a:t>the</a:t>
                      </a:r>
                      <a:r>
                        <a:rPr sz="2000" spc="-20" dirty="0">
                          <a:latin typeface="Cambria"/>
                          <a:cs typeface="Cambria"/>
                        </a:rPr>
                        <a:t> </a:t>
                      </a:r>
                      <a:r>
                        <a:rPr sz="2000" spc="-10" dirty="0">
                          <a:latin typeface="Cambria"/>
                          <a:cs typeface="Cambria"/>
                        </a:rPr>
                        <a:t>circuit.</a:t>
                      </a:r>
                      <a:endParaRPr sz="2000">
                        <a:latin typeface="Cambria"/>
                        <a:cs typeface="Cambria"/>
                      </a:endParaRPr>
                    </a:p>
                  </a:txBody>
                  <a:tcPr marL="0" marR="0" marT="13525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3"/>
                  </a:ext>
                </a:extLst>
              </a:tr>
              <a:tr h="1005840">
                <a:tc>
                  <a:txBody>
                    <a:bodyPr/>
                    <a:lstStyle/>
                    <a:p>
                      <a:pPr marL="91440">
                        <a:lnSpc>
                          <a:spcPct val="100000"/>
                        </a:lnSpc>
                        <a:spcBef>
                          <a:spcPts val="1065"/>
                        </a:spcBef>
                      </a:pPr>
                      <a:r>
                        <a:rPr sz="2000" dirty="0">
                          <a:latin typeface="Cambria"/>
                          <a:cs typeface="Cambria"/>
                        </a:rPr>
                        <a:t>DEN’</a:t>
                      </a:r>
                      <a:r>
                        <a:rPr sz="2000" spc="480" dirty="0">
                          <a:latin typeface="Cambria"/>
                          <a:cs typeface="Cambria"/>
                        </a:rPr>
                        <a:t> </a:t>
                      </a:r>
                      <a:r>
                        <a:rPr sz="2000" dirty="0">
                          <a:latin typeface="Cambria"/>
                          <a:cs typeface="Cambria"/>
                        </a:rPr>
                        <a:t>and</a:t>
                      </a:r>
                      <a:r>
                        <a:rPr sz="2000" spc="484" dirty="0">
                          <a:latin typeface="Cambria"/>
                          <a:cs typeface="Cambria"/>
                        </a:rPr>
                        <a:t> </a:t>
                      </a:r>
                      <a:r>
                        <a:rPr sz="2000" dirty="0">
                          <a:latin typeface="Cambria"/>
                          <a:cs typeface="Cambria"/>
                        </a:rPr>
                        <a:t>DT/R’</a:t>
                      </a:r>
                      <a:r>
                        <a:rPr sz="2000" spc="465" dirty="0">
                          <a:latin typeface="Cambria"/>
                          <a:cs typeface="Cambria"/>
                        </a:rPr>
                        <a:t> </a:t>
                      </a:r>
                      <a:r>
                        <a:rPr sz="2000" dirty="0">
                          <a:latin typeface="Cambria"/>
                          <a:cs typeface="Cambria"/>
                        </a:rPr>
                        <a:t>for</a:t>
                      </a:r>
                      <a:r>
                        <a:rPr sz="2000" spc="484" dirty="0">
                          <a:latin typeface="Cambria"/>
                          <a:cs typeface="Cambria"/>
                        </a:rPr>
                        <a:t> </a:t>
                      </a:r>
                      <a:r>
                        <a:rPr sz="2000" dirty="0">
                          <a:latin typeface="Cambria"/>
                          <a:cs typeface="Cambria"/>
                        </a:rPr>
                        <a:t>the</a:t>
                      </a:r>
                      <a:r>
                        <a:rPr sz="2000" spc="475" dirty="0">
                          <a:latin typeface="Cambria"/>
                          <a:cs typeface="Cambria"/>
                        </a:rPr>
                        <a:t> </a:t>
                      </a:r>
                      <a:r>
                        <a:rPr sz="2000" spc="-20" dirty="0">
                          <a:latin typeface="Cambria"/>
                          <a:cs typeface="Cambria"/>
                        </a:rPr>
                        <a:t>trans-</a:t>
                      </a:r>
                      <a:r>
                        <a:rPr sz="2000" dirty="0">
                          <a:latin typeface="Cambria"/>
                          <a:cs typeface="Cambria"/>
                        </a:rPr>
                        <a:t>receivers</a:t>
                      </a:r>
                      <a:r>
                        <a:rPr sz="2000" spc="484" dirty="0">
                          <a:latin typeface="Cambria"/>
                          <a:cs typeface="Cambria"/>
                        </a:rPr>
                        <a:t> </a:t>
                      </a:r>
                      <a:r>
                        <a:rPr sz="2000" spc="-25" dirty="0">
                          <a:latin typeface="Cambria"/>
                          <a:cs typeface="Cambria"/>
                        </a:rPr>
                        <a:t>are</a:t>
                      </a:r>
                      <a:endParaRPr sz="2000">
                        <a:latin typeface="Cambria"/>
                        <a:cs typeface="Cambria"/>
                      </a:endParaRPr>
                    </a:p>
                    <a:p>
                      <a:pPr marL="91440">
                        <a:lnSpc>
                          <a:spcPct val="100000"/>
                        </a:lnSpc>
                        <a:spcBef>
                          <a:spcPts val="1200"/>
                        </a:spcBef>
                      </a:pPr>
                      <a:r>
                        <a:rPr sz="2000" spc="-10" dirty="0">
                          <a:latin typeface="Cambria"/>
                          <a:cs typeface="Cambria"/>
                        </a:rPr>
                        <a:t>given</a:t>
                      </a:r>
                      <a:r>
                        <a:rPr sz="2000" spc="-90" dirty="0">
                          <a:latin typeface="Cambria"/>
                          <a:cs typeface="Cambria"/>
                        </a:rPr>
                        <a:t> </a:t>
                      </a:r>
                      <a:r>
                        <a:rPr sz="2000" dirty="0">
                          <a:latin typeface="Cambria"/>
                          <a:cs typeface="Cambria"/>
                        </a:rPr>
                        <a:t>by</a:t>
                      </a:r>
                      <a:r>
                        <a:rPr sz="2000" spc="-60" dirty="0">
                          <a:latin typeface="Cambria"/>
                          <a:cs typeface="Cambria"/>
                        </a:rPr>
                        <a:t> </a:t>
                      </a:r>
                      <a:r>
                        <a:rPr sz="2000" dirty="0">
                          <a:latin typeface="Cambria"/>
                          <a:cs typeface="Cambria"/>
                        </a:rPr>
                        <a:t>8086</a:t>
                      </a:r>
                      <a:r>
                        <a:rPr sz="2000" spc="-30" dirty="0">
                          <a:latin typeface="Cambria"/>
                          <a:cs typeface="Cambria"/>
                        </a:rPr>
                        <a:t> </a:t>
                      </a:r>
                      <a:r>
                        <a:rPr sz="2000" spc="-10" dirty="0">
                          <a:latin typeface="Cambria"/>
                          <a:cs typeface="Cambria"/>
                        </a:rPr>
                        <a:t>itself.</a:t>
                      </a:r>
                      <a:endParaRPr sz="2000">
                        <a:latin typeface="Cambria"/>
                        <a:cs typeface="Cambria"/>
                      </a:endParaRPr>
                    </a:p>
                  </a:txBody>
                  <a:tcPr marL="0" marR="0" marT="13525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2075">
                        <a:lnSpc>
                          <a:spcPct val="100000"/>
                        </a:lnSpc>
                        <a:spcBef>
                          <a:spcPts val="1065"/>
                        </a:spcBef>
                        <a:tabLst>
                          <a:tab pos="880110" algn="l"/>
                          <a:tab pos="1335405" algn="l"/>
                          <a:tab pos="1824989" algn="l"/>
                          <a:tab pos="3600450" algn="l"/>
                          <a:tab pos="4091304" algn="l"/>
                          <a:tab pos="4812665" algn="l"/>
                        </a:tabLst>
                      </a:pPr>
                      <a:r>
                        <a:rPr sz="2000" spc="-10" dirty="0">
                          <a:latin typeface="Cambria"/>
                          <a:cs typeface="Cambria"/>
                        </a:rPr>
                        <a:t>DT/R’</a:t>
                      </a:r>
                      <a:r>
                        <a:rPr sz="2000" dirty="0">
                          <a:latin typeface="Cambria"/>
                          <a:cs typeface="Cambria"/>
                        </a:rPr>
                        <a:t>	</a:t>
                      </a:r>
                      <a:r>
                        <a:rPr sz="2000" spc="-25" dirty="0">
                          <a:latin typeface="Cambria"/>
                          <a:cs typeface="Cambria"/>
                        </a:rPr>
                        <a:t>for</a:t>
                      </a:r>
                      <a:r>
                        <a:rPr sz="2000" dirty="0">
                          <a:latin typeface="Cambria"/>
                          <a:cs typeface="Cambria"/>
                        </a:rPr>
                        <a:t>	</a:t>
                      </a:r>
                      <a:r>
                        <a:rPr sz="2000" spc="-25" dirty="0">
                          <a:latin typeface="Cambria"/>
                          <a:cs typeface="Cambria"/>
                        </a:rPr>
                        <a:t>the</a:t>
                      </a:r>
                      <a:r>
                        <a:rPr sz="2000" dirty="0">
                          <a:latin typeface="Cambria"/>
                          <a:cs typeface="Cambria"/>
                        </a:rPr>
                        <a:t>	</a:t>
                      </a:r>
                      <a:r>
                        <a:rPr sz="2000" spc="-10" dirty="0">
                          <a:latin typeface="Cambria"/>
                          <a:cs typeface="Cambria"/>
                        </a:rPr>
                        <a:t>trans-receivers</a:t>
                      </a:r>
                      <a:r>
                        <a:rPr sz="2000" dirty="0">
                          <a:latin typeface="Cambria"/>
                          <a:cs typeface="Cambria"/>
                        </a:rPr>
                        <a:t>	</a:t>
                      </a:r>
                      <a:r>
                        <a:rPr sz="2000" spc="-25" dirty="0">
                          <a:latin typeface="Cambria"/>
                          <a:cs typeface="Cambria"/>
                        </a:rPr>
                        <a:t>are</a:t>
                      </a:r>
                      <a:r>
                        <a:rPr sz="2000" dirty="0">
                          <a:latin typeface="Cambria"/>
                          <a:cs typeface="Cambria"/>
                        </a:rPr>
                        <a:t>	</a:t>
                      </a:r>
                      <a:r>
                        <a:rPr sz="2000" spc="-10" dirty="0">
                          <a:latin typeface="Cambria"/>
                          <a:cs typeface="Cambria"/>
                        </a:rPr>
                        <a:t>given</a:t>
                      </a:r>
                      <a:r>
                        <a:rPr sz="2000" dirty="0">
                          <a:latin typeface="Cambria"/>
                          <a:cs typeface="Cambria"/>
                        </a:rPr>
                        <a:t>	</a:t>
                      </a:r>
                      <a:r>
                        <a:rPr sz="2000" spc="-25" dirty="0">
                          <a:latin typeface="Cambria"/>
                          <a:cs typeface="Cambria"/>
                        </a:rPr>
                        <a:t>by</a:t>
                      </a:r>
                      <a:endParaRPr sz="2000">
                        <a:latin typeface="Cambria"/>
                        <a:cs typeface="Cambria"/>
                      </a:endParaRPr>
                    </a:p>
                    <a:p>
                      <a:pPr marL="92075">
                        <a:lnSpc>
                          <a:spcPct val="100000"/>
                        </a:lnSpc>
                        <a:spcBef>
                          <a:spcPts val="1200"/>
                        </a:spcBef>
                      </a:pPr>
                      <a:r>
                        <a:rPr sz="2000" dirty="0">
                          <a:latin typeface="Cambria"/>
                          <a:cs typeface="Cambria"/>
                        </a:rPr>
                        <a:t>8288</a:t>
                      </a:r>
                      <a:r>
                        <a:rPr sz="2000" spc="-35" dirty="0">
                          <a:latin typeface="Cambria"/>
                          <a:cs typeface="Cambria"/>
                        </a:rPr>
                        <a:t> </a:t>
                      </a:r>
                      <a:r>
                        <a:rPr sz="2000" dirty="0">
                          <a:latin typeface="Cambria"/>
                          <a:cs typeface="Cambria"/>
                        </a:rPr>
                        <a:t>bus</a:t>
                      </a:r>
                      <a:r>
                        <a:rPr sz="2000" spc="-45" dirty="0">
                          <a:latin typeface="Cambria"/>
                          <a:cs typeface="Cambria"/>
                        </a:rPr>
                        <a:t> </a:t>
                      </a:r>
                      <a:r>
                        <a:rPr sz="2000" spc="-10" dirty="0">
                          <a:latin typeface="Cambria"/>
                          <a:cs typeface="Cambria"/>
                        </a:rPr>
                        <a:t>controller.</a:t>
                      </a:r>
                      <a:endParaRPr sz="2000">
                        <a:latin typeface="Cambria"/>
                        <a:cs typeface="Cambria"/>
                      </a:endParaRPr>
                    </a:p>
                  </a:txBody>
                  <a:tcPr marL="0" marR="0" marT="13525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4"/>
                  </a:ext>
                </a:extLst>
              </a:tr>
              <a:tr h="1005205">
                <a:tc>
                  <a:txBody>
                    <a:bodyPr/>
                    <a:lstStyle/>
                    <a:p>
                      <a:pPr marL="91440" marR="81280">
                        <a:lnSpc>
                          <a:spcPts val="3600"/>
                        </a:lnSpc>
                        <a:spcBef>
                          <a:spcPts val="190"/>
                        </a:spcBef>
                      </a:pPr>
                      <a:r>
                        <a:rPr sz="2000" dirty="0">
                          <a:latin typeface="Cambria"/>
                          <a:cs typeface="Cambria"/>
                        </a:rPr>
                        <a:t>Direct</a:t>
                      </a:r>
                      <a:r>
                        <a:rPr sz="2000" spc="45" dirty="0">
                          <a:latin typeface="Cambria"/>
                          <a:cs typeface="Cambria"/>
                        </a:rPr>
                        <a:t> </a:t>
                      </a:r>
                      <a:r>
                        <a:rPr sz="2000" dirty="0">
                          <a:latin typeface="Cambria"/>
                          <a:cs typeface="Cambria"/>
                        </a:rPr>
                        <a:t>control</a:t>
                      </a:r>
                      <a:r>
                        <a:rPr sz="2000" spc="45" dirty="0">
                          <a:latin typeface="Cambria"/>
                          <a:cs typeface="Cambria"/>
                        </a:rPr>
                        <a:t> </a:t>
                      </a:r>
                      <a:r>
                        <a:rPr sz="2000" dirty="0">
                          <a:latin typeface="Cambria"/>
                          <a:cs typeface="Cambria"/>
                        </a:rPr>
                        <a:t>signals</a:t>
                      </a:r>
                      <a:r>
                        <a:rPr sz="2000" spc="50" dirty="0">
                          <a:latin typeface="Cambria"/>
                          <a:cs typeface="Cambria"/>
                        </a:rPr>
                        <a:t> </a:t>
                      </a:r>
                      <a:r>
                        <a:rPr sz="2000" dirty="0">
                          <a:latin typeface="Cambria"/>
                          <a:cs typeface="Cambria"/>
                        </a:rPr>
                        <a:t>M/IO’</a:t>
                      </a:r>
                      <a:r>
                        <a:rPr sz="2000" spc="45" dirty="0">
                          <a:latin typeface="Cambria"/>
                          <a:cs typeface="Cambria"/>
                        </a:rPr>
                        <a:t> </a:t>
                      </a:r>
                      <a:r>
                        <a:rPr sz="2000" dirty="0">
                          <a:latin typeface="Cambria"/>
                          <a:cs typeface="Cambria"/>
                        </a:rPr>
                        <a:t>,</a:t>
                      </a:r>
                      <a:r>
                        <a:rPr sz="2000" spc="45" dirty="0">
                          <a:latin typeface="Cambria"/>
                          <a:cs typeface="Cambria"/>
                        </a:rPr>
                        <a:t> </a:t>
                      </a:r>
                      <a:r>
                        <a:rPr sz="2000" dirty="0">
                          <a:latin typeface="Cambria"/>
                          <a:cs typeface="Cambria"/>
                        </a:rPr>
                        <a:t>RD’</a:t>
                      </a:r>
                      <a:r>
                        <a:rPr sz="2000" spc="40" dirty="0">
                          <a:latin typeface="Cambria"/>
                          <a:cs typeface="Cambria"/>
                        </a:rPr>
                        <a:t> </a:t>
                      </a:r>
                      <a:r>
                        <a:rPr sz="2000" dirty="0">
                          <a:latin typeface="Cambria"/>
                          <a:cs typeface="Cambria"/>
                        </a:rPr>
                        <a:t>and</a:t>
                      </a:r>
                      <a:r>
                        <a:rPr sz="2000" spc="35" dirty="0">
                          <a:latin typeface="Cambria"/>
                          <a:cs typeface="Cambria"/>
                        </a:rPr>
                        <a:t> </a:t>
                      </a:r>
                      <a:r>
                        <a:rPr sz="2000" dirty="0">
                          <a:latin typeface="Cambria"/>
                          <a:cs typeface="Cambria"/>
                        </a:rPr>
                        <a:t>WR’</a:t>
                      </a:r>
                      <a:r>
                        <a:rPr sz="2000" spc="50" dirty="0">
                          <a:latin typeface="Cambria"/>
                          <a:cs typeface="Cambria"/>
                        </a:rPr>
                        <a:t> </a:t>
                      </a:r>
                      <a:r>
                        <a:rPr sz="2000" spc="-25" dirty="0">
                          <a:latin typeface="Cambria"/>
                          <a:cs typeface="Cambria"/>
                        </a:rPr>
                        <a:t>are </a:t>
                      </a:r>
                      <a:r>
                        <a:rPr sz="2000" spc="-10" dirty="0">
                          <a:latin typeface="Cambria"/>
                          <a:cs typeface="Cambria"/>
                        </a:rPr>
                        <a:t>given</a:t>
                      </a:r>
                      <a:r>
                        <a:rPr sz="2000" spc="-75" dirty="0">
                          <a:latin typeface="Cambria"/>
                          <a:cs typeface="Cambria"/>
                        </a:rPr>
                        <a:t> </a:t>
                      </a:r>
                      <a:r>
                        <a:rPr sz="2000" dirty="0">
                          <a:latin typeface="Cambria"/>
                          <a:cs typeface="Cambria"/>
                        </a:rPr>
                        <a:t>by</a:t>
                      </a:r>
                      <a:r>
                        <a:rPr sz="2000" spc="-50" dirty="0">
                          <a:latin typeface="Cambria"/>
                          <a:cs typeface="Cambria"/>
                        </a:rPr>
                        <a:t> </a:t>
                      </a:r>
                      <a:r>
                        <a:rPr sz="2000" spc="-10" dirty="0">
                          <a:latin typeface="Cambria"/>
                          <a:cs typeface="Cambria"/>
                        </a:rPr>
                        <a:t>8086.</a:t>
                      </a:r>
                      <a:endParaRPr sz="2000">
                        <a:latin typeface="Cambria"/>
                        <a:cs typeface="Cambria"/>
                      </a:endParaRPr>
                    </a:p>
                  </a:txBody>
                  <a:tcPr marL="0" marR="0" marT="2413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2075" marR="81915">
                        <a:lnSpc>
                          <a:spcPts val="3600"/>
                        </a:lnSpc>
                        <a:spcBef>
                          <a:spcPts val="190"/>
                        </a:spcBef>
                        <a:tabLst>
                          <a:tab pos="1071880" algn="l"/>
                          <a:tab pos="1457325" algn="l"/>
                          <a:tab pos="2410460" algn="l"/>
                          <a:tab pos="3330575" algn="l"/>
                          <a:tab pos="4004310" algn="l"/>
                        </a:tabLst>
                      </a:pPr>
                      <a:r>
                        <a:rPr sz="2000" spc="-10" dirty="0">
                          <a:latin typeface="Cambria"/>
                          <a:cs typeface="Cambria"/>
                        </a:rPr>
                        <a:t>Instead</a:t>
                      </a:r>
                      <a:r>
                        <a:rPr sz="2000" dirty="0">
                          <a:latin typeface="Cambria"/>
                          <a:cs typeface="Cambria"/>
                        </a:rPr>
                        <a:t>	</a:t>
                      </a:r>
                      <a:r>
                        <a:rPr sz="2000" spc="-25" dirty="0">
                          <a:latin typeface="Cambria"/>
                          <a:cs typeface="Cambria"/>
                        </a:rPr>
                        <a:t>of</a:t>
                      </a:r>
                      <a:r>
                        <a:rPr sz="2000" dirty="0">
                          <a:latin typeface="Cambria"/>
                          <a:cs typeface="Cambria"/>
                        </a:rPr>
                        <a:t>	</a:t>
                      </a:r>
                      <a:r>
                        <a:rPr sz="2000" spc="-10" dirty="0">
                          <a:latin typeface="Cambria"/>
                          <a:cs typeface="Cambria"/>
                        </a:rPr>
                        <a:t>control</a:t>
                      </a:r>
                      <a:r>
                        <a:rPr sz="2000" dirty="0">
                          <a:latin typeface="Cambria"/>
                          <a:cs typeface="Cambria"/>
                        </a:rPr>
                        <a:t>	</a:t>
                      </a:r>
                      <a:r>
                        <a:rPr sz="2000" spc="-10" dirty="0">
                          <a:latin typeface="Cambria"/>
                          <a:cs typeface="Cambria"/>
                        </a:rPr>
                        <a:t>signals</a:t>
                      </a:r>
                      <a:r>
                        <a:rPr sz="2000" dirty="0">
                          <a:latin typeface="Cambria"/>
                          <a:cs typeface="Cambria"/>
                        </a:rPr>
                        <a:t>	</a:t>
                      </a:r>
                      <a:r>
                        <a:rPr sz="2000" spc="-20" dirty="0">
                          <a:latin typeface="Cambria"/>
                          <a:cs typeface="Cambria"/>
                        </a:rPr>
                        <a:t>each</a:t>
                      </a:r>
                      <a:r>
                        <a:rPr sz="2000" dirty="0">
                          <a:latin typeface="Cambria"/>
                          <a:cs typeface="Cambria"/>
                        </a:rPr>
                        <a:t>	</a:t>
                      </a:r>
                      <a:r>
                        <a:rPr sz="2000" spc="-10" dirty="0">
                          <a:latin typeface="Cambria"/>
                          <a:cs typeface="Cambria"/>
                        </a:rPr>
                        <a:t>processor generates</a:t>
                      </a:r>
                      <a:r>
                        <a:rPr sz="2000" spc="-40" dirty="0">
                          <a:latin typeface="Cambria"/>
                          <a:cs typeface="Cambria"/>
                        </a:rPr>
                        <a:t> </a:t>
                      </a:r>
                      <a:r>
                        <a:rPr sz="2000" dirty="0">
                          <a:latin typeface="Cambria"/>
                          <a:cs typeface="Cambria"/>
                        </a:rPr>
                        <a:t>status</a:t>
                      </a:r>
                      <a:r>
                        <a:rPr sz="2000" spc="-35" dirty="0">
                          <a:latin typeface="Cambria"/>
                          <a:cs typeface="Cambria"/>
                        </a:rPr>
                        <a:t> </a:t>
                      </a:r>
                      <a:r>
                        <a:rPr sz="2000" dirty="0">
                          <a:latin typeface="Cambria"/>
                          <a:cs typeface="Cambria"/>
                        </a:rPr>
                        <a:t>signals</a:t>
                      </a:r>
                      <a:r>
                        <a:rPr sz="2000" spc="-40" dirty="0">
                          <a:latin typeface="Cambria"/>
                          <a:cs typeface="Cambria"/>
                        </a:rPr>
                        <a:t> </a:t>
                      </a:r>
                      <a:r>
                        <a:rPr sz="2000" dirty="0">
                          <a:latin typeface="Cambria"/>
                          <a:cs typeface="Cambria"/>
                        </a:rPr>
                        <a:t>called</a:t>
                      </a:r>
                      <a:r>
                        <a:rPr sz="2000" spc="-30" dirty="0">
                          <a:latin typeface="Cambria"/>
                          <a:cs typeface="Cambria"/>
                        </a:rPr>
                        <a:t> </a:t>
                      </a:r>
                      <a:r>
                        <a:rPr sz="2000" spc="-50" dirty="0">
                          <a:latin typeface="Cambria"/>
                          <a:cs typeface="Cambria"/>
                        </a:rPr>
                        <a:t>S</a:t>
                      </a:r>
                      <a:r>
                        <a:rPr sz="1600" spc="-50" dirty="0">
                          <a:latin typeface="Cambria"/>
                          <a:cs typeface="Cambria"/>
                        </a:rPr>
                        <a:t>2</a:t>
                      </a:r>
                      <a:r>
                        <a:rPr sz="2000" spc="-50" dirty="0">
                          <a:latin typeface="Cambria"/>
                          <a:cs typeface="Cambria"/>
                        </a:rPr>
                        <a:t>’,</a:t>
                      </a:r>
                      <a:r>
                        <a:rPr sz="2000" spc="-25" dirty="0">
                          <a:latin typeface="Cambria"/>
                          <a:cs typeface="Cambria"/>
                        </a:rPr>
                        <a:t> </a:t>
                      </a:r>
                      <a:r>
                        <a:rPr sz="2000" dirty="0">
                          <a:latin typeface="Cambria"/>
                          <a:cs typeface="Cambria"/>
                        </a:rPr>
                        <a:t>S</a:t>
                      </a:r>
                      <a:r>
                        <a:rPr sz="1600" dirty="0">
                          <a:latin typeface="Cambria"/>
                          <a:cs typeface="Cambria"/>
                        </a:rPr>
                        <a:t>1</a:t>
                      </a:r>
                      <a:r>
                        <a:rPr sz="2000" dirty="0">
                          <a:latin typeface="Cambria"/>
                          <a:cs typeface="Cambria"/>
                        </a:rPr>
                        <a:t>’</a:t>
                      </a:r>
                      <a:r>
                        <a:rPr sz="2000" spc="-30" dirty="0">
                          <a:latin typeface="Cambria"/>
                          <a:cs typeface="Cambria"/>
                        </a:rPr>
                        <a:t> </a:t>
                      </a:r>
                      <a:r>
                        <a:rPr sz="2000" dirty="0">
                          <a:latin typeface="Cambria"/>
                          <a:cs typeface="Cambria"/>
                        </a:rPr>
                        <a:t>and</a:t>
                      </a:r>
                      <a:r>
                        <a:rPr sz="2000" spc="-30" dirty="0">
                          <a:latin typeface="Cambria"/>
                          <a:cs typeface="Cambria"/>
                        </a:rPr>
                        <a:t> </a:t>
                      </a:r>
                      <a:r>
                        <a:rPr sz="2000" spc="-20" dirty="0">
                          <a:latin typeface="Cambria"/>
                          <a:cs typeface="Cambria"/>
                        </a:rPr>
                        <a:t>S</a:t>
                      </a:r>
                      <a:r>
                        <a:rPr sz="1600" spc="-20" dirty="0">
                          <a:latin typeface="Cambria"/>
                          <a:cs typeface="Cambria"/>
                        </a:rPr>
                        <a:t>0</a:t>
                      </a:r>
                      <a:r>
                        <a:rPr sz="2000" spc="-20" dirty="0">
                          <a:latin typeface="Cambria"/>
                          <a:cs typeface="Cambria"/>
                        </a:rPr>
                        <a:t>’.</a:t>
                      </a:r>
                      <a:endParaRPr sz="2000">
                        <a:latin typeface="Cambria"/>
                        <a:cs typeface="Cambria"/>
                      </a:endParaRPr>
                    </a:p>
                  </a:txBody>
                  <a:tcPr marL="0" marR="0" marT="2413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5"/>
                  </a:ext>
                </a:extLst>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38377" y="1052525"/>
            <a:ext cx="10335895" cy="1741805"/>
          </a:xfrm>
          <a:prstGeom prst="rect">
            <a:avLst/>
          </a:prstGeom>
        </p:spPr>
        <p:txBody>
          <a:bodyPr vert="horz" wrap="square" lIns="0" tIns="12700" rIns="0" bIns="0" rtlCol="0">
            <a:spAutoFit/>
          </a:bodyPr>
          <a:lstStyle/>
          <a:p>
            <a:pPr marL="25400" algn="just">
              <a:lnSpc>
                <a:spcPct val="100000"/>
              </a:lnSpc>
              <a:spcBef>
                <a:spcPts val="100"/>
              </a:spcBef>
            </a:pPr>
            <a:r>
              <a:rPr sz="2400" dirty="0"/>
              <a:t>8288</a:t>
            </a:r>
            <a:r>
              <a:rPr sz="2400" spc="250" dirty="0"/>
              <a:t> </a:t>
            </a:r>
            <a:r>
              <a:rPr sz="2400" dirty="0"/>
              <a:t>Bus</a:t>
            </a:r>
            <a:r>
              <a:rPr sz="2400" spc="235" dirty="0"/>
              <a:t> </a:t>
            </a:r>
            <a:r>
              <a:rPr sz="2400" spc="-10" dirty="0"/>
              <a:t>Controller:</a:t>
            </a:r>
            <a:r>
              <a:rPr sz="2400" spc="-80" dirty="0"/>
              <a:t> </a:t>
            </a:r>
            <a:r>
              <a:rPr sz="1700" b="0" dirty="0">
                <a:solidFill>
                  <a:srgbClr val="000000"/>
                </a:solidFill>
                <a:latin typeface="Cambria"/>
                <a:cs typeface="Cambria"/>
              </a:rPr>
              <a:t>The</a:t>
            </a:r>
            <a:r>
              <a:rPr sz="1700" b="0" spc="80" dirty="0">
                <a:solidFill>
                  <a:srgbClr val="000000"/>
                </a:solidFill>
                <a:latin typeface="Cambria"/>
                <a:cs typeface="Cambria"/>
              </a:rPr>
              <a:t> </a:t>
            </a:r>
            <a:r>
              <a:rPr sz="1700" b="0" dirty="0">
                <a:solidFill>
                  <a:srgbClr val="000000"/>
                </a:solidFill>
                <a:latin typeface="Cambria"/>
                <a:cs typeface="Cambria"/>
              </a:rPr>
              <a:t>8288</a:t>
            </a:r>
            <a:r>
              <a:rPr sz="1700" b="0" spc="75" dirty="0">
                <a:solidFill>
                  <a:srgbClr val="000000"/>
                </a:solidFill>
                <a:latin typeface="Cambria"/>
                <a:cs typeface="Cambria"/>
              </a:rPr>
              <a:t> </a:t>
            </a:r>
            <a:r>
              <a:rPr sz="1700" b="0" dirty="0">
                <a:solidFill>
                  <a:srgbClr val="000000"/>
                </a:solidFill>
                <a:latin typeface="Cambria"/>
                <a:cs typeface="Cambria"/>
              </a:rPr>
              <a:t>bus</a:t>
            </a:r>
            <a:r>
              <a:rPr sz="1700" b="0" spc="70" dirty="0">
                <a:solidFill>
                  <a:srgbClr val="000000"/>
                </a:solidFill>
                <a:latin typeface="Cambria"/>
                <a:cs typeface="Cambria"/>
              </a:rPr>
              <a:t> </a:t>
            </a:r>
            <a:r>
              <a:rPr sz="1700" b="0" dirty="0">
                <a:solidFill>
                  <a:srgbClr val="000000"/>
                </a:solidFill>
                <a:latin typeface="Cambria"/>
                <a:cs typeface="Cambria"/>
              </a:rPr>
              <a:t>controller</a:t>
            </a:r>
            <a:r>
              <a:rPr sz="1700" b="0" spc="80" dirty="0">
                <a:solidFill>
                  <a:srgbClr val="000000"/>
                </a:solidFill>
                <a:latin typeface="Cambria"/>
                <a:cs typeface="Cambria"/>
              </a:rPr>
              <a:t> </a:t>
            </a:r>
            <a:r>
              <a:rPr sz="1700" b="0" dirty="0">
                <a:solidFill>
                  <a:srgbClr val="000000"/>
                </a:solidFill>
                <a:latin typeface="Cambria"/>
                <a:cs typeface="Cambria"/>
              </a:rPr>
              <a:t>is</a:t>
            </a:r>
            <a:r>
              <a:rPr sz="1700" b="0" spc="70" dirty="0">
                <a:solidFill>
                  <a:srgbClr val="000000"/>
                </a:solidFill>
                <a:latin typeface="Cambria"/>
                <a:cs typeface="Cambria"/>
              </a:rPr>
              <a:t> </a:t>
            </a:r>
            <a:r>
              <a:rPr sz="1700" b="0" dirty="0">
                <a:solidFill>
                  <a:srgbClr val="000000"/>
                </a:solidFill>
                <a:latin typeface="Cambria"/>
                <a:cs typeface="Cambria"/>
              </a:rPr>
              <a:t>able</a:t>
            </a:r>
            <a:r>
              <a:rPr sz="1700" b="0" spc="70" dirty="0">
                <a:solidFill>
                  <a:srgbClr val="000000"/>
                </a:solidFill>
                <a:latin typeface="Cambria"/>
                <a:cs typeface="Cambria"/>
              </a:rPr>
              <a:t> </a:t>
            </a:r>
            <a:r>
              <a:rPr sz="1700" b="0" dirty="0">
                <a:solidFill>
                  <a:srgbClr val="000000"/>
                </a:solidFill>
                <a:latin typeface="Cambria"/>
                <a:cs typeface="Cambria"/>
              </a:rPr>
              <a:t>to</a:t>
            </a:r>
            <a:r>
              <a:rPr sz="1700" b="0" spc="65" dirty="0">
                <a:solidFill>
                  <a:srgbClr val="000000"/>
                </a:solidFill>
                <a:latin typeface="Cambria"/>
                <a:cs typeface="Cambria"/>
              </a:rPr>
              <a:t> </a:t>
            </a:r>
            <a:r>
              <a:rPr sz="1700" b="0" dirty="0">
                <a:solidFill>
                  <a:srgbClr val="000000"/>
                </a:solidFill>
                <a:latin typeface="Cambria"/>
                <a:cs typeface="Cambria"/>
              </a:rPr>
              <a:t>originate</a:t>
            </a:r>
            <a:r>
              <a:rPr sz="1700" b="0" spc="70" dirty="0">
                <a:solidFill>
                  <a:srgbClr val="000000"/>
                </a:solidFill>
                <a:latin typeface="Cambria"/>
                <a:cs typeface="Cambria"/>
              </a:rPr>
              <a:t> </a:t>
            </a:r>
            <a:r>
              <a:rPr sz="1700" b="0" dirty="0">
                <a:solidFill>
                  <a:srgbClr val="000000"/>
                </a:solidFill>
                <a:latin typeface="Cambria"/>
                <a:cs typeface="Cambria"/>
              </a:rPr>
              <a:t>the</a:t>
            </a:r>
            <a:r>
              <a:rPr sz="1700" b="0" spc="80" dirty="0">
                <a:solidFill>
                  <a:srgbClr val="000000"/>
                </a:solidFill>
                <a:latin typeface="Cambria"/>
                <a:cs typeface="Cambria"/>
              </a:rPr>
              <a:t> </a:t>
            </a:r>
            <a:r>
              <a:rPr sz="1700" b="0" dirty="0">
                <a:solidFill>
                  <a:srgbClr val="000000"/>
                </a:solidFill>
                <a:latin typeface="Cambria"/>
                <a:cs typeface="Cambria"/>
              </a:rPr>
              <a:t>address</a:t>
            </a:r>
            <a:r>
              <a:rPr sz="1700" b="0" spc="70" dirty="0">
                <a:solidFill>
                  <a:srgbClr val="000000"/>
                </a:solidFill>
                <a:latin typeface="Cambria"/>
                <a:cs typeface="Cambria"/>
              </a:rPr>
              <a:t> </a:t>
            </a:r>
            <a:r>
              <a:rPr sz="1700" b="0" dirty="0">
                <a:solidFill>
                  <a:srgbClr val="000000"/>
                </a:solidFill>
                <a:latin typeface="Cambria"/>
                <a:cs typeface="Cambria"/>
              </a:rPr>
              <a:t>latch</a:t>
            </a:r>
            <a:r>
              <a:rPr sz="1700" b="0" spc="70" dirty="0">
                <a:solidFill>
                  <a:srgbClr val="000000"/>
                </a:solidFill>
                <a:latin typeface="Cambria"/>
                <a:cs typeface="Cambria"/>
              </a:rPr>
              <a:t> </a:t>
            </a:r>
            <a:r>
              <a:rPr sz="1700" b="0" dirty="0">
                <a:solidFill>
                  <a:srgbClr val="000000"/>
                </a:solidFill>
                <a:latin typeface="Cambria"/>
                <a:cs typeface="Cambria"/>
              </a:rPr>
              <a:t>enable</a:t>
            </a:r>
            <a:r>
              <a:rPr sz="1700" b="0" spc="70" dirty="0">
                <a:solidFill>
                  <a:srgbClr val="000000"/>
                </a:solidFill>
                <a:latin typeface="Cambria"/>
                <a:cs typeface="Cambria"/>
              </a:rPr>
              <a:t> </a:t>
            </a:r>
            <a:r>
              <a:rPr sz="1700" b="0" dirty="0">
                <a:solidFill>
                  <a:srgbClr val="000000"/>
                </a:solidFill>
                <a:latin typeface="Cambria"/>
                <a:cs typeface="Cambria"/>
              </a:rPr>
              <a:t>signal</a:t>
            </a:r>
            <a:r>
              <a:rPr sz="1700" b="0" spc="75" dirty="0">
                <a:solidFill>
                  <a:srgbClr val="000000"/>
                </a:solidFill>
                <a:latin typeface="Cambria"/>
                <a:cs typeface="Cambria"/>
              </a:rPr>
              <a:t> </a:t>
            </a:r>
            <a:r>
              <a:rPr sz="1700" b="0" spc="-25" dirty="0">
                <a:solidFill>
                  <a:srgbClr val="000000"/>
                </a:solidFill>
                <a:latin typeface="Cambria"/>
                <a:cs typeface="Cambria"/>
              </a:rPr>
              <a:t>to</a:t>
            </a:r>
            <a:endParaRPr sz="1700">
              <a:latin typeface="Cambria"/>
              <a:cs typeface="Cambria"/>
            </a:endParaRPr>
          </a:p>
          <a:p>
            <a:pPr marL="25400" marR="17780" algn="just">
              <a:lnSpc>
                <a:spcPct val="170000"/>
              </a:lnSpc>
              <a:spcBef>
                <a:spcPts val="225"/>
              </a:spcBef>
            </a:pPr>
            <a:r>
              <a:rPr sz="1700" b="0" dirty="0">
                <a:solidFill>
                  <a:srgbClr val="000000"/>
                </a:solidFill>
                <a:latin typeface="Cambria"/>
                <a:cs typeface="Cambria"/>
              </a:rPr>
              <a:t>the</a:t>
            </a:r>
            <a:r>
              <a:rPr sz="1700" b="0" spc="90" dirty="0">
                <a:solidFill>
                  <a:srgbClr val="000000"/>
                </a:solidFill>
                <a:latin typeface="Cambria"/>
                <a:cs typeface="Cambria"/>
              </a:rPr>
              <a:t> </a:t>
            </a:r>
            <a:r>
              <a:rPr sz="1700" b="0" dirty="0">
                <a:solidFill>
                  <a:srgbClr val="000000"/>
                </a:solidFill>
                <a:latin typeface="Cambria"/>
                <a:cs typeface="Cambria"/>
              </a:rPr>
              <a:t>8282’s,</a:t>
            </a:r>
            <a:r>
              <a:rPr sz="1700" b="0" spc="105" dirty="0">
                <a:solidFill>
                  <a:srgbClr val="000000"/>
                </a:solidFill>
                <a:latin typeface="Cambria"/>
                <a:cs typeface="Cambria"/>
              </a:rPr>
              <a:t> </a:t>
            </a:r>
            <a:r>
              <a:rPr sz="1700" b="0" dirty="0">
                <a:solidFill>
                  <a:srgbClr val="000000"/>
                </a:solidFill>
                <a:latin typeface="Cambria"/>
                <a:cs typeface="Cambria"/>
              </a:rPr>
              <a:t>the</a:t>
            </a:r>
            <a:r>
              <a:rPr sz="1700" b="0" spc="90" dirty="0">
                <a:solidFill>
                  <a:srgbClr val="000000"/>
                </a:solidFill>
                <a:latin typeface="Cambria"/>
                <a:cs typeface="Cambria"/>
              </a:rPr>
              <a:t> </a:t>
            </a:r>
            <a:r>
              <a:rPr sz="1700" b="0" dirty="0">
                <a:solidFill>
                  <a:srgbClr val="000000"/>
                </a:solidFill>
                <a:latin typeface="Cambria"/>
                <a:cs typeface="Cambria"/>
              </a:rPr>
              <a:t>enable</a:t>
            </a:r>
            <a:r>
              <a:rPr sz="1700" b="0" spc="100" dirty="0">
                <a:solidFill>
                  <a:srgbClr val="000000"/>
                </a:solidFill>
                <a:latin typeface="Cambria"/>
                <a:cs typeface="Cambria"/>
              </a:rPr>
              <a:t> </a:t>
            </a:r>
            <a:r>
              <a:rPr sz="1700" b="0" dirty="0">
                <a:solidFill>
                  <a:srgbClr val="000000"/>
                </a:solidFill>
                <a:latin typeface="Cambria"/>
                <a:cs typeface="Cambria"/>
              </a:rPr>
              <a:t>and</a:t>
            </a:r>
            <a:r>
              <a:rPr sz="1700" b="0" spc="90" dirty="0">
                <a:solidFill>
                  <a:srgbClr val="000000"/>
                </a:solidFill>
                <a:latin typeface="Cambria"/>
                <a:cs typeface="Cambria"/>
              </a:rPr>
              <a:t> </a:t>
            </a:r>
            <a:r>
              <a:rPr sz="1700" b="0" dirty="0">
                <a:solidFill>
                  <a:srgbClr val="000000"/>
                </a:solidFill>
                <a:latin typeface="Cambria"/>
                <a:cs typeface="Cambria"/>
              </a:rPr>
              <a:t>direction</a:t>
            </a:r>
            <a:r>
              <a:rPr sz="1700" b="0" spc="100" dirty="0">
                <a:solidFill>
                  <a:srgbClr val="000000"/>
                </a:solidFill>
                <a:latin typeface="Cambria"/>
                <a:cs typeface="Cambria"/>
              </a:rPr>
              <a:t> </a:t>
            </a:r>
            <a:r>
              <a:rPr sz="1700" b="0" dirty="0">
                <a:solidFill>
                  <a:srgbClr val="000000"/>
                </a:solidFill>
                <a:latin typeface="Cambria"/>
                <a:cs typeface="Cambria"/>
              </a:rPr>
              <a:t>signals</a:t>
            </a:r>
            <a:r>
              <a:rPr sz="1700" b="0" spc="100" dirty="0">
                <a:solidFill>
                  <a:srgbClr val="000000"/>
                </a:solidFill>
                <a:latin typeface="Cambria"/>
                <a:cs typeface="Cambria"/>
              </a:rPr>
              <a:t> </a:t>
            </a:r>
            <a:r>
              <a:rPr sz="1700" b="0" dirty="0">
                <a:solidFill>
                  <a:srgbClr val="000000"/>
                </a:solidFill>
                <a:latin typeface="Cambria"/>
                <a:cs typeface="Cambria"/>
              </a:rPr>
              <a:t>to</a:t>
            </a:r>
            <a:r>
              <a:rPr sz="1700" b="0" spc="100" dirty="0">
                <a:solidFill>
                  <a:srgbClr val="000000"/>
                </a:solidFill>
                <a:latin typeface="Cambria"/>
                <a:cs typeface="Cambria"/>
              </a:rPr>
              <a:t> </a:t>
            </a:r>
            <a:r>
              <a:rPr sz="1700" b="0" dirty="0">
                <a:solidFill>
                  <a:srgbClr val="000000"/>
                </a:solidFill>
                <a:latin typeface="Cambria"/>
                <a:cs typeface="Cambria"/>
              </a:rPr>
              <a:t>the</a:t>
            </a:r>
            <a:r>
              <a:rPr sz="1700" b="0" spc="95" dirty="0">
                <a:solidFill>
                  <a:srgbClr val="000000"/>
                </a:solidFill>
                <a:latin typeface="Cambria"/>
                <a:cs typeface="Cambria"/>
              </a:rPr>
              <a:t> </a:t>
            </a:r>
            <a:r>
              <a:rPr sz="1700" b="0" dirty="0">
                <a:solidFill>
                  <a:srgbClr val="000000"/>
                </a:solidFill>
                <a:latin typeface="Cambria"/>
                <a:cs typeface="Cambria"/>
              </a:rPr>
              <a:t>8286</a:t>
            </a:r>
            <a:r>
              <a:rPr sz="1700" b="0" spc="110" dirty="0">
                <a:solidFill>
                  <a:srgbClr val="000000"/>
                </a:solidFill>
                <a:latin typeface="Cambria"/>
                <a:cs typeface="Cambria"/>
              </a:rPr>
              <a:t> </a:t>
            </a:r>
            <a:r>
              <a:rPr sz="1700" b="0" dirty="0">
                <a:solidFill>
                  <a:srgbClr val="000000"/>
                </a:solidFill>
                <a:latin typeface="Cambria"/>
                <a:cs typeface="Cambria"/>
              </a:rPr>
              <a:t>transceivers,</a:t>
            </a:r>
            <a:r>
              <a:rPr sz="1700" b="0" spc="100" dirty="0">
                <a:solidFill>
                  <a:srgbClr val="000000"/>
                </a:solidFill>
                <a:latin typeface="Cambria"/>
                <a:cs typeface="Cambria"/>
              </a:rPr>
              <a:t> </a:t>
            </a:r>
            <a:r>
              <a:rPr sz="1700" b="0" dirty="0">
                <a:solidFill>
                  <a:srgbClr val="000000"/>
                </a:solidFill>
                <a:latin typeface="Cambria"/>
                <a:cs typeface="Cambria"/>
              </a:rPr>
              <a:t>and</a:t>
            </a:r>
            <a:r>
              <a:rPr sz="1700" b="0" spc="105" dirty="0">
                <a:solidFill>
                  <a:srgbClr val="000000"/>
                </a:solidFill>
                <a:latin typeface="Cambria"/>
                <a:cs typeface="Cambria"/>
              </a:rPr>
              <a:t> </a:t>
            </a:r>
            <a:r>
              <a:rPr sz="1700" b="0" dirty="0">
                <a:solidFill>
                  <a:srgbClr val="000000"/>
                </a:solidFill>
                <a:latin typeface="Cambria"/>
                <a:cs typeface="Cambria"/>
              </a:rPr>
              <a:t>the</a:t>
            </a:r>
            <a:r>
              <a:rPr sz="1700" b="0" spc="95" dirty="0">
                <a:solidFill>
                  <a:srgbClr val="000000"/>
                </a:solidFill>
                <a:latin typeface="Cambria"/>
                <a:cs typeface="Cambria"/>
              </a:rPr>
              <a:t> </a:t>
            </a:r>
            <a:r>
              <a:rPr sz="1700" b="0" dirty="0">
                <a:solidFill>
                  <a:srgbClr val="000000"/>
                </a:solidFill>
                <a:latin typeface="Cambria"/>
                <a:cs typeface="Cambria"/>
              </a:rPr>
              <a:t>interrupt</a:t>
            </a:r>
            <a:r>
              <a:rPr sz="1700" b="0" spc="105" dirty="0">
                <a:solidFill>
                  <a:srgbClr val="000000"/>
                </a:solidFill>
                <a:latin typeface="Cambria"/>
                <a:cs typeface="Cambria"/>
              </a:rPr>
              <a:t> </a:t>
            </a:r>
            <a:r>
              <a:rPr sz="1700" b="0" dirty="0">
                <a:solidFill>
                  <a:srgbClr val="000000"/>
                </a:solidFill>
                <a:latin typeface="Cambria"/>
                <a:cs typeface="Cambria"/>
              </a:rPr>
              <a:t>acknowledge</a:t>
            </a:r>
            <a:r>
              <a:rPr sz="1700" b="0" spc="100" dirty="0">
                <a:solidFill>
                  <a:srgbClr val="000000"/>
                </a:solidFill>
                <a:latin typeface="Cambria"/>
                <a:cs typeface="Cambria"/>
              </a:rPr>
              <a:t> </a:t>
            </a:r>
            <a:r>
              <a:rPr sz="1700" b="0" dirty="0">
                <a:solidFill>
                  <a:srgbClr val="000000"/>
                </a:solidFill>
                <a:latin typeface="Cambria"/>
                <a:cs typeface="Cambria"/>
              </a:rPr>
              <a:t>signal</a:t>
            </a:r>
            <a:r>
              <a:rPr sz="1700" b="0" spc="110" dirty="0">
                <a:solidFill>
                  <a:srgbClr val="000000"/>
                </a:solidFill>
                <a:latin typeface="Cambria"/>
                <a:cs typeface="Cambria"/>
              </a:rPr>
              <a:t> </a:t>
            </a:r>
            <a:r>
              <a:rPr sz="1700" b="0" spc="-25" dirty="0">
                <a:solidFill>
                  <a:srgbClr val="000000"/>
                </a:solidFill>
                <a:latin typeface="Cambria"/>
                <a:cs typeface="Cambria"/>
              </a:rPr>
              <a:t>to </a:t>
            </a:r>
            <a:r>
              <a:rPr sz="1700" b="0" dirty="0">
                <a:solidFill>
                  <a:srgbClr val="000000"/>
                </a:solidFill>
                <a:latin typeface="Cambria"/>
                <a:cs typeface="Cambria"/>
              </a:rPr>
              <a:t>the</a:t>
            </a:r>
            <a:r>
              <a:rPr sz="1700" b="0" spc="140" dirty="0">
                <a:solidFill>
                  <a:srgbClr val="000000"/>
                </a:solidFill>
                <a:latin typeface="Cambria"/>
                <a:cs typeface="Cambria"/>
              </a:rPr>
              <a:t> </a:t>
            </a:r>
            <a:r>
              <a:rPr sz="1700" b="0" dirty="0">
                <a:solidFill>
                  <a:srgbClr val="000000"/>
                </a:solidFill>
                <a:latin typeface="Cambria"/>
                <a:cs typeface="Cambria"/>
              </a:rPr>
              <a:t>interrupt</a:t>
            </a:r>
            <a:r>
              <a:rPr sz="1700" b="0" spc="155" dirty="0">
                <a:solidFill>
                  <a:srgbClr val="000000"/>
                </a:solidFill>
                <a:latin typeface="Cambria"/>
                <a:cs typeface="Cambria"/>
              </a:rPr>
              <a:t> </a:t>
            </a:r>
            <a:r>
              <a:rPr sz="1700" b="0" dirty="0">
                <a:solidFill>
                  <a:srgbClr val="000000"/>
                </a:solidFill>
                <a:latin typeface="Cambria"/>
                <a:cs typeface="Cambria"/>
              </a:rPr>
              <a:t>controller.</a:t>
            </a:r>
            <a:r>
              <a:rPr sz="1700" b="0" spc="150" dirty="0">
                <a:solidFill>
                  <a:srgbClr val="000000"/>
                </a:solidFill>
                <a:latin typeface="Cambria"/>
                <a:cs typeface="Cambria"/>
              </a:rPr>
              <a:t> </a:t>
            </a:r>
            <a:r>
              <a:rPr sz="1700" b="0" dirty="0">
                <a:solidFill>
                  <a:srgbClr val="000000"/>
                </a:solidFill>
                <a:latin typeface="Cambria"/>
                <a:cs typeface="Cambria"/>
              </a:rPr>
              <a:t>It</a:t>
            </a:r>
            <a:r>
              <a:rPr sz="1700" b="0" spc="150" dirty="0">
                <a:solidFill>
                  <a:srgbClr val="000000"/>
                </a:solidFill>
                <a:latin typeface="Cambria"/>
                <a:cs typeface="Cambria"/>
              </a:rPr>
              <a:t> </a:t>
            </a:r>
            <a:r>
              <a:rPr sz="1700" b="0" dirty="0">
                <a:solidFill>
                  <a:srgbClr val="000000"/>
                </a:solidFill>
                <a:latin typeface="Cambria"/>
                <a:cs typeface="Cambria"/>
              </a:rPr>
              <a:t>also</a:t>
            </a:r>
            <a:r>
              <a:rPr sz="1700" b="0" spc="135" dirty="0">
                <a:solidFill>
                  <a:srgbClr val="000000"/>
                </a:solidFill>
                <a:latin typeface="Cambria"/>
                <a:cs typeface="Cambria"/>
              </a:rPr>
              <a:t> </a:t>
            </a:r>
            <a:r>
              <a:rPr sz="1700" b="0" dirty="0">
                <a:solidFill>
                  <a:srgbClr val="000000"/>
                </a:solidFill>
                <a:latin typeface="Cambria"/>
                <a:cs typeface="Cambria"/>
              </a:rPr>
              <a:t>decodes</a:t>
            </a:r>
            <a:r>
              <a:rPr sz="1700" b="0" spc="150" dirty="0">
                <a:solidFill>
                  <a:srgbClr val="000000"/>
                </a:solidFill>
                <a:latin typeface="Cambria"/>
                <a:cs typeface="Cambria"/>
              </a:rPr>
              <a:t> </a:t>
            </a:r>
            <a:r>
              <a:rPr sz="1700" b="0" dirty="0">
                <a:solidFill>
                  <a:srgbClr val="000000"/>
                </a:solidFill>
                <a:latin typeface="Cambria"/>
                <a:cs typeface="Cambria"/>
              </a:rPr>
              <a:t>the</a:t>
            </a:r>
            <a:r>
              <a:rPr sz="1700" b="0" spc="140" dirty="0">
                <a:solidFill>
                  <a:srgbClr val="000000"/>
                </a:solidFill>
                <a:latin typeface="Cambria"/>
                <a:cs typeface="Cambria"/>
              </a:rPr>
              <a:t> </a:t>
            </a:r>
            <a:r>
              <a:rPr sz="1700" b="0" spc="-10" dirty="0">
                <a:solidFill>
                  <a:srgbClr val="000000"/>
                </a:solidFill>
                <a:latin typeface="Cambria"/>
                <a:cs typeface="Cambria"/>
              </a:rPr>
              <a:t>S</a:t>
            </a:r>
            <a:r>
              <a:rPr sz="1650" b="0" spc="-15" baseline="-20202" dirty="0">
                <a:solidFill>
                  <a:srgbClr val="000000"/>
                </a:solidFill>
                <a:latin typeface="Cambria"/>
                <a:cs typeface="Cambria"/>
              </a:rPr>
              <a:t>2</a:t>
            </a:r>
            <a:r>
              <a:rPr sz="1700" b="0" spc="-10" dirty="0">
                <a:solidFill>
                  <a:srgbClr val="000000"/>
                </a:solidFill>
                <a:latin typeface="Cambria"/>
                <a:cs typeface="Cambria"/>
              </a:rPr>
              <a:t>-</a:t>
            </a:r>
            <a:r>
              <a:rPr sz="1700" b="0" dirty="0">
                <a:solidFill>
                  <a:srgbClr val="000000"/>
                </a:solidFill>
                <a:latin typeface="Cambria"/>
                <a:cs typeface="Cambria"/>
              </a:rPr>
              <a:t>S</a:t>
            </a:r>
            <a:r>
              <a:rPr sz="1650" b="0" baseline="-20202" dirty="0">
                <a:solidFill>
                  <a:srgbClr val="000000"/>
                </a:solidFill>
                <a:latin typeface="Cambria"/>
                <a:cs typeface="Cambria"/>
              </a:rPr>
              <a:t>0</a:t>
            </a:r>
            <a:r>
              <a:rPr sz="1650" b="0" spc="419" baseline="-20202" dirty="0">
                <a:solidFill>
                  <a:srgbClr val="000000"/>
                </a:solidFill>
                <a:latin typeface="Cambria"/>
                <a:cs typeface="Cambria"/>
              </a:rPr>
              <a:t> </a:t>
            </a:r>
            <a:r>
              <a:rPr sz="1700" b="0" dirty="0">
                <a:solidFill>
                  <a:srgbClr val="000000"/>
                </a:solidFill>
                <a:latin typeface="Cambria"/>
                <a:cs typeface="Cambria"/>
              </a:rPr>
              <a:t>signals</a:t>
            </a:r>
            <a:r>
              <a:rPr sz="1700" b="0" spc="150" dirty="0">
                <a:solidFill>
                  <a:srgbClr val="000000"/>
                </a:solidFill>
                <a:latin typeface="Cambria"/>
                <a:cs typeface="Cambria"/>
              </a:rPr>
              <a:t> </a:t>
            </a:r>
            <a:r>
              <a:rPr sz="1700" b="0" dirty="0">
                <a:solidFill>
                  <a:srgbClr val="000000"/>
                </a:solidFill>
                <a:latin typeface="Cambria"/>
                <a:cs typeface="Cambria"/>
              </a:rPr>
              <a:t>to</a:t>
            </a:r>
            <a:r>
              <a:rPr sz="1700" b="0" spc="145" dirty="0">
                <a:solidFill>
                  <a:srgbClr val="000000"/>
                </a:solidFill>
                <a:latin typeface="Cambria"/>
                <a:cs typeface="Cambria"/>
              </a:rPr>
              <a:t> </a:t>
            </a:r>
            <a:r>
              <a:rPr sz="1700" b="0" dirty="0">
                <a:solidFill>
                  <a:srgbClr val="000000"/>
                </a:solidFill>
                <a:latin typeface="Cambria"/>
                <a:cs typeface="Cambria"/>
              </a:rPr>
              <a:t>generate</a:t>
            </a:r>
            <a:r>
              <a:rPr sz="1700" b="0" spc="145" dirty="0">
                <a:solidFill>
                  <a:srgbClr val="000000"/>
                </a:solidFill>
                <a:latin typeface="Cambria"/>
                <a:cs typeface="Cambria"/>
              </a:rPr>
              <a:t> </a:t>
            </a:r>
            <a:r>
              <a:rPr sz="1700" b="0" dirty="0">
                <a:solidFill>
                  <a:srgbClr val="000000"/>
                </a:solidFill>
                <a:latin typeface="Cambria"/>
                <a:cs typeface="Cambria"/>
              </a:rPr>
              <a:t>MRDC,</a:t>
            </a:r>
            <a:r>
              <a:rPr sz="1700" b="0" spc="150" dirty="0">
                <a:solidFill>
                  <a:srgbClr val="000000"/>
                </a:solidFill>
                <a:latin typeface="Cambria"/>
                <a:cs typeface="Cambria"/>
              </a:rPr>
              <a:t> </a:t>
            </a:r>
            <a:r>
              <a:rPr sz="1700" b="0" dirty="0">
                <a:solidFill>
                  <a:srgbClr val="000000"/>
                </a:solidFill>
                <a:latin typeface="Cambria"/>
                <a:cs typeface="Cambria"/>
              </a:rPr>
              <a:t>MWTC,</a:t>
            </a:r>
            <a:r>
              <a:rPr sz="1700" b="0" spc="155" dirty="0">
                <a:solidFill>
                  <a:srgbClr val="000000"/>
                </a:solidFill>
                <a:latin typeface="Cambria"/>
                <a:cs typeface="Cambria"/>
              </a:rPr>
              <a:t> </a:t>
            </a:r>
            <a:r>
              <a:rPr sz="1700" b="0" dirty="0">
                <a:solidFill>
                  <a:srgbClr val="000000"/>
                </a:solidFill>
                <a:latin typeface="Cambria"/>
                <a:cs typeface="Cambria"/>
              </a:rPr>
              <a:t>IORC,</a:t>
            </a:r>
            <a:r>
              <a:rPr sz="1700" b="0" spc="155" dirty="0">
                <a:solidFill>
                  <a:srgbClr val="000000"/>
                </a:solidFill>
                <a:latin typeface="Cambria"/>
                <a:cs typeface="Cambria"/>
              </a:rPr>
              <a:t> </a:t>
            </a:r>
            <a:r>
              <a:rPr sz="1700" b="0" dirty="0">
                <a:solidFill>
                  <a:srgbClr val="000000"/>
                </a:solidFill>
                <a:latin typeface="Cambria"/>
                <a:cs typeface="Cambria"/>
              </a:rPr>
              <a:t>IOWC,</a:t>
            </a:r>
            <a:r>
              <a:rPr sz="1700" b="0" spc="165" dirty="0">
                <a:solidFill>
                  <a:srgbClr val="000000"/>
                </a:solidFill>
                <a:latin typeface="Cambria"/>
                <a:cs typeface="Cambria"/>
              </a:rPr>
              <a:t> </a:t>
            </a:r>
            <a:r>
              <a:rPr sz="1700" b="0" spc="-10" dirty="0">
                <a:solidFill>
                  <a:srgbClr val="000000"/>
                </a:solidFill>
                <a:latin typeface="Cambria"/>
                <a:cs typeface="Cambria"/>
              </a:rPr>
              <a:t>MCE/PDEN, </a:t>
            </a:r>
            <a:r>
              <a:rPr sz="1700" b="0" dirty="0">
                <a:solidFill>
                  <a:srgbClr val="000000"/>
                </a:solidFill>
                <a:latin typeface="Cambria"/>
                <a:cs typeface="Cambria"/>
              </a:rPr>
              <a:t>AEN,</a:t>
            </a:r>
            <a:r>
              <a:rPr sz="1700" b="0" spc="-50" dirty="0">
                <a:solidFill>
                  <a:srgbClr val="000000"/>
                </a:solidFill>
                <a:latin typeface="Cambria"/>
                <a:cs typeface="Cambria"/>
              </a:rPr>
              <a:t> </a:t>
            </a:r>
            <a:r>
              <a:rPr sz="1700" b="0" dirty="0">
                <a:solidFill>
                  <a:srgbClr val="000000"/>
                </a:solidFill>
                <a:latin typeface="Cambria"/>
                <a:cs typeface="Cambria"/>
              </a:rPr>
              <a:t>IOB,</a:t>
            </a:r>
            <a:r>
              <a:rPr sz="1700" b="0" spc="-60" dirty="0">
                <a:solidFill>
                  <a:srgbClr val="000000"/>
                </a:solidFill>
                <a:latin typeface="Cambria"/>
                <a:cs typeface="Cambria"/>
              </a:rPr>
              <a:t> </a:t>
            </a:r>
            <a:r>
              <a:rPr sz="1700" b="0" dirty="0">
                <a:solidFill>
                  <a:srgbClr val="000000"/>
                </a:solidFill>
                <a:latin typeface="Cambria"/>
                <a:cs typeface="Cambria"/>
              </a:rPr>
              <a:t>CEN,</a:t>
            </a:r>
            <a:r>
              <a:rPr sz="1700" b="0" spc="-40" dirty="0">
                <a:solidFill>
                  <a:srgbClr val="000000"/>
                </a:solidFill>
                <a:latin typeface="Cambria"/>
                <a:cs typeface="Cambria"/>
              </a:rPr>
              <a:t> </a:t>
            </a:r>
            <a:r>
              <a:rPr sz="1700" b="0" dirty="0">
                <a:solidFill>
                  <a:srgbClr val="000000"/>
                </a:solidFill>
                <a:latin typeface="Cambria"/>
                <a:cs typeface="Cambria"/>
              </a:rPr>
              <a:t>AIOWC,</a:t>
            </a:r>
            <a:r>
              <a:rPr sz="1700" b="0" spc="-35" dirty="0">
                <a:solidFill>
                  <a:srgbClr val="000000"/>
                </a:solidFill>
                <a:latin typeface="Cambria"/>
                <a:cs typeface="Cambria"/>
              </a:rPr>
              <a:t> </a:t>
            </a:r>
            <a:r>
              <a:rPr sz="1700" b="0" dirty="0">
                <a:solidFill>
                  <a:srgbClr val="000000"/>
                </a:solidFill>
                <a:latin typeface="Cambria"/>
                <a:cs typeface="Cambria"/>
              </a:rPr>
              <a:t>and</a:t>
            </a:r>
            <a:r>
              <a:rPr sz="1700" b="0" spc="-55" dirty="0">
                <a:solidFill>
                  <a:srgbClr val="000000"/>
                </a:solidFill>
                <a:latin typeface="Cambria"/>
                <a:cs typeface="Cambria"/>
              </a:rPr>
              <a:t> </a:t>
            </a:r>
            <a:r>
              <a:rPr sz="1700" b="0" dirty="0">
                <a:solidFill>
                  <a:srgbClr val="000000"/>
                </a:solidFill>
                <a:latin typeface="Cambria"/>
                <a:cs typeface="Cambria"/>
              </a:rPr>
              <a:t>AMWC</a:t>
            </a:r>
            <a:r>
              <a:rPr sz="1700" b="0" spc="-40" dirty="0">
                <a:solidFill>
                  <a:srgbClr val="000000"/>
                </a:solidFill>
                <a:latin typeface="Cambria"/>
                <a:cs typeface="Cambria"/>
              </a:rPr>
              <a:t> </a:t>
            </a:r>
            <a:r>
              <a:rPr sz="1700" b="0" spc="-10" dirty="0">
                <a:solidFill>
                  <a:srgbClr val="000000"/>
                </a:solidFill>
                <a:latin typeface="Cambria"/>
                <a:cs typeface="Cambria"/>
              </a:rPr>
              <a:t>signals.</a:t>
            </a:r>
            <a:endParaRPr sz="1700">
              <a:latin typeface="Cambria"/>
              <a:cs typeface="Cambria"/>
            </a:endParaRPr>
          </a:p>
        </p:txBody>
      </p:sp>
      <p:sp>
        <p:nvSpPr>
          <p:cNvPr id="3" name="object 3"/>
          <p:cNvSpPr txBox="1">
            <a:spLocks noGrp="1"/>
          </p:cNvSpPr>
          <p:nvPr>
            <p:ph type="body" idx="1"/>
          </p:nvPr>
        </p:nvSpPr>
        <p:spPr>
          <a:prstGeom prst="rect">
            <a:avLst/>
          </a:prstGeom>
        </p:spPr>
        <p:txBody>
          <a:bodyPr vert="horz" wrap="square" lIns="0" tIns="13335" rIns="0" bIns="0" rtlCol="0">
            <a:spAutoFit/>
          </a:bodyPr>
          <a:lstStyle/>
          <a:p>
            <a:pPr marL="262255" indent="-227965">
              <a:lnSpc>
                <a:spcPct val="100000"/>
              </a:lnSpc>
              <a:spcBef>
                <a:spcPts val="105"/>
              </a:spcBef>
              <a:buFont typeface="Arial MT"/>
              <a:buChar char="•"/>
              <a:tabLst>
                <a:tab pos="262890" algn="l"/>
              </a:tabLst>
            </a:pPr>
            <a:r>
              <a:rPr b="1" dirty="0">
                <a:latin typeface="Cambria"/>
                <a:cs typeface="Cambria"/>
              </a:rPr>
              <a:t>MRDC</a:t>
            </a:r>
            <a:r>
              <a:rPr b="1" spc="-25" dirty="0">
                <a:latin typeface="Cambria"/>
                <a:cs typeface="Cambria"/>
              </a:rPr>
              <a:t> </a:t>
            </a:r>
            <a:r>
              <a:rPr b="1" dirty="0">
                <a:latin typeface="Cambria"/>
                <a:cs typeface="Cambria"/>
              </a:rPr>
              <a:t>(M. Rd</a:t>
            </a:r>
            <a:r>
              <a:rPr b="1" spc="-10" dirty="0">
                <a:latin typeface="Cambria"/>
                <a:cs typeface="Cambria"/>
              </a:rPr>
              <a:t> </a:t>
            </a:r>
            <a:r>
              <a:rPr b="1" dirty="0">
                <a:latin typeface="Cambria"/>
                <a:cs typeface="Cambria"/>
              </a:rPr>
              <a:t>Comm)</a:t>
            </a:r>
            <a:r>
              <a:rPr b="1" spc="-15" dirty="0">
                <a:latin typeface="Cambria"/>
                <a:cs typeface="Cambria"/>
              </a:rPr>
              <a:t> </a:t>
            </a:r>
            <a:r>
              <a:rPr b="1" dirty="0">
                <a:latin typeface="Cambria"/>
                <a:cs typeface="Cambria"/>
              </a:rPr>
              <a:t>:</a:t>
            </a:r>
            <a:r>
              <a:rPr b="1" spc="-10" dirty="0">
                <a:latin typeface="Cambria"/>
                <a:cs typeface="Cambria"/>
              </a:rPr>
              <a:t> </a:t>
            </a:r>
            <a:r>
              <a:rPr dirty="0"/>
              <a:t>It</a:t>
            </a:r>
            <a:r>
              <a:rPr spc="-15" dirty="0"/>
              <a:t> </a:t>
            </a:r>
            <a:r>
              <a:rPr dirty="0"/>
              <a:t>instructs</a:t>
            </a:r>
            <a:r>
              <a:rPr spc="-30" dirty="0"/>
              <a:t> </a:t>
            </a:r>
            <a:r>
              <a:rPr dirty="0"/>
              <a:t>the</a:t>
            </a:r>
            <a:r>
              <a:rPr spc="-25" dirty="0"/>
              <a:t> </a:t>
            </a:r>
            <a:r>
              <a:rPr dirty="0"/>
              <a:t>memory</a:t>
            </a:r>
            <a:r>
              <a:rPr spc="-20" dirty="0"/>
              <a:t> </a:t>
            </a:r>
            <a:r>
              <a:rPr dirty="0"/>
              <a:t>to</a:t>
            </a:r>
            <a:r>
              <a:rPr spc="-20" dirty="0"/>
              <a:t> </a:t>
            </a:r>
            <a:r>
              <a:rPr dirty="0"/>
              <a:t>put</a:t>
            </a:r>
            <a:r>
              <a:rPr spc="-20" dirty="0"/>
              <a:t> </a:t>
            </a:r>
            <a:r>
              <a:rPr dirty="0"/>
              <a:t>the</a:t>
            </a:r>
            <a:r>
              <a:rPr spc="-25" dirty="0"/>
              <a:t> </a:t>
            </a:r>
            <a:r>
              <a:rPr dirty="0"/>
              <a:t>contents</a:t>
            </a:r>
            <a:r>
              <a:rPr spc="-40" dirty="0"/>
              <a:t> </a:t>
            </a:r>
            <a:r>
              <a:rPr dirty="0"/>
              <a:t>of</a:t>
            </a:r>
            <a:r>
              <a:rPr spc="-15" dirty="0"/>
              <a:t> </a:t>
            </a:r>
            <a:r>
              <a:rPr dirty="0"/>
              <a:t>the</a:t>
            </a:r>
            <a:r>
              <a:rPr spc="-25" dirty="0"/>
              <a:t> </a:t>
            </a:r>
            <a:r>
              <a:rPr spc="-10" dirty="0"/>
              <a:t>addressed</a:t>
            </a:r>
            <a:r>
              <a:rPr spc="-65" dirty="0"/>
              <a:t> </a:t>
            </a:r>
            <a:r>
              <a:rPr dirty="0"/>
              <a:t>location</a:t>
            </a:r>
            <a:r>
              <a:rPr spc="-20" dirty="0"/>
              <a:t> </a:t>
            </a:r>
            <a:r>
              <a:rPr dirty="0"/>
              <a:t>on</a:t>
            </a:r>
            <a:r>
              <a:rPr spc="-15" dirty="0"/>
              <a:t> </a:t>
            </a:r>
            <a:r>
              <a:rPr dirty="0"/>
              <a:t>the</a:t>
            </a:r>
            <a:r>
              <a:rPr spc="-25" dirty="0"/>
              <a:t> </a:t>
            </a:r>
            <a:r>
              <a:rPr dirty="0"/>
              <a:t>data</a:t>
            </a:r>
            <a:r>
              <a:rPr spc="-30" dirty="0"/>
              <a:t> </a:t>
            </a:r>
            <a:r>
              <a:rPr spc="-20" dirty="0"/>
              <a:t>bus.</a:t>
            </a:r>
          </a:p>
          <a:p>
            <a:pPr marL="262890" marR="5080" indent="-228600">
              <a:lnSpc>
                <a:spcPct val="170100"/>
              </a:lnSpc>
              <a:spcBef>
                <a:spcPts val="990"/>
              </a:spcBef>
              <a:buFont typeface="Arial MT"/>
              <a:buChar char="•"/>
              <a:tabLst>
                <a:tab pos="263525" algn="l"/>
              </a:tabLst>
            </a:pPr>
            <a:r>
              <a:rPr b="1" dirty="0">
                <a:latin typeface="Cambria"/>
                <a:cs typeface="Cambria"/>
              </a:rPr>
              <a:t>MWTC</a:t>
            </a:r>
            <a:r>
              <a:rPr b="1" spc="-10" dirty="0">
                <a:latin typeface="Cambria"/>
                <a:cs typeface="Cambria"/>
              </a:rPr>
              <a:t> </a:t>
            </a:r>
            <a:r>
              <a:rPr b="1" dirty="0">
                <a:latin typeface="Cambria"/>
                <a:cs typeface="Cambria"/>
              </a:rPr>
              <a:t>(Memory</a:t>
            </a:r>
            <a:r>
              <a:rPr b="1" spc="-5" dirty="0">
                <a:latin typeface="Cambria"/>
                <a:cs typeface="Cambria"/>
              </a:rPr>
              <a:t> </a:t>
            </a:r>
            <a:r>
              <a:rPr b="1" dirty="0">
                <a:latin typeface="Cambria"/>
                <a:cs typeface="Cambria"/>
              </a:rPr>
              <a:t>Write</a:t>
            </a:r>
            <a:r>
              <a:rPr b="1" spc="-5" dirty="0">
                <a:latin typeface="Cambria"/>
                <a:cs typeface="Cambria"/>
              </a:rPr>
              <a:t> </a:t>
            </a:r>
            <a:r>
              <a:rPr b="1" dirty="0">
                <a:latin typeface="Cambria"/>
                <a:cs typeface="Cambria"/>
              </a:rPr>
              <a:t>Command) : </a:t>
            </a:r>
            <a:r>
              <a:rPr dirty="0"/>
              <a:t>It instructs</a:t>
            </a:r>
            <a:r>
              <a:rPr spc="-10" dirty="0"/>
              <a:t> </a:t>
            </a:r>
            <a:r>
              <a:rPr dirty="0"/>
              <a:t>the</a:t>
            </a:r>
            <a:r>
              <a:rPr spc="-15" dirty="0"/>
              <a:t> </a:t>
            </a:r>
            <a:r>
              <a:rPr dirty="0"/>
              <a:t>memory</a:t>
            </a:r>
            <a:r>
              <a:rPr spc="10" dirty="0"/>
              <a:t> </a:t>
            </a:r>
            <a:r>
              <a:rPr dirty="0"/>
              <a:t>to</a:t>
            </a:r>
            <a:r>
              <a:rPr spc="-5" dirty="0"/>
              <a:t> </a:t>
            </a:r>
            <a:r>
              <a:rPr dirty="0"/>
              <a:t>accept</a:t>
            </a:r>
            <a:r>
              <a:rPr spc="-10" dirty="0"/>
              <a:t> </a:t>
            </a:r>
            <a:r>
              <a:rPr dirty="0"/>
              <a:t>the</a:t>
            </a:r>
            <a:r>
              <a:rPr spc="-10" dirty="0"/>
              <a:t> </a:t>
            </a:r>
            <a:r>
              <a:rPr dirty="0"/>
              <a:t>data</a:t>
            </a:r>
            <a:r>
              <a:rPr spc="-5" dirty="0"/>
              <a:t> </a:t>
            </a:r>
            <a:r>
              <a:rPr dirty="0"/>
              <a:t>on the</a:t>
            </a:r>
            <a:r>
              <a:rPr spc="-15" dirty="0"/>
              <a:t> </a:t>
            </a:r>
            <a:r>
              <a:rPr dirty="0"/>
              <a:t>data</a:t>
            </a:r>
            <a:r>
              <a:rPr spc="-5" dirty="0"/>
              <a:t> </a:t>
            </a:r>
            <a:r>
              <a:rPr dirty="0"/>
              <a:t>bus</a:t>
            </a:r>
            <a:r>
              <a:rPr spc="-15" dirty="0"/>
              <a:t> </a:t>
            </a:r>
            <a:r>
              <a:rPr dirty="0"/>
              <a:t>and load </a:t>
            </a:r>
            <a:r>
              <a:rPr spc="-25" dirty="0"/>
              <a:t>the </a:t>
            </a:r>
            <a:r>
              <a:rPr dirty="0"/>
              <a:t>data</a:t>
            </a:r>
            <a:r>
              <a:rPr spc="-25" dirty="0"/>
              <a:t> </a:t>
            </a:r>
            <a:r>
              <a:rPr dirty="0"/>
              <a:t>into</a:t>
            </a:r>
            <a:r>
              <a:rPr spc="-15" dirty="0"/>
              <a:t> </a:t>
            </a:r>
            <a:r>
              <a:rPr dirty="0"/>
              <a:t>the</a:t>
            </a:r>
            <a:r>
              <a:rPr spc="-10" dirty="0"/>
              <a:t> addressed</a:t>
            </a:r>
            <a:r>
              <a:rPr spc="-60" dirty="0"/>
              <a:t> </a:t>
            </a:r>
            <a:r>
              <a:rPr dirty="0"/>
              <a:t>memory</a:t>
            </a:r>
            <a:r>
              <a:rPr spc="-10" dirty="0"/>
              <a:t> location.</a:t>
            </a:r>
          </a:p>
          <a:p>
            <a:pPr marL="21590">
              <a:lnSpc>
                <a:spcPct val="100000"/>
              </a:lnSpc>
              <a:spcBef>
                <a:spcPts val="445"/>
              </a:spcBef>
              <a:buFont typeface="Arial MT"/>
              <a:buChar char="•"/>
            </a:pPr>
            <a:endParaRPr spc="-10" dirty="0"/>
          </a:p>
          <a:p>
            <a:pPr marL="262255" indent="-227965">
              <a:lnSpc>
                <a:spcPct val="100000"/>
              </a:lnSpc>
              <a:buFont typeface="Arial MT"/>
              <a:buChar char="•"/>
              <a:tabLst>
                <a:tab pos="262890" algn="l"/>
              </a:tabLst>
            </a:pPr>
            <a:r>
              <a:rPr b="1" dirty="0">
                <a:latin typeface="Cambria"/>
                <a:cs typeface="Cambria"/>
              </a:rPr>
              <a:t>IORC</a:t>
            </a:r>
            <a:r>
              <a:rPr b="1" spc="-25" dirty="0">
                <a:latin typeface="Cambria"/>
                <a:cs typeface="Cambria"/>
              </a:rPr>
              <a:t> </a:t>
            </a:r>
            <a:r>
              <a:rPr b="1" dirty="0">
                <a:latin typeface="Cambria"/>
                <a:cs typeface="Cambria"/>
              </a:rPr>
              <a:t>(I/O</a:t>
            </a:r>
            <a:r>
              <a:rPr b="1" spc="-10" dirty="0">
                <a:latin typeface="Cambria"/>
                <a:cs typeface="Cambria"/>
              </a:rPr>
              <a:t> </a:t>
            </a:r>
            <a:r>
              <a:rPr b="1" dirty="0">
                <a:latin typeface="Cambria"/>
                <a:cs typeface="Cambria"/>
              </a:rPr>
              <a:t>Rd</a:t>
            </a:r>
            <a:r>
              <a:rPr b="1" spc="-15" dirty="0">
                <a:latin typeface="Cambria"/>
                <a:cs typeface="Cambria"/>
              </a:rPr>
              <a:t> </a:t>
            </a:r>
            <a:r>
              <a:rPr b="1" dirty="0">
                <a:latin typeface="Cambria"/>
                <a:cs typeface="Cambria"/>
              </a:rPr>
              <a:t>Cm)</a:t>
            </a:r>
            <a:r>
              <a:rPr b="1" spc="-10" dirty="0">
                <a:latin typeface="Cambria"/>
                <a:cs typeface="Cambria"/>
              </a:rPr>
              <a:t> </a:t>
            </a:r>
            <a:r>
              <a:rPr b="1" dirty="0">
                <a:latin typeface="Cambria"/>
                <a:cs typeface="Cambria"/>
              </a:rPr>
              <a:t>:</a:t>
            </a:r>
            <a:r>
              <a:rPr b="1" spc="-20" dirty="0">
                <a:latin typeface="Cambria"/>
                <a:cs typeface="Cambria"/>
              </a:rPr>
              <a:t> </a:t>
            </a:r>
            <a:r>
              <a:rPr dirty="0"/>
              <a:t>It</a:t>
            </a:r>
            <a:r>
              <a:rPr spc="-20" dirty="0"/>
              <a:t> </a:t>
            </a:r>
            <a:r>
              <a:rPr dirty="0"/>
              <a:t>instructs</a:t>
            </a:r>
            <a:r>
              <a:rPr spc="-30" dirty="0"/>
              <a:t> </a:t>
            </a:r>
            <a:r>
              <a:rPr dirty="0"/>
              <a:t>an</a:t>
            </a:r>
            <a:r>
              <a:rPr spc="-20" dirty="0"/>
              <a:t> </a:t>
            </a:r>
            <a:r>
              <a:rPr dirty="0"/>
              <a:t>I/O</a:t>
            </a:r>
            <a:r>
              <a:rPr spc="-25" dirty="0"/>
              <a:t> </a:t>
            </a:r>
            <a:r>
              <a:rPr dirty="0"/>
              <a:t>device</a:t>
            </a:r>
            <a:r>
              <a:rPr spc="-30" dirty="0"/>
              <a:t> </a:t>
            </a:r>
            <a:r>
              <a:rPr dirty="0"/>
              <a:t>to</a:t>
            </a:r>
            <a:r>
              <a:rPr spc="-25" dirty="0"/>
              <a:t> </a:t>
            </a:r>
            <a:r>
              <a:rPr dirty="0"/>
              <a:t>put</a:t>
            </a:r>
            <a:r>
              <a:rPr spc="-25" dirty="0"/>
              <a:t> </a:t>
            </a:r>
            <a:r>
              <a:rPr dirty="0"/>
              <a:t>the</a:t>
            </a:r>
            <a:r>
              <a:rPr spc="-35" dirty="0"/>
              <a:t> </a:t>
            </a:r>
            <a:r>
              <a:rPr dirty="0"/>
              <a:t>data</a:t>
            </a:r>
            <a:r>
              <a:rPr spc="-35" dirty="0"/>
              <a:t> </a:t>
            </a:r>
            <a:r>
              <a:rPr dirty="0"/>
              <a:t>contained</a:t>
            </a:r>
            <a:r>
              <a:rPr spc="-30" dirty="0"/>
              <a:t> </a:t>
            </a:r>
            <a:r>
              <a:rPr dirty="0"/>
              <a:t>in</a:t>
            </a:r>
            <a:r>
              <a:rPr spc="-10" dirty="0"/>
              <a:t> </a:t>
            </a:r>
            <a:r>
              <a:rPr dirty="0"/>
              <a:t>the</a:t>
            </a:r>
            <a:r>
              <a:rPr spc="-30" dirty="0"/>
              <a:t> </a:t>
            </a:r>
            <a:r>
              <a:rPr spc="-10" dirty="0"/>
              <a:t>addressed</a:t>
            </a:r>
            <a:r>
              <a:rPr spc="-70" dirty="0"/>
              <a:t> </a:t>
            </a:r>
            <a:r>
              <a:rPr dirty="0"/>
              <a:t>port</a:t>
            </a:r>
            <a:r>
              <a:rPr spc="-20" dirty="0"/>
              <a:t> </a:t>
            </a:r>
            <a:r>
              <a:rPr dirty="0"/>
              <a:t>on</a:t>
            </a:r>
            <a:r>
              <a:rPr spc="-20" dirty="0"/>
              <a:t> </a:t>
            </a:r>
            <a:r>
              <a:rPr dirty="0"/>
              <a:t>the</a:t>
            </a:r>
            <a:r>
              <a:rPr spc="-30" dirty="0"/>
              <a:t> </a:t>
            </a:r>
            <a:r>
              <a:rPr dirty="0"/>
              <a:t>data</a:t>
            </a:r>
            <a:r>
              <a:rPr spc="-35" dirty="0"/>
              <a:t> </a:t>
            </a:r>
            <a:r>
              <a:rPr spc="-20" dirty="0"/>
              <a:t>bus.</a:t>
            </a:r>
          </a:p>
          <a:p>
            <a:pPr marL="21590">
              <a:lnSpc>
                <a:spcPct val="100000"/>
              </a:lnSpc>
              <a:spcBef>
                <a:spcPts val="430"/>
              </a:spcBef>
              <a:buFont typeface="Arial MT"/>
              <a:buChar char="•"/>
            </a:pPr>
            <a:endParaRPr spc="-20" dirty="0"/>
          </a:p>
          <a:p>
            <a:pPr marL="262255" indent="-227965">
              <a:lnSpc>
                <a:spcPct val="100000"/>
              </a:lnSpc>
              <a:buFont typeface="Arial MT"/>
              <a:buChar char="•"/>
              <a:tabLst>
                <a:tab pos="262890" algn="l"/>
              </a:tabLst>
            </a:pPr>
            <a:r>
              <a:rPr b="1" dirty="0">
                <a:latin typeface="Cambria"/>
                <a:cs typeface="Cambria"/>
              </a:rPr>
              <a:t>IOWC (I/0</a:t>
            </a:r>
            <a:r>
              <a:rPr b="1" spc="15" dirty="0">
                <a:latin typeface="Cambria"/>
                <a:cs typeface="Cambria"/>
              </a:rPr>
              <a:t> </a:t>
            </a:r>
            <a:r>
              <a:rPr b="1" dirty="0">
                <a:latin typeface="Cambria"/>
                <a:cs typeface="Cambria"/>
              </a:rPr>
              <a:t>Write</a:t>
            </a:r>
            <a:r>
              <a:rPr b="1" spc="15" dirty="0">
                <a:latin typeface="Cambria"/>
                <a:cs typeface="Cambria"/>
              </a:rPr>
              <a:t> </a:t>
            </a:r>
            <a:r>
              <a:rPr b="1" dirty="0">
                <a:latin typeface="Cambria"/>
                <a:cs typeface="Cambria"/>
              </a:rPr>
              <a:t>Command)</a:t>
            </a:r>
            <a:r>
              <a:rPr b="1" spc="10" dirty="0">
                <a:latin typeface="Cambria"/>
                <a:cs typeface="Cambria"/>
              </a:rPr>
              <a:t> </a:t>
            </a:r>
            <a:r>
              <a:rPr b="1" dirty="0">
                <a:latin typeface="Cambria"/>
                <a:cs typeface="Cambria"/>
              </a:rPr>
              <a:t>:</a:t>
            </a:r>
            <a:r>
              <a:rPr b="1" spc="20" dirty="0">
                <a:latin typeface="Cambria"/>
                <a:cs typeface="Cambria"/>
              </a:rPr>
              <a:t> </a:t>
            </a:r>
            <a:r>
              <a:rPr dirty="0"/>
              <a:t>It</a:t>
            </a:r>
            <a:r>
              <a:rPr spc="10" dirty="0"/>
              <a:t> </a:t>
            </a:r>
            <a:r>
              <a:rPr dirty="0"/>
              <a:t>instructs</a:t>
            </a:r>
            <a:r>
              <a:rPr spc="5" dirty="0"/>
              <a:t> </a:t>
            </a:r>
            <a:r>
              <a:rPr dirty="0"/>
              <a:t>an</a:t>
            </a:r>
            <a:r>
              <a:rPr spc="10" dirty="0"/>
              <a:t> </a:t>
            </a:r>
            <a:r>
              <a:rPr dirty="0"/>
              <a:t>I/O</a:t>
            </a:r>
            <a:r>
              <a:rPr spc="15" dirty="0"/>
              <a:t> </a:t>
            </a:r>
            <a:r>
              <a:rPr dirty="0"/>
              <a:t>device to</a:t>
            </a:r>
            <a:r>
              <a:rPr spc="5" dirty="0"/>
              <a:t> </a:t>
            </a:r>
            <a:r>
              <a:rPr dirty="0"/>
              <a:t>accept</a:t>
            </a:r>
            <a:r>
              <a:rPr spc="20" dirty="0"/>
              <a:t> </a:t>
            </a:r>
            <a:r>
              <a:rPr dirty="0"/>
              <a:t>the</a:t>
            </a:r>
            <a:r>
              <a:rPr spc="10" dirty="0"/>
              <a:t> </a:t>
            </a:r>
            <a:r>
              <a:rPr dirty="0"/>
              <a:t>data</a:t>
            </a:r>
            <a:r>
              <a:rPr spc="10" dirty="0"/>
              <a:t> </a:t>
            </a:r>
            <a:r>
              <a:rPr dirty="0"/>
              <a:t>on</a:t>
            </a:r>
            <a:r>
              <a:rPr spc="10" dirty="0"/>
              <a:t> </a:t>
            </a:r>
            <a:r>
              <a:rPr dirty="0"/>
              <a:t>the</a:t>
            </a:r>
            <a:r>
              <a:rPr spc="15" dirty="0"/>
              <a:t> </a:t>
            </a:r>
            <a:r>
              <a:rPr dirty="0"/>
              <a:t>data</a:t>
            </a:r>
            <a:r>
              <a:rPr spc="-10" dirty="0"/>
              <a:t> </a:t>
            </a:r>
            <a:r>
              <a:rPr dirty="0"/>
              <a:t>bus and load</a:t>
            </a:r>
            <a:r>
              <a:rPr spc="15" dirty="0"/>
              <a:t> </a:t>
            </a:r>
            <a:r>
              <a:rPr dirty="0"/>
              <a:t>the </a:t>
            </a:r>
            <a:r>
              <a:rPr spc="-20" dirty="0"/>
              <a:t>data</a:t>
            </a:r>
          </a:p>
          <a:p>
            <a:pPr marL="262890">
              <a:lnSpc>
                <a:spcPct val="100000"/>
              </a:lnSpc>
              <a:spcBef>
                <a:spcPts val="1430"/>
              </a:spcBef>
            </a:pPr>
            <a:r>
              <a:rPr dirty="0"/>
              <a:t>into</a:t>
            </a:r>
            <a:r>
              <a:rPr spc="-25" dirty="0"/>
              <a:t> </a:t>
            </a:r>
            <a:r>
              <a:rPr dirty="0"/>
              <a:t>the</a:t>
            </a:r>
            <a:r>
              <a:rPr spc="-40" dirty="0"/>
              <a:t> </a:t>
            </a:r>
            <a:r>
              <a:rPr dirty="0"/>
              <a:t>addressed</a:t>
            </a:r>
            <a:r>
              <a:rPr spc="-55" dirty="0"/>
              <a:t> </a:t>
            </a:r>
            <a:r>
              <a:rPr spc="-20" dirty="0"/>
              <a:t>port.</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16939" y="821987"/>
            <a:ext cx="10361295" cy="4975225"/>
          </a:xfrm>
          <a:prstGeom prst="rect">
            <a:avLst/>
          </a:prstGeom>
        </p:spPr>
        <p:txBody>
          <a:bodyPr vert="horz" wrap="square" lIns="0" tIns="12065" rIns="0" bIns="0" rtlCol="0">
            <a:spAutoFit/>
          </a:bodyPr>
          <a:lstStyle/>
          <a:p>
            <a:pPr marL="238760" marR="7620" indent="-226695" algn="just">
              <a:lnSpc>
                <a:spcPct val="140000"/>
              </a:lnSpc>
              <a:spcBef>
                <a:spcPts val="95"/>
              </a:spcBef>
              <a:buFont typeface="Arial MT"/>
              <a:buChar char="•"/>
              <a:tabLst>
                <a:tab pos="241300" algn="l"/>
              </a:tabLst>
            </a:pPr>
            <a:r>
              <a:rPr sz="2000" b="1" dirty="0">
                <a:latin typeface="Cambria"/>
                <a:cs typeface="Cambria"/>
              </a:rPr>
              <a:t>MCE/PDEN</a:t>
            </a:r>
            <a:r>
              <a:rPr sz="2000" b="1" spc="325" dirty="0">
                <a:latin typeface="Cambria"/>
                <a:cs typeface="Cambria"/>
              </a:rPr>
              <a:t> </a:t>
            </a:r>
            <a:r>
              <a:rPr sz="2000" b="1" dirty="0">
                <a:latin typeface="Cambria"/>
                <a:cs typeface="Cambria"/>
              </a:rPr>
              <a:t>(Master</a:t>
            </a:r>
            <a:r>
              <a:rPr sz="2000" b="1" spc="325" dirty="0">
                <a:latin typeface="Cambria"/>
                <a:cs typeface="Cambria"/>
              </a:rPr>
              <a:t> </a:t>
            </a:r>
            <a:r>
              <a:rPr sz="2000" b="1" dirty="0">
                <a:latin typeface="Cambria"/>
                <a:cs typeface="Cambria"/>
              </a:rPr>
              <a:t>Cascade</a:t>
            </a:r>
            <a:r>
              <a:rPr sz="2000" b="1" spc="330" dirty="0">
                <a:latin typeface="Cambria"/>
                <a:cs typeface="Cambria"/>
              </a:rPr>
              <a:t> </a:t>
            </a:r>
            <a:r>
              <a:rPr sz="2000" b="1" dirty="0">
                <a:latin typeface="Cambria"/>
                <a:cs typeface="Cambria"/>
              </a:rPr>
              <a:t>Enable/Peripheral</a:t>
            </a:r>
            <a:r>
              <a:rPr sz="2000" b="1" spc="325" dirty="0">
                <a:latin typeface="Cambria"/>
                <a:cs typeface="Cambria"/>
              </a:rPr>
              <a:t> </a:t>
            </a:r>
            <a:r>
              <a:rPr sz="2000" b="1" dirty="0">
                <a:latin typeface="Cambria"/>
                <a:cs typeface="Cambria"/>
              </a:rPr>
              <a:t>Data</a:t>
            </a:r>
            <a:r>
              <a:rPr sz="2000" b="1" spc="320" dirty="0">
                <a:latin typeface="Cambria"/>
                <a:cs typeface="Cambria"/>
              </a:rPr>
              <a:t> </a:t>
            </a:r>
            <a:r>
              <a:rPr sz="2000" b="1" dirty="0">
                <a:latin typeface="Cambria"/>
                <a:cs typeface="Cambria"/>
              </a:rPr>
              <a:t>Enable):</a:t>
            </a:r>
            <a:r>
              <a:rPr sz="2000" b="1" spc="315" dirty="0">
                <a:latin typeface="Cambria"/>
                <a:cs typeface="Cambria"/>
              </a:rPr>
              <a:t> </a:t>
            </a:r>
            <a:r>
              <a:rPr sz="2000" dirty="0">
                <a:latin typeface="Cambria"/>
                <a:cs typeface="Cambria"/>
              </a:rPr>
              <a:t>It</a:t>
            </a:r>
            <a:r>
              <a:rPr sz="2000" spc="335" dirty="0">
                <a:latin typeface="Cambria"/>
                <a:cs typeface="Cambria"/>
              </a:rPr>
              <a:t> </a:t>
            </a:r>
            <a:r>
              <a:rPr sz="2000" dirty="0">
                <a:latin typeface="Cambria"/>
                <a:cs typeface="Cambria"/>
              </a:rPr>
              <a:t>controls</a:t>
            </a:r>
            <a:r>
              <a:rPr sz="2000" spc="305" dirty="0">
                <a:latin typeface="Cambria"/>
                <a:cs typeface="Cambria"/>
              </a:rPr>
              <a:t> </a:t>
            </a:r>
            <a:r>
              <a:rPr sz="2000" dirty="0">
                <a:latin typeface="Cambria"/>
                <a:cs typeface="Cambria"/>
              </a:rPr>
              <a:t>the</a:t>
            </a:r>
            <a:r>
              <a:rPr sz="2000" spc="325" dirty="0">
                <a:latin typeface="Cambria"/>
                <a:cs typeface="Cambria"/>
              </a:rPr>
              <a:t> </a:t>
            </a:r>
            <a:r>
              <a:rPr sz="2000" dirty="0">
                <a:latin typeface="Cambria"/>
                <a:cs typeface="Cambria"/>
              </a:rPr>
              <a:t>mode</a:t>
            </a:r>
            <a:r>
              <a:rPr sz="2000" spc="305" dirty="0">
                <a:latin typeface="Cambria"/>
                <a:cs typeface="Cambria"/>
              </a:rPr>
              <a:t> </a:t>
            </a:r>
            <a:r>
              <a:rPr sz="2000" spc="-25" dirty="0">
                <a:latin typeface="Cambria"/>
                <a:cs typeface="Cambria"/>
              </a:rPr>
              <a:t>of 	</a:t>
            </a:r>
            <a:r>
              <a:rPr sz="2000" dirty="0">
                <a:latin typeface="Cambria"/>
                <a:cs typeface="Cambria"/>
              </a:rPr>
              <a:t>operation</a:t>
            </a:r>
            <a:r>
              <a:rPr sz="2000" spc="10" dirty="0">
                <a:latin typeface="Cambria"/>
                <a:cs typeface="Cambria"/>
              </a:rPr>
              <a:t> </a:t>
            </a:r>
            <a:r>
              <a:rPr sz="2000" dirty="0">
                <a:latin typeface="Cambria"/>
                <a:cs typeface="Cambria"/>
              </a:rPr>
              <a:t>of</a:t>
            </a:r>
            <a:r>
              <a:rPr sz="2000" spc="15" dirty="0">
                <a:latin typeface="Cambria"/>
                <a:cs typeface="Cambria"/>
              </a:rPr>
              <a:t> </a:t>
            </a:r>
            <a:r>
              <a:rPr sz="2000" dirty="0">
                <a:latin typeface="Cambria"/>
                <a:cs typeface="Cambria"/>
              </a:rPr>
              <a:t>8259.</a:t>
            </a:r>
            <a:r>
              <a:rPr sz="2000" spc="20" dirty="0">
                <a:latin typeface="Cambria"/>
                <a:cs typeface="Cambria"/>
              </a:rPr>
              <a:t> </a:t>
            </a:r>
            <a:r>
              <a:rPr sz="2000" dirty="0">
                <a:latin typeface="Cambria"/>
                <a:cs typeface="Cambria"/>
              </a:rPr>
              <a:t>It</a:t>
            </a:r>
            <a:r>
              <a:rPr sz="2000" spc="30" dirty="0">
                <a:latin typeface="Cambria"/>
                <a:cs typeface="Cambria"/>
              </a:rPr>
              <a:t> </a:t>
            </a:r>
            <a:r>
              <a:rPr sz="2000" dirty="0">
                <a:latin typeface="Cambria"/>
                <a:cs typeface="Cambria"/>
              </a:rPr>
              <a:t>selects</a:t>
            </a:r>
            <a:r>
              <a:rPr sz="2000" spc="25" dirty="0">
                <a:latin typeface="Cambria"/>
                <a:cs typeface="Cambria"/>
              </a:rPr>
              <a:t> </a:t>
            </a:r>
            <a:r>
              <a:rPr sz="2000" dirty="0">
                <a:latin typeface="Cambria"/>
                <a:cs typeface="Cambria"/>
              </a:rPr>
              <a:t>cascade operation</a:t>
            </a:r>
            <a:r>
              <a:rPr sz="2000" spc="5" dirty="0">
                <a:latin typeface="Cambria"/>
                <a:cs typeface="Cambria"/>
              </a:rPr>
              <a:t> </a:t>
            </a:r>
            <a:r>
              <a:rPr sz="2000" dirty="0">
                <a:latin typeface="Cambria"/>
                <a:cs typeface="Cambria"/>
              </a:rPr>
              <a:t>for</a:t>
            </a:r>
            <a:r>
              <a:rPr sz="2000" spc="10" dirty="0">
                <a:latin typeface="Cambria"/>
                <a:cs typeface="Cambria"/>
              </a:rPr>
              <a:t> </a:t>
            </a:r>
            <a:r>
              <a:rPr sz="2000" dirty="0">
                <a:latin typeface="Cambria"/>
                <a:cs typeface="Cambria"/>
              </a:rPr>
              <a:t>8259</a:t>
            </a:r>
            <a:r>
              <a:rPr sz="2000" spc="20" dirty="0">
                <a:latin typeface="Cambria"/>
                <a:cs typeface="Cambria"/>
              </a:rPr>
              <a:t> </a:t>
            </a:r>
            <a:r>
              <a:rPr sz="2000" dirty="0">
                <a:latin typeface="Cambria"/>
                <a:cs typeface="Cambria"/>
              </a:rPr>
              <a:t>(interrupt</a:t>
            </a:r>
            <a:r>
              <a:rPr sz="2000" spc="25" dirty="0">
                <a:latin typeface="Cambria"/>
                <a:cs typeface="Cambria"/>
              </a:rPr>
              <a:t> </a:t>
            </a:r>
            <a:r>
              <a:rPr sz="2000" dirty="0">
                <a:latin typeface="Cambria"/>
                <a:cs typeface="Cambria"/>
              </a:rPr>
              <a:t>controller)</a:t>
            </a:r>
            <a:r>
              <a:rPr sz="2000" spc="20" dirty="0">
                <a:latin typeface="Cambria"/>
                <a:cs typeface="Cambria"/>
              </a:rPr>
              <a:t> </a:t>
            </a:r>
            <a:r>
              <a:rPr sz="2000" dirty="0">
                <a:latin typeface="Cambria"/>
                <a:cs typeface="Cambria"/>
              </a:rPr>
              <a:t>if</a:t>
            </a:r>
            <a:r>
              <a:rPr sz="2000" spc="20" dirty="0">
                <a:latin typeface="Cambria"/>
                <a:cs typeface="Cambria"/>
              </a:rPr>
              <a:t> </a:t>
            </a:r>
            <a:r>
              <a:rPr sz="2000" dirty="0">
                <a:latin typeface="Cambria"/>
                <a:cs typeface="Cambria"/>
              </a:rPr>
              <a:t>IOB</a:t>
            </a:r>
            <a:r>
              <a:rPr sz="2000" spc="15" dirty="0">
                <a:latin typeface="Cambria"/>
                <a:cs typeface="Cambria"/>
              </a:rPr>
              <a:t> </a:t>
            </a:r>
            <a:r>
              <a:rPr sz="2000" dirty="0">
                <a:latin typeface="Cambria"/>
                <a:cs typeface="Cambria"/>
              </a:rPr>
              <a:t>signal</a:t>
            </a:r>
            <a:r>
              <a:rPr sz="2000" spc="20" dirty="0">
                <a:latin typeface="Cambria"/>
                <a:cs typeface="Cambria"/>
              </a:rPr>
              <a:t> </a:t>
            </a:r>
            <a:r>
              <a:rPr sz="2000" spc="-25" dirty="0">
                <a:latin typeface="Cambria"/>
                <a:cs typeface="Cambria"/>
              </a:rPr>
              <a:t>is 	</a:t>
            </a:r>
            <a:r>
              <a:rPr sz="2000" dirty="0">
                <a:latin typeface="Cambria"/>
                <a:cs typeface="Cambria"/>
              </a:rPr>
              <a:t>grounded</a:t>
            </a:r>
            <a:r>
              <a:rPr sz="2000" spc="-55" dirty="0">
                <a:latin typeface="Cambria"/>
                <a:cs typeface="Cambria"/>
              </a:rPr>
              <a:t> </a:t>
            </a:r>
            <a:r>
              <a:rPr sz="2000" dirty="0">
                <a:latin typeface="Cambria"/>
                <a:cs typeface="Cambria"/>
              </a:rPr>
              <a:t>and</a:t>
            </a:r>
            <a:r>
              <a:rPr sz="2000" spc="-35" dirty="0">
                <a:latin typeface="Cambria"/>
                <a:cs typeface="Cambria"/>
              </a:rPr>
              <a:t> </a:t>
            </a:r>
            <a:r>
              <a:rPr sz="2000" dirty="0">
                <a:latin typeface="Cambria"/>
                <a:cs typeface="Cambria"/>
              </a:rPr>
              <a:t>enables</a:t>
            </a:r>
            <a:r>
              <a:rPr sz="2000" spc="-30" dirty="0">
                <a:latin typeface="Cambria"/>
                <a:cs typeface="Cambria"/>
              </a:rPr>
              <a:t> </a:t>
            </a:r>
            <a:r>
              <a:rPr sz="2000" dirty="0">
                <a:latin typeface="Cambria"/>
                <a:cs typeface="Cambria"/>
              </a:rPr>
              <a:t>the</a:t>
            </a:r>
            <a:r>
              <a:rPr sz="2000" spc="-30" dirty="0">
                <a:latin typeface="Cambria"/>
                <a:cs typeface="Cambria"/>
              </a:rPr>
              <a:t> </a:t>
            </a:r>
            <a:r>
              <a:rPr sz="2000" dirty="0">
                <a:latin typeface="Cambria"/>
                <a:cs typeface="Cambria"/>
              </a:rPr>
              <a:t>I/O</a:t>
            </a:r>
            <a:r>
              <a:rPr sz="2000" spc="-30" dirty="0">
                <a:latin typeface="Cambria"/>
                <a:cs typeface="Cambria"/>
              </a:rPr>
              <a:t> </a:t>
            </a:r>
            <a:r>
              <a:rPr sz="2000" dirty="0">
                <a:latin typeface="Cambria"/>
                <a:cs typeface="Cambria"/>
              </a:rPr>
              <a:t>bus</a:t>
            </a:r>
            <a:r>
              <a:rPr sz="2000" spc="-15" dirty="0">
                <a:latin typeface="Cambria"/>
                <a:cs typeface="Cambria"/>
              </a:rPr>
              <a:t> </a:t>
            </a:r>
            <a:r>
              <a:rPr sz="2000" spc="-10" dirty="0">
                <a:latin typeface="Cambria"/>
                <a:cs typeface="Cambria"/>
              </a:rPr>
              <a:t>transceivers</a:t>
            </a:r>
            <a:r>
              <a:rPr sz="2000" spc="-40" dirty="0">
                <a:latin typeface="Cambria"/>
                <a:cs typeface="Cambria"/>
              </a:rPr>
              <a:t> </a:t>
            </a:r>
            <a:r>
              <a:rPr sz="2000" dirty="0">
                <a:latin typeface="Cambria"/>
                <a:cs typeface="Cambria"/>
              </a:rPr>
              <a:t>if</a:t>
            </a:r>
            <a:r>
              <a:rPr sz="2000" spc="-35" dirty="0">
                <a:latin typeface="Cambria"/>
                <a:cs typeface="Cambria"/>
              </a:rPr>
              <a:t> </a:t>
            </a:r>
            <a:r>
              <a:rPr sz="2000" dirty="0">
                <a:latin typeface="Cambria"/>
                <a:cs typeface="Cambria"/>
              </a:rPr>
              <a:t>IOB</a:t>
            </a:r>
            <a:r>
              <a:rPr sz="2000" spc="-20" dirty="0">
                <a:latin typeface="Cambria"/>
                <a:cs typeface="Cambria"/>
              </a:rPr>
              <a:t> </a:t>
            </a:r>
            <a:r>
              <a:rPr sz="2000" dirty="0">
                <a:latin typeface="Cambria"/>
                <a:cs typeface="Cambria"/>
              </a:rPr>
              <a:t>is</a:t>
            </a:r>
            <a:r>
              <a:rPr sz="2000" spc="-30" dirty="0">
                <a:latin typeface="Cambria"/>
                <a:cs typeface="Cambria"/>
              </a:rPr>
              <a:t> </a:t>
            </a:r>
            <a:r>
              <a:rPr sz="2000" dirty="0">
                <a:latin typeface="Cambria"/>
                <a:cs typeface="Cambria"/>
              </a:rPr>
              <a:t>tied</a:t>
            </a:r>
            <a:r>
              <a:rPr sz="2000" spc="-20" dirty="0">
                <a:latin typeface="Cambria"/>
                <a:cs typeface="Cambria"/>
              </a:rPr>
              <a:t> </a:t>
            </a:r>
            <a:r>
              <a:rPr sz="2000" spc="-10" dirty="0">
                <a:latin typeface="Cambria"/>
                <a:cs typeface="Cambria"/>
              </a:rPr>
              <a:t>high.</a:t>
            </a:r>
            <a:endParaRPr sz="2000">
              <a:latin typeface="Cambria"/>
              <a:cs typeface="Cambria"/>
            </a:endParaRPr>
          </a:p>
          <a:p>
            <a:pPr marL="238760" marR="6350" indent="-226695" algn="just">
              <a:lnSpc>
                <a:spcPct val="140000"/>
              </a:lnSpc>
              <a:spcBef>
                <a:spcPts val="994"/>
              </a:spcBef>
              <a:buFont typeface="Arial MT"/>
              <a:buChar char="•"/>
              <a:tabLst>
                <a:tab pos="241300" algn="l"/>
              </a:tabLst>
            </a:pPr>
            <a:r>
              <a:rPr sz="2000" b="1" dirty="0">
                <a:latin typeface="Cambria"/>
                <a:cs typeface="Cambria"/>
              </a:rPr>
              <a:t>AEN,</a:t>
            </a:r>
            <a:r>
              <a:rPr sz="2000" b="1" spc="-15" dirty="0">
                <a:latin typeface="Cambria"/>
                <a:cs typeface="Cambria"/>
              </a:rPr>
              <a:t> </a:t>
            </a:r>
            <a:r>
              <a:rPr sz="2000" b="1" dirty="0">
                <a:latin typeface="Cambria"/>
                <a:cs typeface="Cambria"/>
              </a:rPr>
              <a:t>IOB and</a:t>
            </a:r>
            <a:r>
              <a:rPr sz="2000" b="1" spc="-15" dirty="0">
                <a:latin typeface="Cambria"/>
                <a:cs typeface="Cambria"/>
              </a:rPr>
              <a:t> </a:t>
            </a:r>
            <a:r>
              <a:rPr sz="2000" b="1" dirty="0">
                <a:latin typeface="Cambria"/>
                <a:cs typeface="Cambria"/>
              </a:rPr>
              <a:t>CEN</a:t>
            </a:r>
            <a:r>
              <a:rPr sz="2000" b="1" spc="-10" dirty="0">
                <a:latin typeface="Cambria"/>
                <a:cs typeface="Cambria"/>
              </a:rPr>
              <a:t> </a:t>
            </a:r>
            <a:r>
              <a:rPr sz="2000" b="1" dirty="0">
                <a:latin typeface="Cambria"/>
                <a:cs typeface="Cambria"/>
              </a:rPr>
              <a:t>:</a:t>
            </a:r>
            <a:r>
              <a:rPr sz="2000" b="1" spc="-10" dirty="0">
                <a:latin typeface="Cambria"/>
                <a:cs typeface="Cambria"/>
              </a:rPr>
              <a:t> </a:t>
            </a:r>
            <a:r>
              <a:rPr sz="2000" dirty="0">
                <a:latin typeface="Cambria"/>
                <a:cs typeface="Cambria"/>
              </a:rPr>
              <a:t>These</a:t>
            </a:r>
            <a:r>
              <a:rPr sz="2000" spc="-20" dirty="0">
                <a:latin typeface="Cambria"/>
                <a:cs typeface="Cambria"/>
              </a:rPr>
              <a:t> </a:t>
            </a:r>
            <a:r>
              <a:rPr sz="2000" dirty="0">
                <a:latin typeface="Cambria"/>
                <a:cs typeface="Cambria"/>
              </a:rPr>
              <a:t>pins</a:t>
            </a:r>
            <a:r>
              <a:rPr sz="2000" spc="-15" dirty="0">
                <a:latin typeface="Cambria"/>
                <a:cs typeface="Cambria"/>
              </a:rPr>
              <a:t> </a:t>
            </a:r>
            <a:r>
              <a:rPr sz="2000" dirty="0">
                <a:latin typeface="Cambria"/>
                <a:cs typeface="Cambria"/>
              </a:rPr>
              <a:t>are</a:t>
            </a:r>
            <a:r>
              <a:rPr sz="2000" spc="-10" dirty="0">
                <a:latin typeface="Cambria"/>
                <a:cs typeface="Cambria"/>
              </a:rPr>
              <a:t> </a:t>
            </a:r>
            <a:r>
              <a:rPr sz="2000" dirty="0">
                <a:latin typeface="Cambria"/>
                <a:cs typeface="Cambria"/>
              </a:rPr>
              <a:t>used in</a:t>
            </a:r>
            <a:r>
              <a:rPr sz="2000" spc="-5" dirty="0">
                <a:latin typeface="Cambria"/>
                <a:cs typeface="Cambria"/>
              </a:rPr>
              <a:t> </a:t>
            </a:r>
            <a:r>
              <a:rPr sz="2000" spc="-10" dirty="0">
                <a:latin typeface="Cambria"/>
                <a:cs typeface="Cambria"/>
              </a:rPr>
              <a:t>multiprocessor</a:t>
            </a:r>
            <a:r>
              <a:rPr sz="2000" spc="-5" dirty="0">
                <a:latin typeface="Cambria"/>
                <a:cs typeface="Cambria"/>
              </a:rPr>
              <a:t> </a:t>
            </a:r>
            <a:r>
              <a:rPr sz="2000" dirty="0">
                <a:latin typeface="Cambria"/>
                <a:cs typeface="Cambria"/>
              </a:rPr>
              <a:t>system.</a:t>
            </a:r>
            <a:r>
              <a:rPr sz="2000" spc="-20" dirty="0">
                <a:latin typeface="Cambria"/>
                <a:cs typeface="Cambria"/>
              </a:rPr>
              <a:t> </a:t>
            </a:r>
            <a:r>
              <a:rPr sz="2000" dirty="0">
                <a:latin typeface="Cambria"/>
                <a:cs typeface="Cambria"/>
              </a:rPr>
              <a:t>With</a:t>
            </a:r>
            <a:r>
              <a:rPr sz="2000" spc="-30" dirty="0">
                <a:latin typeface="Cambria"/>
                <a:cs typeface="Cambria"/>
              </a:rPr>
              <a:t> </a:t>
            </a:r>
            <a:r>
              <a:rPr sz="2000" dirty="0">
                <a:latin typeface="Cambria"/>
                <a:cs typeface="Cambria"/>
              </a:rPr>
              <a:t>a single</a:t>
            </a:r>
            <a:r>
              <a:rPr sz="2000" spc="-10" dirty="0">
                <a:latin typeface="Cambria"/>
                <a:cs typeface="Cambria"/>
              </a:rPr>
              <a:t> </a:t>
            </a:r>
            <a:r>
              <a:rPr sz="2000" dirty="0">
                <a:latin typeface="Cambria"/>
                <a:cs typeface="Cambria"/>
              </a:rPr>
              <a:t>processor</a:t>
            </a:r>
            <a:r>
              <a:rPr sz="2000" spc="-25" dirty="0">
                <a:latin typeface="Cambria"/>
                <a:cs typeface="Cambria"/>
              </a:rPr>
              <a:t> in 	</a:t>
            </a:r>
            <a:r>
              <a:rPr sz="2000" dirty="0">
                <a:latin typeface="Cambria"/>
                <a:cs typeface="Cambria"/>
              </a:rPr>
              <a:t>the</a:t>
            </a:r>
            <a:r>
              <a:rPr sz="2000" spc="75" dirty="0">
                <a:latin typeface="Cambria"/>
                <a:cs typeface="Cambria"/>
              </a:rPr>
              <a:t> </a:t>
            </a:r>
            <a:r>
              <a:rPr sz="2000" dirty="0">
                <a:latin typeface="Cambria"/>
                <a:cs typeface="Cambria"/>
              </a:rPr>
              <a:t>system,</a:t>
            </a:r>
            <a:r>
              <a:rPr sz="2000" spc="90" dirty="0">
                <a:latin typeface="Cambria"/>
                <a:cs typeface="Cambria"/>
              </a:rPr>
              <a:t> </a:t>
            </a:r>
            <a:r>
              <a:rPr sz="2000" dirty="0">
                <a:latin typeface="Cambria"/>
                <a:cs typeface="Cambria"/>
              </a:rPr>
              <a:t>AEN</a:t>
            </a:r>
            <a:r>
              <a:rPr sz="2000" spc="85" dirty="0">
                <a:latin typeface="Cambria"/>
                <a:cs typeface="Cambria"/>
              </a:rPr>
              <a:t> </a:t>
            </a:r>
            <a:r>
              <a:rPr sz="2000" dirty="0">
                <a:latin typeface="Cambria"/>
                <a:cs typeface="Cambria"/>
              </a:rPr>
              <a:t>and</a:t>
            </a:r>
            <a:r>
              <a:rPr sz="2000" spc="85" dirty="0">
                <a:latin typeface="Cambria"/>
                <a:cs typeface="Cambria"/>
              </a:rPr>
              <a:t> </a:t>
            </a:r>
            <a:r>
              <a:rPr sz="2000" dirty="0">
                <a:latin typeface="Cambria"/>
                <a:cs typeface="Cambria"/>
              </a:rPr>
              <a:t>IOB</a:t>
            </a:r>
            <a:r>
              <a:rPr sz="2000" spc="95" dirty="0">
                <a:latin typeface="Cambria"/>
                <a:cs typeface="Cambria"/>
              </a:rPr>
              <a:t> </a:t>
            </a:r>
            <a:r>
              <a:rPr sz="2000" dirty="0">
                <a:latin typeface="Cambria"/>
                <a:cs typeface="Cambria"/>
              </a:rPr>
              <a:t>are</a:t>
            </a:r>
            <a:r>
              <a:rPr sz="2000" spc="80" dirty="0">
                <a:latin typeface="Cambria"/>
                <a:cs typeface="Cambria"/>
              </a:rPr>
              <a:t> </a:t>
            </a:r>
            <a:r>
              <a:rPr sz="2000" dirty="0">
                <a:latin typeface="Cambria"/>
                <a:cs typeface="Cambria"/>
              </a:rPr>
              <a:t>grounded</a:t>
            </a:r>
            <a:r>
              <a:rPr sz="2000" spc="90" dirty="0">
                <a:latin typeface="Cambria"/>
                <a:cs typeface="Cambria"/>
              </a:rPr>
              <a:t> </a:t>
            </a:r>
            <a:r>
              <a:rPr sz="2000" dirty="0">
                <a:latin typeface="Cambria"/>
                <a:cs typeface="Cambria"/>
              </a:rPr>
              <a:t>and</a:t>
            </a:r>
            <a:r>
              <a:rPr sz="2000" spc="85" dirty="0">
                <a:latin typeface="Cambria"/>
                <a:cs typeface="Cambria"/>
              </a:rPr>
              <a:t> </a:t>
            </a:r>
            <a:r>
              <a:rPr sz="2000" dirty="0">
                <a:latin typeface="Cambria"/>
                <a:cs typeface="Cambria"/>
              </a:rPr>
              <a:t>CEN</a:t>
            </a:r>
            <a:r>
              <a:rPr sz="2000" spc="100" dirty="0">
                <a:latin typeface="Cambria"/>
                <a:cs typeface="Cambria"/>
              </a:rPr>
              <a:t> </a:t>
            </a:r>
            <a:r>
              <a:rPr sz="2000" dirty="0">
                <a:latin typeface="Cambria"/>
                <a:cs typeface="Cambria"/>
              </a:rPr>
              <a:t>is</a:t>
            </a:r>
            <a:r>
              <a:rPr sz="2000" spc="75" dirty="0">
                <a:latin typeface="Cambria"/>
                <a:cs typeface="Cambria"/>
              </a:rPr>
              <a:t> </a:t>
            </a:r>
            <a:r>
              <a:rPr sz="2000" dirty="0">
                <a:latin typeface="Cambria"/>
                <a:cs typeface="Cambria"/>
              </a:rPr>
              <a:t>tied</a:t>
            </a:r>
            <a:r>
              <a:rPr sz="2000" spc="85" dirty="0">
                <a:latin typeface="Cambria"/>
                <a:cs typeface="Cambria"/>
              </a:rPr>
              <a:t> </a:t>
            </a:r>
            <a:r>
              <a:rPr sz="2000" dirty="0">
                <a:latin typeface="Cambria"/>
                <a:cs typeface="Cambria"/>
              </a:rPr>
              <a:t>high.</a:t>
            </a:r>
            <a:r>
              <a:rPr sz="2000" spc="95" dirty="0">
                <a:latin typeface="Cambria"/>
                <a:cs typeface="Cambria"/>
              </a:rPr>
              <a:t> </a:t>
            </a:r>
            <a:r>
              <a:rPr sz="2000" dirty="0">
                <a:latin typeface="Cambria"/>
                <a:cs typeface="Cambria"/>
              </a:rPr>
              <a:t>AEN</a:t>
            </a:r>
            <a:r>
              <a:rPr sz="2000" spc="85" dirty="0">
                <a:latin typeface="Cambria"/>
                <a:cs typeface="Cambria"/>
              </a:rPr>
              <a:t> </a:t>
            </a:r>
            <a:r>
              <a:rPr sz="2000" dirty="0">
                <a:latin typeface="Cambria"/>
                <a:cs typeface="Cambria"/>
              </a:rPr>
              <a:t>causes</a:t>
            </a:r>
            <a:r>
              <a:rPr sz="2000" spc="90" dirty="0">
                <a:latin typeface="Cambria"/>
                <a:cs typeface="Cambria"/>
              </a:rPr>
              <a:t> </a:t>
            </a:r>
            <a:r>
              <a:rPr sz="2000" dirty="0">
                <a:latin typeface="Cambria"/>
                <a:cs typeface="Cambria"/>
              </a:rPr>
              <a:t>the</a:t>
            </a:r>
            <a:r>
              <a:rPr sz="2000" spc="90" dirty="0">
                <a:latin typeface="Cambria"/>
                <a:cs typeface="Cambria"/>
              </a:rPr>
              <a:t> </a:t>
            </a:r>
            <a:r>
              <a:rPr sz="2000" dirty="0">
                <a:latin typeface="Cambria"/>
                <a:cs typeface="Cambria"/>
              </a:rPr>
              <a:t>8288</a:t>
            </a:r>
            <a:r>
              <a:rPr sz="2000" spc="100" dirty="0">
                <a:latin typeface="Cambria"/>
                <a:cs typeface="Cambria"/>
              </a:rPr>
              <a:t> </a:t>
            </a:r>
            <a:r>
              <a:rPr sz="2000" dirty="0">
                <a:latin typeface="Cambria"/>
                <a:cs typeface="Cambria"/>
              </a:rPr>
              <a:t>to</a:t>
            </a:r>
            <a:r>
              <a:rPr sz="2000" spc="95" dirty="0">
                <a:latin typeface="Cambria"/>
                <a:cs typeface="Cambria"/>
              </a:rPr>
              <a:t> </a:t>
            </a:r>
            <a:r>
              <a:rPr sz="2000" spc="-10" dirty="0">
                <a:latin typeface="Cambria"/>
                <a:cs typeface="Cambria"/>
              </a:rPr>
              <a:t>enable 	</a:t>
            </a:r>
            <a:r>
              <a:rPr sz="2000" dirty="0">
                <a:latin typeface="Cambria"/>
                <a:cs typeface="Cambria"/>
              </a:rPr>
              <a:t>the</a:t>
            </a:r>
            <a:r>
              <a:rPr sz="2000" spc="204" dirty="0">
                <a:latin typeface="Cambria"/>
                <a:cs typeface="Cambria"/>
              </a:rPr>
              <a:t> </a:t>
            </a:r>
            <a:r>
              <a:rPr sz="2000" dirty="0">
                <a:latin typeface="Cambria"/>
                <a:cs typeface="Cambria"/>
              </a:rPr>
              <a:t>memory</a:t>
            </a:r>
            <a:r>
              <a:rPr sz="2000" spc="210" dirty="0">
                <a:latin typeface="Cambria"/>
                <a:cs typeface="Cambria"/>
              </a:rPr>
              <a:t> </a:t>
            </a:r>
            <a:r>
              <a:rPr sz="2000" dirty="0">
                <a:latin typeface="Cambria"/>
                <a:cs typeface="Cambria"/>
              </a:rPr>
              <a:t>control</a:t>
            </a:r>
            <a:r>
              <a:rPr sz="2000" spc="220" dirty="0">
                <a:latin typeface="Cambria"/>
                <a:cs typeface="Cambria"/>
              </a:rPr>
              <a:t> </a:t>
            </a:r>
            <a:r>
              <a:rPr sz="2000" dirty="0">
                <a:latin typeface="Cambria"/>
                <a:cs typeface="Cambria"/>
              </a:rPr>
              <a:t>signals.</a:t>
            </a:r>
            <a:r>
              <a:rPr sz="2000" spc="210" dirty="0">
                <a:latin typeface="Cambria"/>
                <a:cs typeface="Cambria"/>
              </a:rPr>
              <a:t> </a:t>
            </a:r>
            <a:r>
              <a:rPr sz="2000" dirty="0">
                <a:latin typeface="Cambria"/>
                <a:cs typeface="Cambria"/>
              </a:rPr>
              <a:t>IOB</a:t>
            </a:r>
            <a:r>
              <a:rPr sz="2000" spc="210" dirty="0">
                <a:latin typeface="Cambria"/>
                <a:cs typeface="Cambria"/>
              </a:rPr>
              <a:t> </a:t>
            </a:r>
            <a:r>
              <a:rPr sz="2000" dirty="0">
                <a:latin typeface="Cambria"/>
                <a:cs typeface="Cambria"/>
              </a:rPr>
              <a:t>(I/O</a:t>
            </a:r>
            <a:r>
              <a:rPr sz="2000" spc="215" dirty="0">
                <a:latin typeface="Cambria"/>
                <a:cs typeface="Cambria"/>
              </a:rPr>
              <a:t> </a:t>
            </a:r>
            <a:r>
              <a:rPr sz="2000" dirty="0">
                <a:latin typeface="Cambria"/>
                <a:cs typeface="Cambria"/>
              </a:rPr>
              <a:t>bus</a:t>
            </a:r>
            <a:r>
              <a:rPr sz="2000" spc="220" dirty="0">
                <a:latin typeface="Cambria"/>
                <a:cs typeface="Cambria"/>
              </a:rPr>
              <a:t> </a:t>
            </a:r>
            <a:r>
              <a:rPr sz="2000" dirty="0">
                <a:latin typeface="Cambria"/>
                <a:cs typeface="Cambria"/>
              </a:rPr>
              <a:t>mode)</a:t>
            </a:r>
            <a:r>
              <a:rPr sz="2000" spc="210" dirty="0">
                <a:latin typeface="Cambria"/>
                <a:cs typeface="Cambria"/>
              </a:rPr>
              <a:t> </a:t>
            </a:r>
            <a:r>
              <a:rPr sz="2000" dirty="0">
                <a:latin typeface="Cambria"/>
                <a:cs typeface="Cambria"/>
              </a:rPr>
              <a:t>signal</a:t>
            </a:r>
            <a:r>
              <a:rPr sz="2000" spc="210" dirty="0">
                <a:latin typeface="Cambria"/>
                <a:cs typeface="Cambria"/>
              </a:rPr>
              <a:t> </a:t>
            </a:r>
            <a:r>
              <a:rPr sz="2000" dirty="0">
                <a:latin typeface="Cambria"/>
                <a:cs typeface="Cambria"/>
              </a:rPr>
              <a:t>selects</a:t>
            </a:r>
            <a:r>
              <a:rPr sz="2000" spc="235" dirty="0">
                <a:latin typeface="Cambria"/>
                <a:cs typeface="Cambria"/>
              </a:rPr>
              <a:t> </a:t>
            </a:r>
            <a:r>
              <a:rPr sz="2000" dirty="0">
                <a:latin typeface="Cambria"/>
                <a:cs typeface="Cambria"/>
              </a:rPr>
              <a:t>either</a:t>
            </a:r>
            <a:r>
              <a:rPr sz="2000" spc="204" dirty="0">
                <a:latin typeface="Cambria"/>
                <a:cs typeface="Cambria"/>
              </a:rPr>
              <a:t> </a:t>
            </a:r>
            <a:r>
              <a:rPr sz="2000" dirty="0">
                <a:latin typeface="Cambria"/>
                <a:cs typeface="Cambria"/>
              </a:rPr>
              <a:t>the</a:t>
            </a:r>
            <a:r>
              <a:rPr sz="2000" spc="220" dirty="0">
                <a:latin typeface="Cambria"/>
                <a:cs typeface="Cambria"/>
              </a:rPr>
              <a:t> </a:t>
            </a:r>
            <a:r>
              <a:rPr sz="2000" dirty="0">
                <a:latin typeface="Cambria"/>
                <a:cs typeface="Cambria"/>
              </a:rPr>
              <a:t>I/O</a:t>
            </a:r>
            <a:r>
              <a:rPr sz="2000" spc="225" dirty="0">
                <a:latin typeface="Cambria"/>
                <a:cs typeface="Cambria"/>
              </a:rPr>
              <a:t> </a:t>
            </a:r>
            <a:r>
              <a:rPr sz="2000" dirty="0">
                <a:latin typeface="Cambria"/>
                <a:cs typeface="Cambria"/>
              </a:rPr>
              <a:t>bus</a:t>
            </a:r>
            <a:r>
              <a:rPr sz="2000" spc="204" dirty="0">
                <a:latin typeface="Cambria"/>
                <a:cs typeface="Cambria"/>
              </a:rPr>
              <a:t> </a:t>
            </a:r>
            <a:r>
              <a:rPr sz="2000" dirty="0">
                <a:latin typeface="Cambria"/>
                <a:cs typeface="Cambria"/>
              </a:rPr>
              <a:t>mode</a:t>
            </a:r>
            <a:r>
              <a:rPr sz="2000" spc="204" dirty="0">
                <a:latin typeface="Cambria"/>
                <a:cs typeface="Cambria"/>
              </a:rPr>
              <a:t> </a:t>
            </a:r>
            <a:r>
              <a:rPr sz="2000" spc="-25" dirty="0">
                <a:latin typeface="Cambria"/>
                <a:cs typeface="Cambria"/>
              </a:rPr>
              <a:t>or 	</a:t>
            </a:r>
            <a:r>
              <a:rPr sz="2000" dirty="0">
                <a:latin typeface="Cambria"/>
                <a:cs typeface="Cambria"/>
              </a:rPr>
              <a:t>system</a:t>
            </a:r>
            <a:r>
              <a:rPr sz="2000" spc="-15" dirty="0">
                <a:latin typeface="Cambria"/>
                <a:cs typeface="Cambria"/>
              </a:rPr>
              <a:t> </a:t>
            </a:r>
            <a:r>
              <a:rPr sz="2000" dirty="0">
                <a:latin typeface="Cambria"/>
                <a:cs typeface="Cambria"/>
              </a:rPr>
              <a:t>bus</a:t>
            </a:r>
            <a:r>
              <a:rPr sz="2000" spc="-15" dirty="0">
                <a:latin typeface="Cambria"/>
                <a:cs typeface="Cambria"/>
              </a:rPr>
              <a:t> </a:t>
            </a:r>
            <a:r>
              <a:rPr sz="2000" dirty="0">
                <a:latin typeface="Cambria"/>
                <a:cs typeface="Cambria"/>
              </a:rPr>
              <a:t>mode</a:t>
            </a:r>
            <a:r>
              <a:rPr sz="2000" spc="-20" dirty="0">
                <a:latin typeface="Cambria"/>
                <a:cs typeface="Cambria"/>
              </a:rPr>
              <a:t> </a:t>
            </a:r>
            <a:r>
              <a:rPr sz="2000" dirty="0">
                <a:latin typeface="Cambria"/>
                <a:cs typeface="Cambria"/>
              </a:rPr>
              <a:t>operation.</a:t>
            </a:r>
            <a:r>
              <a:rPr sz="2000" spc="-10" dirty="0">
                <a:latin typeface="Cambria"/>
                <a:cs typeface="Cambria"/>
              </a:rPr>
              <a:t> </a:t>
            </a:r>
            <a:r>
              <a:rPr sz="2000" dirty="0">
                <a:latin typeface="Cambria"/>
                <a:cs typeface="Cambria"/>
              </a:rPr>
              <a:t>CEN</a:t>
            </a:r>
            <a:r>
              <a:rPr sz="2000" spc="-10" dirty="0">
                <a:latin typeface="Cambria"/>
                <a:cs typeface="Cambria"/>
              </a:rPr>
              <a:t> </a:t>
            </a:r>
            <a:r>
              <a:rPr sz="2000" dirty="0">
                <a:latin typeface="Cambria"/>
                <a:cs typeface="Cambria"/>
              </a:rPr>
              <a:t>(control</a:t>
            </a:r>
            <a:r>
              <a:rPr sz="2000" spc="-10" dirty="0">
                <a:latin typeface="Cambria"/>
                <a:cs typeface="Cambria"/>
              </a:rPr>
              <a:t> </a:t>
            </a:r>
            <a:r>
              <a:rPr sz="2000" dirty="0">
                <a:latin typeface="Cambria"/>
                <a:cs typeface="Cambria"/>
              </a:rPr>
              <a:t>enable) input</a:t>
            </a:r>
            <a:r>
              <a:rPr sz="2000" spc="-10" dirty="0">
                <a:latin typeface="Cambria"/>
                <a:cs typeface="Cambria"/>
              </a:rPr>
              <a:t> </a:t>
            </a:r>
            <a:r>
              <a:rPr sz="2000" dirty="0">
                <a:latin typeface="Cambria"/>
                <a:cs typeface="Cambria"/>
              </a:rPr>
              <a:t>enables the</a:t>
            </a:r>
            <a:r>
              <a:rPr sz="2000" spc="-10" dirty="0">
                <a:latin typeface="Cambria"/>
                <a:cs typeface="Cambria"/>
              </a:rPr>
              <a:t> </a:t>
            </a:r>
            <a:r>
              <a:rPr sz="2000" dirty="0">
                <a:latin typeface="Cambria"/>
                <a:cs typeface="Cambria"/>
              </a:rPr>
              <a:t>command</a:t>
            </a:r>
            <a:r>
              <a:rPr sz="2000" spc="-15" dirty="0">
                <a:latin typeface="Cambria"/>
                <a:cs typeface="Cambria"/>
              </a:rPr>
              <a:t> </a:t>
            </a:r>
            <a:r>
              <a:rPr sz="2000" dirty="0">
                <a:latin typeface="Cambria"/>
                <a:cs typeface="Cambria"/>
              </a:rPr>
              <a:t>output</a:t>
            </a:r>
            <a:r>
              <a:rPr sz="2000" spc="-5" dirty="0">
                <a:latin typeface="Cambria"/>
                <a:cs typeface="Cambria"/>
              </a:rPr>
              <a:t> </a:t>
            </a:r>
            <a:r>
              <a:rPr sz="2000" dirty="0">
                <a:latin typeface="Cambria"/>
                <a:cs typeface="Cambria"/>
              </a:rPr>
              <a:t>pins</a:t>
            </a:r>
            <a:r>
              <a:rPr sz="2000" spc="-15" dirty="0">
                <a:latin typeface="Cambria"/>
                <a:cs typeface="Cambria"/>
              </a:rPr>
              <a:t> </a:t>
            </a:r>
            <a:r>
              <a:rPr sz="2000" spc="-25" dirty="0">
                <a:latin typeface="Cambria"/>
                <a:cs typeface="Cambria"/>
              </a:rPr>
              <a:t>on 	</a:t>
            </a:r>
            <a:r>
              <a:rPr sz="2000" dirty="0">
                <a:latin typeface="Cambria"/>
                <a:cs typeface="Cambria"/>
              </a:rPr>
              <a:t>the</a:t>
            </a:r>
            <a:r>
              <a:rPr sz="2000" spc="-15" dirty="0">
                <a:latin typeface="Cambria"/>
                <a:cs typeface="Cambria"/>
              </a:rPr>
              <a:t> </a:t>
            </a:r>
            <a:r>
              <a:rPr sz="2000" spc="-10" dirty="0">
                <a:latin typeface="Cambria"/>
                <a:cs typeface="Cambria"/>
              </a:rPr>
              <a:t>8288.</a:t>
            </a:r>
            <a:endParaRPr sz="2000">
              <a:latin typeface="Cambria"/>
              <a:cs typeface="Cambria"/>
            </a:endParaRPr>
          </a:p>
          <a:p>
            <a:pPr marL="238760" marR="5080" indent="-226695" algn="just">
              <a:lnSpc>
                <a:spcPct val="140100"/>
              </a:lnSpc>
              <a:spcBef>
                <a:spcPts val="1010"/>
              </a:spcBef>
              <a:buFont typeface="Arial MT"/>
              <a:buChar char="•"/>
              <a:tabLst>
                <a:tab pos="241300" algn="l"/>
              </a:tabLst>
            </a:pPr>
            <a:r>
              <a:rPr sz="2000" b="1" dirty="0">
                <a:latin typeface="Cambria"/>
                <a:cs typeface="Cambria"/>
              </a:rPr>
              <a:t>AIOWC/AMWC</a:t>
            </a:r>
            <a:r>
              <a:rPr sz="2000" b="1" spc="50" dirty="0">
                <a:latin typeface="Cambria"/>
                <a:cs typeface="Cambria"/>
              </a:rPr>
              <a:t>  </a:t>
            </a:r>
            <a:r>
              <a:rPr sz="2000" b="1" dirty="0">
                <a:latin typeface="Cambria"/>
                <a:cs typeface="Cambria"/>
              </a:rPr>
              <a:t>(Advance</a:t>
            </a:r>
            <a:r>
              <a:rPr sz="2000" b="1" spc="45" dirty="0">
                <a:latin typeface="Cambria"/>
                <a:cs typeface="Cambria"/>
              </a:rPr>
              <a:t>  </a:t>
            </a:r>
            <a:r>
              <a:rPr sz="2000" b="1" dirty="0">
                <a:latin typeface="Cambria"/>
                <a:cs typeface="Cambria"/>
              </a:rPr>
              <a:t>I/O</a:t>
            </a:r>
            <a:r>
              <a:rPr sz="2000" b="1" spc="50" dirty="0">
                <a:latin typeface="Cambria"/>
                <a:cs typeface="Cambria"/>
              </a:rPr>
              <a:t>  </a:t>
            </a:r>
            <a:r>
              <a:rPr sz="2000" b="1" dirty="0">
                <a:latin typeface="Cambria"/>
                <a:cs typeface="Cambria"/>
              </a:rPr>
              <a:t>Write</a:t>
            </a:r>
            <a:r>
              <a:rPr sz="2000" b="1" spc="40" dirty="0">
                <a:latin typeface="Cambria"/>
                <a:cs typeface="Cambria"/>
              </a:rPr>
              <a:t>  </a:t>
            </a:r>
            <a:r>
              <a:rPr sz="2000" b="1" dirty="0">
                <a:latin typeface="Cambria"/>
                <a:cs typeface="Cambria"/>
              </a:rPr>
              <a:t>Command/Advance</a:t>
            </a:r>
            <a:r>
              <a:rPr sz="2000" b="1" spc="50" dirty="0">
                <a:latin typeface="Cambria"/>
                <a:cs typeface="Cambria"/>
              </a:rPr>
              <a:t>  </a:t>
            </a:r>
            <a:r>
              <a:rPr sz="2000" b="1" dirty="0">
                <a:latin typeface="Cambria"/>
                <a:cs typeface="Cambria"/>
              </a:rPr>
              <a:t>Memory</a:t>
            </a:r>
            <a:r>
              <a:rPr sz="2000" b="1" spc="50" dirty="0">
                <a:latin typeface="Cambria"/>
                <a:cs typeface="Cambria"/>
              </a:rPr>
              <a:t>  </a:t>
            </a:r>
            <a:r>
              <a:rPr sz="2000" b="1" dirty="0">
                <a:latin typeface="Cambria"/>
                <a:cs typeface="Cambria"/>
              </a:rPr>
              <a:t>Write</a:t>
            </a:r>
            <a:r>
              <a:rPr sz="2000" b="1" spc="45" dirty="0">
                <a:latin typeface="Cambria"/>
                <a:cs typeface="Cambria"/>
              </a:rPr>
              <a:t>  </a:t>
            </a:r>
            <a:r>
              <a:rPr sz="2000" b="1" spc="-10" dirty="0">
                <a:latin typeface="Cambria"/>
                <a:cs typeface="Cambria"/>
              </a:rPr>
              <a:t>Command): 	</a:t>
            </a:r>
            <a:r>
              <a:rPr sz="2000" dirty="0">
                <a:latin typeface="Cambria"/>
                <a:cs typeface="Cambria"/>
              </a:rPr>
              <a:t>These</a:t>
            </a:r>
            <a:r>
              <a:rPr sz="2000" spc="110" dirty="0">
                <a:latin typeface="Cambria"/>
                <a:cs typeface="Cambria"/>
              </a:rPr>
              <a:t> </a:t>
            </a:r>
            <a:r>
              <a:rPr sz="2000" dirty="0">
                <a:latin typeface="Cambria"/>
                <a:cs typeface="Cambria"/>
              </a:rPr>
              <a:t>signals</a:t>
            </a:r>
            <a:r>
              <a:rPr sz="2000" spc="114" dirty="0">
                <a:latin typeface="Cambria"/>
                <a:cs typeface="Cambria"/>
              </a:rPr>
              <a:t> </a:t>
            </a:r>
            <a:r>
              <a:rPr sz="2000" dirty="0">
                <a:latin typeface="Cambria"/>
                <a:cs typeface="Cambria"/>
              </a:rPr>
              <a:t>are</a:t>
            </a:r>
            <a:r>
              <a:rPr sz="2000" spc="110" dirty="0">
                <a:latin typeface="Cambria"/>
                <a:cs typeface="Cambria"/>
              </a:rPr>
              <a:t> </a:t>
            </a:r>
            <a:r>
              <a:rPr sz="2000" dirty="0">
                <a:latin typeface="Cambria"/>
                <a:cs typeface="Cambria"/>
              </a:rPr>
              <a:t>similar</a:t>
            </a:r>
            <a:r>
              <a:rPr sz="2000" spc="95" dirty="0">
                <a:latin typeface="Cambria"/>
                <a:cs typeface="Cambria"/>
              </a:rPr>
              <a:t> </a:t>
            </a:r>
            <a:r>
              <a:rPr sz="2000" dirty="0">
                <a:latin typeface="Cambria"/>
                <a:cs typeface="Cambria"/>
              </a:rPr>
              <a:t>to</a:t>
            </a:r>
            <a:r>
              <a:rPr sz="2000" spc="110" dirty="0">
                <a:latin typeface="Cambria"/>
                <a:cs typeface="Cambria"/>
              </a:rPr>
              <a:t> </a:t>
            </a:r>
            <a:r>
              <a:rPr sz="2000" dirty="0">
                <a:latin typeface="Cambria"/>
                <a:cs typeface="Cambria"/>
              </a:rPr>
              <a:t>IOWC</a:t>
            </a:r>
            <a:r>
              <a:rPr sz="2000" spc="100" dirty="0">
                <a:latin typeface="Cambria"/>
                <a:cs typeface="Cambria"/>
              </a:rPr>
              <a:t> </a:t>
            </a:r>
            <a:r>
              <a:rPr sz="2000" dirty="0">
                <a:latin typeface="Cambria"/>
                <a:cs typeface="Cambria"/>
              </a:rPr>
              <a:t>and</a:t>
            </a:r>
            <a:r>
              <a:rPr sz="2000" spc="110" dirty="0">
                <a:latin typeface="Cambria"/>
                <a:cs typeface="Cambria"/>
              </a:rPr>
              <a:t> </a:t>
            </a:r>
            <a:r>
              <a:rPr sz="2000" dirty="0">
                <a:latin typeface="Cambria"/>
                <a:cs typeface="Cambria"/>
              </a:rPr>
              <a:t>MWTC</a:t>
            </a:r>
            <a:r>
              <a:rPr sz="2000" spc="100" dirty="0">
                <a:latin typeface="Cambria"/>
                <a:cs typeface="Cambria"/>
              </a:rPr>
              <a:t> </a:t>
            </a:r>
            <a:r>
              <a:rPr sz="2000" dirty="0">
                <a:latin typeface="Cambria"/>
                <a:cs typeface="Cambria"/>
              </a:rPr>
              <a:t>except</a:t>
            </a:r>
            <a:r>
              <a:rPr sz="2000" spc="120" dirty="0">
                <a:latin typeface="Cambria"/>
                <a:cs typeface="Cambria"/>
              </a:rPr>
              <a:t> </a:t>
            </a:r>
            <a:r>
              <a:rPr sz="2000" dirty="0">
                <a:latin typeface="Cambria"/>
                <a:cs typeface="Cambria"/>
              </a:rPr>
              <a:t>that</a:t>
            </a:r>
            <a:r>
              <a:rPr sz="2000" spc="105" dirty="0">
                <a:latin typeface="Cambria"/>
                <a:cs typeface="Cambria"/>
              </a:rPr>
              <a:t> </a:t>
            </a:r>
            <a:r>
              <a:rPr sz="2000" dirty="0">
                <a:latin typeface="Cambria"/>
                <a:cs typeface="Cambria"/>
              </a:rPr>
              <a:t>they</a:t>
            </a:r>
            <a:r>
              <a:rPr sz="2000" spc="114" dirty="0">
                <a:latin typeface="Cambria"/>
                <a:cs typeface="Cambria"/>
              </a:rPr>
              <a:t> </a:t>
            </a:r>
            <a:r>
              <a:rPr sz="2000" dirty="0">
                <a:latin typeface="Cambria"/>
                <a:cs typeface="Cambria"/>
              </a:rPr>
              <a:t>are</a:t>
            </a:r>
            <a:r>
              <a:rPr sz="2000" spc="110" dirty="0">
                <a:latin typeface="Cambria"/>
                <a:cs typeface="Cambria"/>
              </a:rPr>
              <a:t> </a:t>
            </a:r>
            <a:r>
              <a:rPr sz="2000" dirty="0">
                <a:latin typeface="Cambria"/>
                <a:cs typeface="Cambria"/>
              </a:rPr>
              <a:t>activated</a:t>
            </a:r>
            <a:r>
              <a:rPr sz="2000" spc="114" dirty="0">
                <a:latin typeface="Cambria"/>
                <a:cs typeface="Cambria"/>
              </a:rPr>
              <a:t> </a:t>
            </a:r>
            <a:r>
              <a:rPr sz="2000" dirty="0">
                <a:latin typeface="Cambria"/>
                <a:cs typeface="Cambria"/>
              </a:rPr>
              <a:t>one</a:t>
            </a:r>
            <a:r>
              <a:rPr sz="2000" spc="114" dirty="0">
                <a:latin typeface="Cambria"/>
                <a:cs typeface="Cambria"/>
              </a:rPr>
              <a:t> </a:t>
            </a:r>
            <a:r>
              <a:rPr sz="2000" dirty="0">
                <a:latin typeface="Cambria"/>
                <a:cs typeface="Cambria"/>
              </a:rPr>
              <a:t>clock</a:t>
            </a:r>
            <a:r>
              <a:rPr sz="2000" spc="114" dirty="0">
                <a:latin typeface="Cambria"/>
                <a:cs typeface="Cambria"/>
              </a:rPr>
              <a:t> </a:t>
            </a:r>
            <a:r>
              <a:rPr sz="2000" spc="-10" dirty="0">
                <a:latin typeface="Cambria"/>
                <a:cs typeface="Cambria"/>
              </a:rPr>
              <a:t>pulse 	</a:t>
            </a:r>
            <a:r>
              <a:rPr sz="2000" spc="-25" dirty="0">
                <a:latin typeface="Cambria"/>
                <a:cs typeface="Cambria"/>
              </a:rPr>
              <a:t>earlier.</a:t>
            </a:r>
            <a:r>
              <a:rPr sz="2000" spc="-45" dirty="0">
                <a:latin typeface="Cambria"/>
                <a:cs typeface="Cambria"/>
              </a:rPr>
              <a:t> </a:t>
            </a:r>
            <a:r>
              <a:rPr sz="2000" dirty="0">
                <a:latin typeface="Cambria"/>
                <a:cs typeface="Cambria"/>
              </a:rPr>
              <a:t>This</a:t>
            </a:r>
            <a:r>
              <a:rPr sz="2000" spc="-50" dirty="0">
                <a:latin typeface="Cambria"/>
                <a:cs typeface="Cambria"/>
              </a:rPr>
              <a:t> </a:t>
            </a:r>
            <a:r>
              <a:rPr sz="2000" dirty="0">
                <a:latin typeface="Cambria"/>
                <a:cs typeface="Cambria"/>
              </a:rPr>
              <a:t>gives</a:t>
            </a:r>
            <a:r>
              <a:rPr sz="2000" spc="-40" dirty="0">
                <a:latin typeface="Cambria"/>
                <a:cs typeface="Cambria"/>
              </a:rPr>
              <a:t> </a:t>
            </a:r>
            <a:r>
              <a:rPr sz="2000" dirty="0">
                <a:latin typeface="Cambria"/>
                <a:cs typeface="Cambria"/>
              </a:rPr>
              <a:t>slow</a:t>
            </a:r>
            <a:r>
              <a:rPr sz="2000" spc="-45" dirty="0">
                <a:latin typeface="Cambria"/>
                <a:cs typeface="Cambria"/>
              </a:rPr>
              <a:t> </a:t>
            </a:r>
            <a:r>
              <a:rPr sz="2000" dirty="0">
                <a:latin typeface="Cambria"/>
                <a:cs typeface="Cambria"/>
              </a:rPr>
              <a:t>interfaces</a:t>
            </a:r>
            <a:r>
              <a:rPr sz="2000" spc="-65" dirty="0">
                <a:latin typeface="Cambria"/>
                <a:cs typeface="Cambria"/>
              </a:rPr>
              <a:t> </a:t>
            </a:r>
            <a:r>
              <a:rPr sz="2000" dirty="0">
                <a:latin typeface="Cambria"/>
                <a:cs typeface="Cambria"/>
              </a:rPr>
              <a:t>an</a:t>
            </a:r>
            <a:r>
              <a:rPr sz="2000" spc="-55" dirty="0">
                <a:latin typeface="Cambria"/>
                <a:cs typeface="Cambria"/>
              </a:rPr>
              <a:t> </a:t>
            </a:r>
            <a:r>
              <a:rPr sz="2000" dirty="0">
                <a:latin typeface="Cambria"/>
                <a:cs typeface="Cambria"/>
              </a:rPr>
              <a:t>extra</a:t>
            </a:r>
            <a:r>
              <a:rPr sz="2000" spc="-35" dirty="0">
                <a:latin typeface="Cambria"/>
                <a:cs typeface="Cambria"/>
              </a:rPr>
              <a:t> </a:t>
            </a:r>
            <a:r>
              <a:rPr sz="2000" dirty="0">
                <a:latin typeface="Cambria"/>
                <a:cs typeface="Cambria"/>
              </a:rPr>
              <a:t>clock</a:t>
            </a:r>
            <a:r>
              <a:rPr sz="2000" spc="-45" dirty="0">
                <a:latin typeface="Cambria"/>
                <a:cs typeface="Cambria"/>
              </a:rPr>
              <a:t> </a:t>
            </a:r>
            <a:r>
              <a:rPr sz="2000" dirty="0">
                <a:latin typeface="Cambria"/>
                <a:cs typeface="Cambria"/>
              </a:rPr>
              <a:t>cycle</a:t>
            </a:r>
            <a:r>
              <a:rPr sz="2000" spc="-35" dirty="0">
                <a:latin typeface="Cambria"/>
                <a:cs typeface="Cambria"/>
              </a:rPr>
              <a:t> </a:t>
            </a:r>
            <a:r>
              <a:rPr sz="2000" dirty="0">
                <a:latin typeface="Cambria"/>
                <a:cs typeface="Cambria"/>
              </a:rPr>
              <a:t>to</a:t>
            </a:r>
            <a:r>
              <a:rPr sz="2000" spc="-60" dirty="0">
                <a:latin typeface="Cambria"/>
                <a:cs typeface="Cambria"/>
              </a:rPr>
              <a:t> </a:t>
            </a:r>
            <a:r>
              <a:rPr sz="2000" dirty="0">
                <a:latin typeface="Cambria"/>
                <a:cs typeface="Cambria"/>
              </a:rPr>
              <a:t>prepare</a:t>
            </a:r>
            <a:r>
              <a:rPr sz="2000" spc="-60" dirty="0">
                <a:latin typeface="Cambria"/>
                <a:cs typeface="Cambria"/>
              </a:rPr>
              <a:t> </a:t>
            </a:r>
            <a:r>
              <a:rPr sz="2000" dirty="0">
                <a:latin typeface="Cambria"/>
                <a:cs typeface="Cambria"/>
              </a:rPr>
              <a:t>to</a:t>
            </a:r>
            <a:r>
              <a:rPr sz="2000" spc="-60" dirty="0">
                <a:latin typeface="Cambria"/>
                <a:cs typeface="Cambria"/>
              </a:rPr>
              <a:t> </a:t>
            </a:r>
            <a:r>
              <a:rPr sz="2000" dirty="0">
                <a:latin typeface="Cambria"/>
                <a:cs typeface="Cambria"/>
              </a:rPr>
              <a:t>input</a:t>
            </a:r>
            <a:r>
              <a:rPr sz="2000" spc="-40" dirty="0">
                <a:latin typeface="Cambria"/>
                <a:cs typeface="Cambria"/>
              </a:rPr>
              <a:t> </a:t>
            </a:r>
            <a:r>
              <a:rPr sz="2000" dirty="0">
                <a:latin typeface="Cambria"/>
                <a:cs typeface="Cambria"/>
              </a:rPr>
              <a:t>the</a:t>
            </a:r>
            <a:r>
              <a:rPr sz="2000" spc="-45" dirty="0">
                <a:latin typeface="Cambria"/>
                <a:cs typeface="Cambria"/>
              </a:rPr>
              <a:t> </a:t>
            </a:r>
            <a:r>
              <a:rPr sz="2000" spc="-10" dirty="0">
                <a:latin typeface="Cambria"/>
                <a:cs typeface="Cambria"/>
              </a:rPr>
              <a:t>data.</a:t>
            </a:r>
            <a:endParaRPr sz="2000">
              <a:latin typeface="Cambria"/>
              <a:cs typeface="Cambri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065" rIns="0" bIns="0" rtlCol="0">
            <a:spAutoFit/>
          </a:bodyPr>
          <a:lstStyle/>
          <a:p>
            <a:pPr marL="12700">
              <a:lnSpc>
                <a:spcPct val="100000"/>
              </a:lnSpc>
              <a:spcBef>
                <a:spcPts val="95"/>
              </a:spcBef>
            </a:pPr>
            <a:r>
              <a:rPr dirty="0"/>
              <a:t>The</a:t>
            </a:r>
            <a:r>
              <a:rPr spc="-65" dirty="0"/>
              <a:t> </a:t>
            </a:r>
            <a:r>
              <a:rPr spc="-10" dirty="0"/>
              <a:t>difference</a:t>
            </a:r>
            <a:r>
              <a:rPr spc="-100" dirty="0"/>
              <a:t> </a:t>
            </a:r>
            <a:r>
              <a:rPr dirty="0"/>
              <a:t>between</a:t>
            </a:r>
            <a:r>
              <a:rPr spc="-80" dirty="0"/>
              <a:t> </a:t>
            </a:r>
            <a:r>
              <a:rPr dirty="0"/>
              <a:t>minimum</a:t>
            </a:r>
            <a:r>
              <a:rPr spc="-70" dirty="0"/>
              <a:t> </a:t>
            </a:r>
            <a:r>
              <a:rPr dirty="0"/>
              <a:t>mode</a:t>
            </a:r>
            <a:r>
              <a:rPr spc="-65" dirty="0"/>
              <a:t> </a:t>
            </a:r>
            <a:r>
              <a:rPr dirty="0"/>
              <a:t>and</a:t>
            </a:r>
            <a:r>
              <a:rPr spc="-80" dirty="0"/>
              <a:t> </a:t>
            </a:r>
            <a:r>
              <a:rPr dirty="0"/>
              <a:t>maximum</a:t>
            </a:r>
            <a:r>
              <a:rPr spc="-60" dirty="0"/>
              <a:t> </a:t>
            </a:r>
            <a:r>
              <a:rPr spc="-10" dirty="0"/>
              <a:t>mode:</a:t>
            </a:r>
          </a:p>
        </p:txBody>
      </p:sp>
      <p:graphicFrame>
        <p:nvGraphicFramePr>
          <p:cNvPr id="3" name="object 3"/>
          <p:cNvGraphicFramePr>
            <a:graphicFrameLocks noGrp="1"/>
          </p:cNvGraphicFramePr>
          <p:nvPr/>
        </p:nvGraphicFramePr>
        <p:xfrm>
          <a:off x="922121" y="1076833"/>
          <a:ext cx="10424160" cy="5340984"/>
        </p:xfrm>
        <a:graphic>
          <a:graphicData uri="http://schemas.openxmlformats.org/drawingml/2006/table">
            <a:tbl>
              <a:tblPr firstRow="1" bandRow="1">
                <a:tableStyleId>{2D5ABB26-0587-4C30-8999-92F81FD0307C}</a:tableStyleId>
              </a:tblPr>
              <a:tblGrid>
                <a:gridCol w="5167630">
                  <a:extLst>
                    <a:ext uri="{9D8B030D-6E8A-4147-A177-3AD203B41FA5}">
                      <a16:colId xmlns:a16="http://schemas.microsoft.com/office/drawing/2014/main" val="20000"/>
                    </a:ext>
                  </a:extLst>
                </a:gridCol>
                <a:gridCol w="5167630">
                  <a:extLst>
                    <a:ext uri="{9D8B030D-6E8A-4147-A177-3AD203B41FA5}">
                      <a16:colId xmlns:a16="http://schemas.microsoft.com/office/drawing/2014/main" val="20001"/>
                    </a:ext>
                  </a:extLst>
                </a:gridCol>
              </a:tblGrid>
              <a:tr h="548005">
                <a:tc>
                  <a:txBody>
                    <a:bodyPr/>
                    <a:lstStyle/>
                    <a:p>
                      <a:pPr algn="ctr">
                        <a:lnSpc>
                          <a:spcPct val="100000"/>
                        </a:lnSpc>
                        <a:spcBef>
                          <a:spcPts val="1060"/>
                        </a:spcBef>
                      </a:pPr>
                      <a:r>
                        <a:rPr sz="2000" b="1" dirty="0">
                          <a:solidFill>
                            <a:srgbClr val="00AF50"/>
                          </a:solidFill>
                          <a:latin typeface="Cambria"/>
                          <a:cs typeface="Cambria"/>
                        </a:rPr>
                        <a:t>Minimum</a:t>
                      </a:r>
                      <a:r>
                        <a:rPr sz="2000" b="1" spc="-75" dirty="0">
                          <a:solidFill>
                            <a:srgbClr val="00AF50"/>
                          </a:solidFill>
                          <a:latin typeface="Cambria"/>
                          <a:cs typeface="Cambria"/>
                        </a:rPr>
                        <a:t> </a:t>
                      </a:r>
                      <a:r>
                        <a:rPr sz="2000" b="1" spc="-20" dirty="0">
                          <a:solidFill>
                            <a:srgbClr val="00AF50"/>
                          </a:solidFill>
                          <a:latin typeface="Cambria"/>
                          <a:cs typeface="Cambria"/>
                        </a:rPr>
                        <a:t>Mode</a:t>
                      </a:r>
                      <a:endParaRPr sz="2000">
                        <a:latin typeface="Cambria"/>
                        <a:cs typeface="Cambria"/>
                      </a:endParaRPr>
                    </a:p>
                  </a:txBody>
                  <a:tcPr marL="0" marR="0" marT="13462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1060"/>
                        </a:spcBef>
                      </a:pPr>
                      <a:r>
                        <a:rPr sz="2000" b="1" dirty="0">
                          <a:solidFill>
                            <a:srgbClr val="00AF50"/>
                          </a:solidFill>
                          <a:latin typeface="Cambria"/>
                          <a:cs typeface="Cambria"/>
                        </a:rPr>
                        <a:t>Maximum</a:t>
                      </a:r>
                      <a:r>
                        <a:rPr sz="2000" b="1" spc="-65" dirty="0">
                          <a:solidFill>
                            <a:srgbClr val="00AF50"/>
                          </a:solidFill>
                          <a:latin typeface="Cambria"/>
                          <a:cs typeface="Cambria"/>
                        </a:rPr>
                        <a:t> </a:t>
                      </a:r>
                      <a:r>
                        <a:rPr sz="2000" b="1" spc="-20" dirty="0">
                          <a:solidFill>
                            <a:srgbClr val="00AF50"/>
                          </a:solidFill>
                          <a:latin typeface="Cambria"/>
                          <a:cs typeface="Cambria"/>
                        </a:rPr>
                        <a:t>Mode</a:t>
                      </a:r>
                      <a:endParaRPr sz="2000">
                        <a:latin typeface="Cambria"/>
                        <a:cs typeface="Cambria"/>
                      </a:endParaRPr>
                    </a:p>
                  </a:txBody>
                  <a:tcPr marL="0" marR="0" marT="13462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0"/>
                  </a:ext>
                </a:extLst>
              </a:tr>
              <a:tr h="1463040">
                <a:tc>
                  <a:txBody>
                    <a:bodyPr/>
                    <a:lstStyle/>
                    <a:p>
                      <a:pPr marL="91440">
                        <a:lnSpc>
                          <a:spcPct val="100000"/>
                        </a:lnSpc>
                        <a:spcBef>
                          <a:spcPts val="1060"/>
                        </a:spcBef>
                        <a:tabLst>
                          <a:tab pos="1068070" algn="l"/>
                          <a:tab pos="1981200" algn="l"/>
                          <a:tab pos="2783205" algn="l"/>
                          <a:tab pos="3001010" algn="l"/>
                          <a:tab pos="3547745" algn="l"/>
                          <a:tab pos="4119245" algn="l"/>
                          <a:tab pos="4728210" algn="l"/>
                        </a:tabLst>
                      </a:pPr>
                      <a:r>
                        <a:rPr sz="2000" spc="-10" dirty="0">
                          <a:latin typeface="Cambria"/>
                          <a:cs typeface="Cambria"/>
                        </a:rPr>
                        <a:t>Control</a:t>
                      </a:r>
                      <a:r>
                        <a:rPr sz="2000" dirty="0">
                          <a:latin typeface="Cambria"/>
                          <a:cs typeface="Cambria"/>
                        </a:rPr>
                        <a:t>	</a:t>
                      </a:r>
                      <a:r>
                        <a:rPr sz="2000" spc="-10" dirty="0">
                          <a:latin typeface="Cambria"/>
                          <a:cs typeface="Cambria"/>
                        </a:rPr>
                        <a:t>signals</a:t>
                      </a:r>
                      <a:r>
                        <a:rPr sz="2000" dirty="0">
                          <a:latin typeface="Cambria"/>
                          <a:cs typeface="Cambria"/>
                        </a:rPr>
                        <a:t>	</a:t>
                      </a:r>
                      <a:r>
                        <a:rPr sz="2000" spc="-20" dirty="0">
                          <a:latin typeface="Cambria"/>
                          <a:cs typeface="Cambria"/>
                        </a:rPr>
                        <a:t>M/IO’</a:t>
                      </a:r>
                      <a:r>
                        <a:rPr sz="2000" dirty="0">
                          <a:latin typeface="Cambria"/>
                          <a:cs typeface="Cambria"/>
                        </a:rPr>
                        <a:t>	</a:t>
                      </a:r>
                      <a:r>
                        <a:rPr sz="2000" spc="-50" dirty="0">
                          <a:latin typeface="Cambria"/>
                          <a:cs typeface="Cambria"/>
                        </a:rPr>
                        <a:t>,</a:t>
                      </a:r>
                      <a:r>
                        <a:rPr sz="2000" dirty="0">
                          <a:latin typeface="Cambria"/>
                          <a:cs typeface="Cambria"/>
                        </a:rPr>
                        <a:t>	</a:t>
                      </a:r>
                      <a:r>
                        <a:rPr sz="2000" spc="-25" dirty="0">
                          <a:latin typeface="Cambria"/>
                          <a:cs typeface="Cambria"/>
                        </a:rPr>
                        <a:t>RD’</a:t>
                      </a:r>
                      <a:r>
                        <a:rPr sz="2000" dirty="0">
                          <a:latin typeface="Cambria"/>
                          <a:cs typeface="Cambria"/>
                        </a:rPr>
                        <a:t>	</a:t>
                      </a:r>
                      <a:r>
                        <a:rPr sz="2000" spc="-25" dirty="0">
                          <a:latin typeface="Cambria"/>
                          <a:cs typeface="Cambria"/>
                        </a:rPr>
                        <a:t>and</a:t>
                      </a:r>
                      <a:r>
                        <a:rPr sz="2000" dirty="0">
                          <a:latin typeface="Cambria"/>
                          <a:cs typeface="Cambria"/>
                        </a:rPr>
                        <a:t>	</a:t>
                      </a:r>
                      <a:r>
                        <a:rPr sz="2000" spc="-25" dirty="0">
                          <a:latin typeface="Cambria"/>
                          <a:cs typeface="Cambria"/>
                        </a:rPr>
                        <a:t>WR’</a:t>
                      </a:r>
                      <a:r>
                        <a:rPr sz="2000" dirty="0">
                          <a:latin typeface="Cambria"/>
                          <a:cs typeface="Cambria"/>
                        </a:rPr>
                        <a:t>	</a:t>
                      </a:r>
                      <a:r>
                        <a:rPr sz="2000" spc="-25" dirty="0">
                          <a:latin typeface="Cambria"/>
                          <a:cs typeface="Cambria"/>
                        </a:rPr>
                        <a:t>are</a:t>
                      </a:r>
                      <a:endParaRPr sz="2000">
                        <a:latin typeface="Cambria"/>
                        <a:cs typeface="Cambria"/>
                      </a:endParaRPr>
                    </a:p>
                    <a:p>
                      <a:pPr marL="91440">
                        <a:lnSpc>
                          <a:spcPct val="100000"/>
                        </a:lnSpc>
                        <a:spcBef>
                          <a:spcPts val="1205"/>
                        </a:spcBef>
                      </a:pPr>
                      <a:r>
                        <a:rPr sz="2000" dirty="0">
                          <a:latin typeface="Cambria"/>
                          <a:cs typeface="Cambria"/>
                        </a:rPr>
                        <a:t>decoded</a:t>
                      </a:r>
                      <a:r>
                        <a:rPr sz="2000" spc="-55" dirty="0">
                          <a:latin typeface="Cambria"/>
                          <a:cs typeface="Cambria"/>
                        </a:rPr>
                        <a:t> </a:t>
                      </a:r>
                      <a:r>
                        <a:rPr sz="2000" dirty="0">
                          <a:latin typeface="Cambria"/>
                          <a:cs typeface="Cambria"/>
                        </a:rPr>
                        <a:t>by</a:t>
                      </a:r>
                      <a:r>
                        <a:rPr sz="2000" spc="-45" dirty="0">
                          <a:latin typeface="Cambria"/>
                          <a:cs typeface="Cambria"/>
                        </a:rPr>
                        <a:t> </a:t>
                      </a:r>
                      <a:r>
                        <a:rPr sz="2000" dirty="0">
                          <a:latin typeface="Cambria"/>
                          <a:cs typeface="Cambria"/>
                        </a:rPr>
                        <a:t>3:8</a:t>
                      </a:r>
                      <a:r>
                        <a:rPr sz="2000" spc="-50" dirty="0">
                          <a:latin typeface="Cambria"/>
                          <a:cs typeface="Cambria"/>
                        </a:rPr>
                        <a:t> </a:t>
                      </a:r>
                      <a:r>
                        <a:rPr sz="2000" dirty="0">
                          <a:latin typeface="Cambria"/>
                          <a:cs typeface="Cambria"/>
                        </a:rPr>
                        <a:t>decoder</a:t>
                      </a:r>
                      <a:r>
                        <a:rPr sz="2000" spc="-55" dirty="0">
                          <a:latin typeface="Cambria"/>
                          <a:cs typeface="Cambria"/>
                        </a:rPr>
                        <a:t> </a:t>
                      </a:r>
                      <a:r>
                        <a:rPr sz="2000" dirty="0">
                          <a:latin typeface="Cambria"/>
                          <a:cs typeface="Cambria"/>
                        </a:rPr>
                        <a:t>like</a:t>
                      </a:r>
                      <a:r>
                        <a:rPr sz="2000" spc="-65" dirty="0">
                          <a:latin typeface="Cambria"/>
                          <a:cs typeface="Cambria"/>
                        </a:rPr>
                        <a:t> </a:t>
                      </a:r>
                      <a:r>
                        <a:rPr sz="2000" spc="-10" dirty="0">
                          <a:latin typeface="Cambria"/>
                          <a:cs typeface="Cambria"/>
                        </a:rPr>
                        <a:t>74138.</a:t>
                      </a:r>
                      <a:endParaRPr sz="2000">
                        <a:latin typeface="Cambria"/>
                        <a:cs typeface="Cambria"/>
                      </a:endParaRPr>
                    </a:p>
                  </a:txBody>
                  <a:tcPr marL="0" marR="0" marT="13462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2075">
                        <a:lnSpc>
                          <a:spcPct val="100000"/>
                        </a:lnSpc>
                        <a:spcBef>
                          <a:spcPts val="1060"/>
                        </a:spcBef>
                        <a:tabLst>
                          <a:tab pos="943610" algn="l"/>
                          <a:tab pos="1872614" algn="l"/>
                          <a:tab pos="2690495" algn="l"/>
                          <a:tab pos="3190875" algn="l"/>
                          <a:tab pos="3664585" algn="l"/>
                          <a:tab pos="4253230" algn="l"/>
                          <a:tab pos="4726940" algn="l"/>
                        </a:tabLst>
                      </a:pPr>
                      <a:r>
                        <a:rPr sz="2000" spc="-10" dirty="0">
                          <a:latin typeface="Cambria"/>
                          <a:cs typeface="Cambria"/>
                        </a:rPr>
                        <a:t>Status</a:t>
                      </a:r>
                      <a:r>
                        <a:rPr sz="2000" dirty="0">
                          <a:latin typeface="Cambria"/>
                          <a:cs typeface="Cambria"/>
                        </a:rPr>
                        <a:t>	</a:t>
                      </a:r>
                      <a:r>
                        <a:rPr sz="2000" spc="-10" dirty="0">
                          <a:latin typeface="Cambria"/>
                          <a:cs typeface="Cambria"/>
                        </a:rPr>
                        <a:t>signals</a:t>
                      </a:r>
                      <a:r>
                        <a:rPr sz="2000" dirty="0">
                          <a:latin typeface="Cambria"/>
                          <a:cs typeface="Cambria"/>
                        </a:rPr>
                        <a:t>	</a:t>
                      </a:r>
                      <a:r>
                        <a:rPr sz="2000" spc="-10" dirty="0">
                          <a:latin typeface="Cambria"/>
                          <a:cs typeface="Cambria"/>
                        </a:rPr>
                        <a:t>called</a:t>
                      </a:r>
                      <a:r>
                        <a:rPr sz="2000" dirty="0">
                          <a:latin typeface="Cambria"/>
                          <a:cs typeface="Cambria"/>
                        </a:rPr>
                        <a:t>	</a:t>
                      </a:r>
                      <a:r>
                        <a:rPr sz="2000" spc="-20" dirty="0">
                          <a:latin typeface="Cambria"/>
                          <a:cs typeface="Cambria"/>
                        </a:rPr>
                        <a:t>S</a:t>
                      </a:r>
                      <a:r>
                        <a:rPr sz="1600" spc="-20" dirty="0">
                          <a:latin typeface="Cambria"/>
                          <a:cs typeface="Cambria"/>
                        </a:rPr>
                        <a:t>2</a:t>
                      </a:r>
                      <a:r>
                        <a:rPr sz="2000" spc="-20" dirty="0">
                          <a:latin typeface="Cambria"/>
                          <a:cs typeface="Cambria"/>
                        </a:rPr>
                        <a:t>’,</a:t>
                      </a:r>
                      <a:r>
                        <a:rPr sz="2000" dirty="0">
                          <a:latin typeface="Cambria"/>
                          <a:cs typeface="Cambria"/>
                        </a:rPr>
                        <a:t>	</a:t>
                      </a:r>
                      <a:r>
                        <a:rPr sz="2000" spc="-25" dirty="0">
                          <a:latin typeface="Cambria"/>
                          <a:cs typeface="Cambria"/>
                        </a:rPr>
                        <a:t>S</a:t>
                      </a:r>
                      <a:r>
                        <a:rPr sz="1600" spc="-25" dirty="0">
                          <a:latin typeface="Cambria"/>
                          <a:cs typeface="Cambria"/>
                        </a:rPr>
                        <a:t>1</a:t>
                      </a:r>
                      <a:r>
                        <a:rPr sz="2000" spc="-25" dirty="0">
                          <a:latin typeface="Cambria"/>
                          <a:cs typeface="Cambria"/>
                        </a:rPr>
                        <a:t>’</a:t>
                      </a:r>
                      <a:r>
                        <a:rPr sz="2000" dirty="0">
                          <a:latin typeface="Cambria"/>
                          <a:cs typeface="Cambria"/>
                        </a:rPr>
                        <a:t>	</a:t>
                      </a:r>
                      <a:r>
                        <a:rPr sz="2000" spc="-25" dirty="0">
                          <a:latin typeface="Cambria"/>
                          <a:cs typeface="Cambria"/>
                        </a:rPr>
                        <a:t>and</a:t>
                      </a:r>
                      <a:r>
                        <a:rPr sz="2000" dirty="0">
                          <a:latin typeface="Cambria"/>
                          <a:cs typeface="Cambria"/>
                        </a:rPr>
                        <a:t>	</a:t>
                      </a:r>
                      <a:r>
                        <a:rPr sz="2000" spc="-25" dirty="0">
                          <a:latin typeface="Cambria"/>
                          <a:cs typeface="Cambria"/>
                        </a:rPr>
                        <a:t>S</a:t>
                      </a:r>
                      <a:r>
                        <a:rPr sz="1600" spc="-25" dirty="0">
                          <a:latin typeface="Cambria"/>
                          <a:cs typeface="Cambria"/>
                        </a:rPr>
                        <a:t>0</a:t>
                      </a:r>
                      <a:r>
                        <a:rPr sz="2000" spc="-25" dirty="0">
                          <a:latin typeface="Cambria"/>
                          <a:cs typeface="Cambria"/>
                        </a:rPr>
                        <a:t>’</a:t>
                      </a:r>
                      <a:r>
                        <a:rPr sz="2000" dirty="0">
                          <a:latin typeface="Cambria"/>
                          <a:cs typeface="Cambria"/>
                        </a:rPr>
                        <a:t>	</a:t>
                      </a:r>
                      <a:r>
                        <a:rPr sz="2000" spc="-25" dirty="0">
                          <a:latin typeface="Cambria"/>
                          <a:cs typeface="Cambria"/>
                        </a:rPr>
                        <a:t>are</a:t>
                      </a:r>
                      <a:endParaRPr sz="2000">
                        <a:latin typeface="Cambria"/>
                        <a:cs typeface="Cambria"/>
                      </a:endParaRPr>
                    </a:p>
                    <a:p>
                      <a:pPr marL="92075" marR="85725">
                        <a:lnSpc>
                          <a:spcPct val="150000"/>
                        </a:lnSpc>
                        <a:spcBef>
                          <a:spcPts val="5"/>
                        </a:spcBef>
                        <a:tabLst>
                          <a:tab pos="1160145" algn="l"/>
                          <a:tab pos="1571625" algn="l"/>
                          <a:tab pos="1844675" algn="l"/>
                          <a:tab pos="2383155" algn="l"/>
                          <a:tab pos="3604895" algn="l"/>
                          <a:tab pos="4144645" algn="l"/>
                          <a:tab pos="4856480" algn="l"/>
                        </a:tabLst>
                      </a:pPr>
                      <a:r>
                        <a:rPr sz="2000" spc="-10" dirty="0">
                          <a:latin typeface="Cambria"/>
                          <a:cs typeface="Cambria"/>
                        </a:rPr>
                        <a:t>decoded</a:t>
                      </a:r>
                      <a:r>
                        <a:rPr sz="2000" dirty="0">
                          <a:latin typeface="Cambria"/>
                          <a:cs typeface="Cambria"/>
                        </a:rPr>
                        <a:t>	</a:t>
                      </a:r>
                      <a:r>
                        <a:rPr sz="2000" spc="-25" dirty="0">
                          <a:latin typeface="Cambria"/>
                          <a:cs typeface="Cambria"/>
                        </a:rPr>
                        <a:t>by</a:t>
                      </a:r>
                      <a:r>
                        <a:rPr sz="2000" dirty="0">
                          <a:latin typeface="Cambria"/>
                          <a:cs typeface="Cambria"/>
                        </a:rPr>
                        <a:t>	</a:t>
                      </a:r>
                      <a:r>
                        <a:rPr sz="2000" spc="-50" dirty="0">
                          <a:latin typeface="Cambria"/>
                          <a:cs typeface="Cambria"/>
                        </a:rPr>
                        <a:t>a</a:t>
                      </a:r>
                      <a:r>
                        <a:rPr sz="2000" dirty="0">
                          <a:latin typeface="Cambria"/>
                          <a:cs typeface="Cambria"/>
                        </a:rPr>
                        <a:t>	</a:t>
                      </a:r>
                      <a:r>
                        <a:rPr sz="2000" spc="-25" dirty="0">
                          <a:latin typeface="Cambria"/>
                          <a:cs typeface="Cambria"/>
                        </a:rPr>
                        <a:t>bus</a:t>
                      </a:r>
                      <a:r>
                        <a:rPr sz="2000" dirty="0">
                          <a:latin typeface="Cambria"/>
                          <a:cs typeface="Cambria"/>
                        </a:rPr>
                        <a:t>	</a:t>
                      </a:r>
                      <a:r>
                        <a:rPr sz="2000" spc="-10" dirty="0">
                          <a:latin typeface="Cambria"/>
                          <a:cs typeface="Cambria"/>
                        </a:rPr>
                        <a:t>controller</a:t>
                      </a:r>
                      <a:r>
                        <a:rPr sz="2000" dirty="0">
                          <a:latin typeface="Cambria"/>
                          <a:cs typeface="Cambria"/>
                        </a:rPr>
                        <a:t>	</a:t>
                      </a:r>
                      <a:r>
                        <a:rPr sz="2000" spc="-20" dirty="0">
                          <a:latin typeface="Cambria"/>
                          <a:cs typeface="Cambria"/>
                        </a:rPr>
                        <a:t>like</a:t>
                      </a:r>
                      <a:r>
                        <a:rPr sz="2000" dirty="0">
                          <a:latin typeface="Cambria"/>
                          <a:cs typeface="Cambria"/>
                        </a:rPr>
                        <a:t>	</a:t>
                      </a:r>
                      <a:r>
                        <a:rPr sz="2000" spc="-20" dirty="0">
                          <a:latin typeface="Cambria"/>
                          <a:cs typeface="Cambria"/>
                        </a:rPr>
                        <a:t>8288</a:t>
                      </a:r>
                      <a:r>
                        <a:rPr sz="2000" dirty="0">
                          <a:latin typeface="Cambria"/>
                          <a:cs typeface="Cambria"/>
                        </a:rPr>
                        <a:t>	</a:t>
                      </a:r>
                      <a:r>
                        <a:rPr sz="2000" spc="-40" dirty="0">
                          <a:latin typeface="Cambria"/>
                          <a:cs typeface="Cambria"/>
                        </a:rPr>
                        <a:t>to </a:t>
                      </a:r>
                      <a:r>
                        <a:rPr sz="2000" dirty="0">
                          <a:latin typeface="Cambria"/>
                          <a:cs typeface="Cambria"/>
                        </a:rPr>
                        <a:t>produce</a:t>
                      </a:r>
                      <a:r>
                        <a:rPr sz="2000" spc="-60" dirty="0">
                          <a:latin typeface="Cambria"/>
                          <a:cs typeface="Cambria"/>
                        </a:rPr>
                        <a:t> </a:t>
                      </a:r>
                      <a:r>
                        <a:rPr sz="2000" dirty="0">
                          <a:latin typeface="Cambria"/>
                          <a:cs typeface="Cambria"/>
                        </a:rPr>
                        <a:t>control</a:t>
                      </a:r>
                      <a:r>
                        <a:rPr sz="2000" spc="-75" dirty="0">
                          <a:latin typeface="Cambria"/>
                          <a:cs typeface="Cambria"/>
                        </a:rPr>
                        <a:t> </a:t>
                      </a:r>
                      <a:r>
                        <a:rPr sz="2000" spc="-10" dirty="0">
                          <a:latin typeface="Cambria"/>
                          <a:cs typeface="Cambria"/>
                        </a:rPr>
                        <a:t>signals.</a:t>
                      </a:r>
                      <a:endParaRPr sz="2000">
                        <a:latin typeface="Cambria"/>
                        <a:cs typeface="Cambria"/>
                      </a:endParaRPr>
                    </a:p>
                  </a:txBody>
                  <a:tcPr marL="0" marR="0" marT="13462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1"/>
                  </a:ext>
                </a:extLst>
              </a:tr>
              <a:tr h="1005205">
                <a:tc>
                  <a:txBody>
                    <a:bodyPr/>
                    <a:lstStyle/>
                    <a:p>
                      <a:pPr marL="91440">
                        <a:lnSpc>
                          <a:spcPct val="100000"/>
                        </a:lnSpc>
                        <a:spcBef>
                          <a:spcPts val="1065"/>
                        </a:spcBef>
                        <a:tabLst>
                          <a:tab pos="812165" algn="l"/>
                          <a:tab pos="1132205" algn="l"/>
                          <a:tab pos="1854835" algn="l"/>
                          <a:tab pos="2261870" algn="l"/>
                          <a:tab pos="2967355" algn="l"/>
                          <a:tab pos="3321050" algn="l"/>
                          <a:tab pos="4448810" algn="l"/>
                          <a:tab pos="4810125" algn="l"/>
                        </a:tabLst>
                      </a:pPr>
                      <a:r>
                        <a:rPr sz="2000" spc="-10" dirty="0">
                          <a:latin typeface="Cambria"/>
                          <a:cs typeface="Cambria"/>
                        </a:rPr>
                        <a:t>INTA’</a:t>
                      </a:r>
                      <a:r>
                        <a:rPr sz="2000" dirty="0">
                          <a:latin typeface="Cambria"/>
                          <a:cs typeface="Cambria"/>
                        </a:rPr>
                        <a:t>	</a:t>
                      </a:r>
                      <a:r>
                        <a:rPr sz="2000" spc="-25" dirty="0">
                          <a:latin typeface="Cambria"/>
                          <a:cs typeface="Cambria"/>
                        </a:rPr>
                        <a:t>is</a:t>
                      </a:r>
                      <a:r>
                        <a:rPr sz="2000" dirty="0">
                          <a:latin typeface="Cambria"/>
                          <a:cs typeface="Cambria"/>
                        </a:rPr>
                        <a:t>	</a:t>
                      </a:r>
                      <a:r>
                        <a:rPr sz="2000" spc="-20" dirty="0">
                          <a:latin typeface="Cambria"/>
                          <a:cs typeface="Cambria"/>
                        </a:rPr>
                        <a:t>given</a:t>
                      </a:r>
                      <a:r>
                        <a:rPr sz="2000" dirty="0">
                          <a:latin typeface="Cambria"/>
                          <a:cs typeface="Cambria"/>
                        </a:rPr>
                        <a:t>	</a:t>
                      </a:r>
                      <a:r>
                        <a:rPr sz="2000" spc="-25" dirty="0">
                          <a:latin typeface="Cambria"/>
                          <a:cs typeface="Cambria"/>
                        </a:rPr>
                        <a:t>by</a:t>
                      </a:r>
                      <a:r>
                        <a:rPr sz="2000" dirty="0">
                          <a:latin typeface="Cambria"/>
                          <a:cs typeface="Cambria"/>
                        </a:rPr>
                        <a:t>	</a:t>
                      </a:r>
                      <a:r>
                        <a:rPr sz="2000" spc="-20" dirty="0">
                          <a:latin typeface="Cambria"/>
                          <a:cs typeface="Cambria"/>
                        </a:rPr>
                        <a:t>8086</a:t>
                      </a:r>
                      <a:r>
                        <a:rPr sz="2000" dirty="0">
                          <a:latin typeface="Cambria"/>
                          <a:cs typeface="Cambria"/>
                        </a:rPr>
                        <a:t>	</a:t>
                      </a:r>
                      <a:r>
                        <a:rPr sz="2000" spc="-25" dirty="0">
                          <a:latin typeface="Cambria"/>
                          <a:cs typeface="Cambria"/>
                        </a:rPr>
                        <a:t>in</a:t>
                      </a:r>
                      <a:r>
                        <a:rPr sz="2000" dirty="0">
                          <a:latin typeface="Cambria"/>
                          <a:cs typeface="Cambria"/>
                        </a:rPr>
                        <a:t>	</a:t>
                      </a:r>
                      <a:r>
                        <a:rPr sz="2000" spc="-10" dirty="0">
                          <a:latin typeface="Cambria"/>
                          <a:cs typeface="Cambria"/>
                        </a:rPr>
                        <a:t>response</a:t>
                      </a:r>
                      <a:r>
                        <a:rPr sz="2000" dirty="0">
                          <a:latin typeface="Cambria"/>
                          <a:cs typeface="Cambria"/>
                        </a:rPr>
                        <a:t>	</a:t>
                      </a:r>
                      <a:r>
                        <a:rPr sz="2000" spc="-25" dirty="0">
                          <a:latin typeface="Cambria"/>
                          <a:cs typeface="Cambria"/>
                        </a:rPr>
                        <a:t>to</a:t>
                      </a:r>
                      <a:r>
                        <a:rPr sz="2000" dirty="0">
                          <a:latin typeface="Cambria"/>
                          <a:cs typeface="Cambria"/>
                        </a:rPr>
                        <a:t>	</a:t>
                      </a:r>
                      <a:r>
                        <a:rPr sz="2000" spc="-25" dirty="0">
                          <a:latin typeface="Cambria"/>
                          <a:cs typeface="Cambria"/>
                        </a:rPr>
                        <a:t>an</a:t>
                      </a:r>
                      <a:endParaRPr sz="2000">
                        <a:latin typeface="Cambria"/>
                        <a:cs typeface="Cambria"/>
                      </a:endParaRPr>
                    </a:p>
                    <a:p>
                      <a:pPr marL="91440">
                        <a:lnSpc>
                          <a:spcPct val="100000"/>
                        </a:lnSpc>
                        <a:spcBef>
                          <a:spcPts val="1200"/>
                        </a:spcBef>
                      </a:pPr>
                      <a:r>
                        <a:rPr sz="2000" dirty="0">
                          <a:latin typeface="Cambria"/>
                          <a:cs typeface="Cambria"/>
                        </a:rPr>
                        <a:t>interrupt</a:t>
                      </a:r>
                      <a:r>
                        <a:rPr sz="2000" spc="-65" dirty="0">
                          <a:latin typeface="Cambria"/>
                          <a:cs typeface="Cambria"/>
                        </a:rPr>
                        <a:t> </a:t>
                      </a:r>
                      <a:r>
                        <a:rPr sz="2000" dirty="0">
                          <a:latin typeface="Cambria"/>
                          <a:cs typeface="Cambria"/>
                        </a:rPr>
                        <a:t>on</a:t>
                      </a:r>
                      <a:r>
                        <a:rPr sz="2000" spc="-35" dirty="0">
                          <a:latin typeface="Cambria"/>
                          <a:cs typeface="Cambria"/>
                        </a:rPr>
                        <a:t> </a:t>
                      </a:r>
                      <a:r>
                        <a:rPr sz="2000" dirty="0">
                          <a:latin typeface="Cambria"/>
                          <a:cs typeface="Cambria"/>
                        </a:rPr>
                        <a:t>INTR</a:t>
                      </a:r>
                      <a:r>
                        <a:rPr sz="2000" spc="-35" dirty="0">
                          <a:latin typeface="Cambria"/>
                          <a:cs typeface="Cambria"/>
                        </a:rPr>
                        <a:t> </a:t>
                      </a:r>
                      <a:r>
                        <a:rPr sz="2000" spc="-20" dirty="0">
                          <a:latin typeface="Cambria"/>
                          <a:cs typeface="Cambria"/>
                        </a:rPr>
                        <a:t>line.</a:t>
                      </a:r>
                      <a:endParaRPr sz="2000">
                        <a:latin typeface="Cambria"/>
                        <a:cs typeface="Cambria"/>
                      </a:endParaRPr>
                    </a:p>
                  </a:txBody>
                  <a:tcPr marL="0" marR="0" marT="13525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2075">
                        <a:lnSpc>
                          <a:spcPct val="100000"/>
                        </a:lnSpc>
                        <a:spcBef>
                          <a:spcPts val="1065"/>
                        </a:spcBef>
                        <a:tabLst>
                          <a:tab pos="832485" algn="l"/>
                          <a:tab pos="1175385" algn="l"/>
                          <a:tab pos="1919605" algn="l"/>
                          <a:tab pos="2346325" algn="l"/>
                          <a:tab pos="2899410" algn="l"/>
                          <a:tab pos="4137025" algn="l"/>
                          <a:tab pos="4866005" algn="l"/>
                        </a:tabLst>
                      </a:pPr>
                      <a:r>
                        <a:rPr sz="2000" spc="-10" dirty="0">
                          <a:latin typeface="Cambria"/>
                          <a:cs typeface="Cambria"/>
                        </a:rPr>
                        <a:t>INTA’</a:t>
                      </a:r>
                      <a:r>
                        <a:rPr sz="2000" dirty="0">
                          <a:latin typeface="Cambria"/>
                          <a:cs typeface="Cambria"/>
                        </a:rPr>
                        <a:t>	</a:t>
                      </a:r>
                      <a:r>
                        <a:rPr sz="2000" spc="-25" dirty="0">
                          <a:latin typeface="Cambria"/>
                          <a:cs typeface="Cambria"/>
                        </a:rPr>
                        <a:t>is</a:t>
                      </a:r>
                      <a:r>
                        <a:rPr sz="2000" dirty="0">
                          <a:latin typeface="Cambria"/>
                          <a:cs typeface="Cambria"/>
                        </a:rPr>
                        <a:t>	</a:t>
                      </a:r>
                      <a:r>
                        <a:rPr sz="2000" spc="-10" dirty="0">
                          <a:latin typeface="Cambria"/>
                          <a:cs typeface="Cambria"/>
                        </a:rPr>
                        <a:t>given</a:t>
                      </a:r>
                      <a:r>
                        <a:rPr sz="2000" dirty="0">
                          <a:latin typeface="Cambria"/>
                          <a:cs typeface="Cambria"/>
                        </a:rPr>
                        <a:t>	</a:t>
                      </a:r>
                      <a:r>
                        <a:rPr sz="2000" spc="-25" dirty="0">
                          <a:latin typeface="Cambria"/>
                          <a:cs typeface="Cambria"/>
                        </a:rPr>
                        <a:t>by</a:t>
                      </a:r>
                      <a:r>
                        <a:rPr sz="2000" dirty="0">
                          <a:latin typeface="Cambria"/>
                          <a:cs typeface="Cambria"/>
                        </a:rPr>
                        <a:t>	</a:t>
                      </a:r>
                      <a:r>
                        <a:rPr sz="2000" spc="-25" dirty="0">
                          <a:latin typeface="Cambria"/>
                          <a:cs typeface="Cambria"/>
                        </a:rPr>
                        <a:t>bus</a:t>
                      </a:r>
                      <a:r>
                        <a:rPr sz="2000" dirty="0">
                          <a:latin typeface="Cambria"/>
                          <a:cs typeface="Cambria"/>
                        </a:rPr>
                        <a:t>	</a:t>
                      </a:r>
                      <a:r>
                        <a:rPr sz="2000" spc="-10" dirty="0">
                          <a:latin typeface="Cambria"/>
                          <a:cs typeface="Cambria"/>
                        </a:rPr>
                        <a:t>controller</a:t>
                      </a:r>
                      <a:r>
                        <a:rPr sz="2000" dirty="0">
                          <a:latin typeface="Cambria"/>
                          <a:cs typeface="Cambria"/>
                        </a:rPr>
                        <a:t>	</a:t>
                      </a:r>
                      <a:r>
                        <a:rPr sz="2000" spc="-20" dirty="0">
                          <a:latin typeface="Cambria"/>
                          <a:cs typeface="Cambria"/>
                        </a:rPr>
                        <a:t>8288</a:t>
                      </a:r>
                      <a:r>
                        <a:rPr sz="2000" dirty="0">
                          <a:latin typeface="Cambria"/>
                          <a:cs typeface="Cambria"/>
                        </a:rPr>
                        <a:t>	</a:t>
                      </a:r>
                      <a:r>
                        <a:rPr sz="2000" spc="-25" dirty="0">
                          <a:latin typeface="Cambria"/>
                          <a:cs typeface="Cambria"/>
                        </a:rPr>
                        <a:t>in</a:t>
                      </a:r>
                      <a:endParaRPr sz="2000">
                        <a:latin typeface="Cambria"/>
                        <a:cs typeface="Cambria"/>
                      </a:endParaRPr>
                    </a:p>
                    <a:p>
                      <a:pPr marL="92075">
                        <a:lnSpc>
                          <a:spcPct val="100000"/>
                        </a:lnSpc>
                        <a:spcBef>
                          <a:spcPts val="1200"/>
                        </a:spcBef>
                      </a:pPr>
                      <a:r>
                        <a:rPr sz="2000" dirty="0">
                          <a:latin typeface="Cambria"/>
                          <a:cs typeface="Cambria"/>
                        </a:rPr>
                        <a:t>response</a:t>
                      </a:r>
                      <a:r>
                        <a:rPr sz="2000" spc="-55" dirty="0">
                          <a:latin typeface="Cambria"/>
                          <a:cs typeface="Cambria"/>
                        </a:rPr>
                        <a:t> </a:t>
                      </a:r>
                      <a:r>
                        <a:rPr sz="2000" dirty="0">
                          <a:latin typeface="Cambria"/>
                          <a:cs typeface="Cambria"/>
                        </a:rPr>
                        <a:t>to</a:t>
                      </a:r>
                      <a:r>
                        <a:rPr sz="2000" spc="-35" dirty="0">
                          <a:latin typeface="Cambria"/>
                          <a:cs typeface="Cambria"/>
                        </a:rPr>
                        <a:t> </a:t>
                      </a:r>
                      <a:r>
                        <a:rPr sz="2000" dirty="0">
                          <a:latin typeface="Cambria"/>
                          <a:cs typeface="Cambria"/>
                        </a:rPr>
                        <a:t>an</a:t>
                      </a:r>
                      <a:r>
                        <a:rPr sz="2000" spc="-40" dirty="0">
                          <a:latin typeface="Cambria"/>
                          <a:cs typeface="Cambria"/>
                        </a:rPr>
                        <a:t> </a:t>
                      </a:r>
                      <a:r>
                        <a:rPr sz="2000" dirty="0">
                          <a:latin typeface="Cambria"/>
                          <a:cs typeface="Cambria"/>
                        </a:rPr>
                        <a:t>interrupt</a:t>
                      </a:r>
                      <a:r>
                        <a:rPr sz="2000" spc="-55" dirty="0">
                          <a:latin typeface="Cambria"/>
                          <a:cs typeface="Cambria"/>
                        </a:rPr>
                        <a:t> </a:t>
                      </a:r>
                      <a:r>
                        <a:rPr sz="2000" dirty="0">
                          <a:latin typeface="Cambria"/>
                          <a:cs typeface="Cambria"/>
                        </a:rPr>
                        <a:t>on</a:t>
                      </a:r>
                      <a:r>
                        <a:rPr sz="2000" spc="-30" dirty="0">
                          <a:latin typeface="Cambria"/>
                          <a:cs typeface="Cambria"/>
                        </a:rPr>
                        <a:t> </a:t>
                      </a:r>
                      <a:r>
                        <a:rPr sz="2000" dirty="0">
                          <a:latin typeface="Cambria"/>
                          <a:cs typeface="Cambria"/>
                        </a:rPr>
                        <a:t>INTR</a:t>
                      </a:r>
                      <a:r>
                        <a:rPr sz="2000" spc="-30" dirty="0">
                          <a:latin typeface="Cambria"/>
                          <a:cs typeface="Cambria"/>
                        </a:rPr>
                        <a:t> </a:t>
                      </a:r>
                      <a:r>
                        <a:rPr sz="2000" spc="-10" dirty="0">
                          <a:latin typeface="Cambria"/>
                          <a:cs typeface="Cambria"/>
                        </a:rPr>
                        <a:t>line.</a:t>
                      </a:r>
                      <a:endParaRPr sz="2000">
                        <a:latin typeface="Cambria"/>
                        <a:cs typeface="Cambria"/>
                      </a:endParaRPr>
                    </a:p>
                  </a:txBody>
                  <a:tcPr marL="0" marR="0" marT="13525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2"/>
                  </a:ext>
                </a:extLst>
              </a:tr>
              <a:tr h="1005840">
                <a:tc>
                  <a:txBody>
                    <a:bodyPr/>
                    <a:lstStyle/>
                    <a:p>
                      <a:pPr marL="91440" marR="83820">
                        <a:lnSpc>
                          <a:spcPts val="3600"/>
                        </a:lnSpc>
                        <a:spcBef>
                          <a:spcPts val="185"/>
                        </a:spcBef>
                        <a:tabLst>
                          <a:tab pos="879475" algn="l"/>
                          <a:tab pos="1426210" algn="l"/>
                          <a:tab pos="2197735" algn="l"/>
                          <a:tab pos="3086100" algn="l"/>
                          <a:tab pos="3576954" algn="l"/>
                          <a:tab pos="4231005" algn="l"/>
                          <a:tab pos="4686935" algn="l"/>
                        </a:tabLst>
                      </a:pPr>
                      <a:r>
                        <a:rPr sz="2000" spc="-20" dirty="0">
                          <a:latin typeface="Cambria"/>
                          <a:cs typeface="Cambria"/>
                        </a:rPr>
                        <a:t>HOLD</a:t>
                      </a:r>
                      <a:r>
                        <a:rPr sz="2000" dirty="0">
                          <a:latin typeface="Cambria"/>
                          <a:cs typeface="Cambria"/>
                        </a:rPr>
                        <a:t>	</a:t>
                      </a:r>
                      <a:r>
                        <a:rPr sz="2000" spc="-25" dirty="0">
                          <a:latin typeface="Cambria"/>
                          <a:cs typeface="Cambria"/>
                        </a:rPr>
                        <a:t>and</a:t>
                      </a:r>
                      <a:r>
                        <a:rPr sz="2000" dirty="0">
                          <a:latin typeface="Cambria"/>
                          <a:cs typeface="Cambria"/>
                        </a:rPr>
                        <a:t>	</a:t>
                      </a:r>
                      <a:r>
                        <a:rPr sz="2000" spc="-20" dirty="0">
                          <a:latin typeface="Cambria"/>
                          <a:cs typeface="Cambria"/>
                        </a:rPr>
                        <a:t>HLDA</a:t>
                      </a:r>
                      <a:r>
                        <a:rPr sz="2000" dirty="0">
                          <a:latin typeface="Cambria"/>
                          <a:cs typeface="Cambria"/>
                        </a:rPr>
                        <a:t>	</a:t>
                      </a:r>
                      <a:r>
                        <a:rPr sz="2000" spc="-10" dirty="0">
                          <a:latin typeface="Cambria"/>
                          <a:cs typeface="Cambria"/>
                        </a:rPr>
                        <a:t>signals</a:t>
                      </a:r>
                      <a:r>
                        <a:rPr sz="2000" dirty="0">
                          <a:latin typeface="Cambria"/>
                          <a:cs typeface="Cambria"/>
                        </a:rPr>
                        <a:t>	</a:t>
                      </a:r>
                      <a:r>
                        <a:rPr sz="2000" spc="-25" dirty="0">
                          <a:latin typeface="Cambria"/>
                          <a:cs typeface="Cambria"/>
                        </a:rPr>
                        <a:t>are</a:t>
                      </a:r>
                      <a:r>
                        <a:rPr sz="2000" dirty="0">
                          <a:latin typeface="Cambria"/>
                          <a:cs typeface="Cambria"/>
                        </a:rPr>
                        <a:t>	</a:t>
                      </a:r>
                      <a:r>
                        <a:rPr sz="2000" spc="-20" dirty="0">
                          <a:latin typeface="Cambria"/>
                          <a:cs typeface="Cambria"/>
                        </a:rPr>
                        <a:t>used</a:t>
                      </a:r>
                      <a:r>
                        <a:rPr sz="2000" dirty="0">
                          <a:latin typeface="Cambria"/>
                          <a:cs typeface="Cambria"/>
                        </a:rPr>
                        <a:t>	</a:t>
                      </a:r>
                      <a:r>
                        <a:rPr sz="2000" spc="-25" dirty="0">
                          <a:latin typeface="Cambria"/>
                          <a:cs typeface="Cambria"/>
                        </a:rPr>
                        <a:t>for</a:t>
                      </a:r>
                      <a:r>
                        <a:rPr sz="2000" dirty="0">
                          <a:latin typeface="Cambria"/>
                          <a:cs typeface="Cambria"/>
                        </a:rPr>
                        <a:t>	</a:t>
                      </a:r>
                      <a:r>
                        <a:rPr sz="2000" spc="-25" dirty="0">
                          <a:latin typeface="Cambria"/>
                          <a:cs typeface="Cambria"/>
                        </a:rPr>
                        <a:t>bus </a:t>
                      </a:r>
                      <a:r>
                        <a:rPr sz="2000" dirty="0">
                          <a:latin typeface="Cambria"/>
                          <a:cs typeface="Cambria"/>
                        </a:rPr>
                        <a:t>request</a:t>
                      </a:r>
                      <a:r>
                        <a:rPr sz="2000" spc="-35" dirty="0">
                          <a:latin typeface="Cambria"/>
                          <a:cs typeface="Cambria"/>
                        </a:rPr>
                        <a:t> </a:t>
                      </a:r>
                      <a:r>
                        <a:rPr sz="2000" dirty="0">
                          <a:latin typeface="Cambria"/>
                          <a:cs typeface="Cambria"/>
                        </a:rPr>
                        <a:t>with</a:t>
                      </a:r>
                      <a:r>
                        <a:rPr sz="2000" spc="-55" dirty="0">
                          <a:latin typeface="Cambria"/>
                          <a:cs typeface="Cambria"/>
                        </a:rPr>
                        <a:t> </a:t>
                      </a:r>
                      <a:r>
                        <a:rPr sz="2000" dirty="0">
                          <a:latin typeface="Cambria"/>
                          <a:cs typeface="Cambria"/>
                        </a:rPr>
                        <a:t>a</a:t>
                      </a:r>
                      <a:r>
                        <a:rPr sz="2000" spc="-35" dirty="0">
                          <a:latin typeface="Cambria"/>
                          <a:cs typeface="Cambria"/>
                        </a:rPr>
                        <a:t> </a:t>
                      </a:r>
                      <a:r>
                        <a:rPr sz="2000" dirty="0">
                          <a:latin typeface="Cambria"/>
                          <a:cs typeface="Cambria"/>
                        </a:rPr>
                        <a:t>DMA</a:t>
                      </a:r>
                      <a:r>
                        <a:rPr sz="2000" spc="-40" dirty="0">
                          <a:latin typeface="Cambria"/>
                          <a:cs typeface="Cambria"/>
                        </a:rPr>
                        <a:t> </a:t>
                      </a:r>
                      <a:r>
                        <a:rPr sz="2000" dirty="0">
                          <a:latin typeface="Cambria"/>
                          <a:cs typeface="Cambria"/>
                        </a:rPr>
                        <a:t>controller</a:t>
                      </a:r>
                      <a:r>
                        <a:rPr sz="2000" spc="-70" dirty="0">
                          <a:latin typeface="Cambria"/>
                          <a:cs typeface="Cambria"/>
                        </a:rPr>
                        <a:t> </a:t>
                      </a:r>
                      <a:r>
                        <a:rPr sz="2000" dirty="0">
                          <a:latin typeface="Cambria"/>
                          <a:cs typeface="Cambria"/>
                        </a:rPr>
                        <a:t>like</a:t>
                      </a:r>
                      <a:r>
                        <a:rPr sz="2000" spc="-50" dirty="0">
                          <a:latin typeface="Cambria"/>
                          <a:cs typeface="Cambria"/>
                        </a:rPr>
                        <a:t> </a:t>
                      </a:r>
                      <a:r>
                        <a:rPr sz="2000" spc="-10" dirty="0">
                          <a:latin typeface="Cambria"/>
                          <a:cs typeface="Cambria"/>
                        </a:rPr>
                        <a:t>8237.</a:t>
                      </a:r>
                      <a:endParaRPr sz="2000">
                        <a:latin typeface="Cambria"/>
                        <a:cs typeface="Cambria"/>
                      </a:endParaRPr>
                    </a:p>
                  </a:txBody>
                  <a:tcPr marL="0" marR="0" marT="2349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2075" marR="86360">
                        <a:lnSpc>
                          <a:spcPts val="3600"/>
                        </a:lnSpc>
                        <a:spcBef>
                          <a:spcPts val="185"/>
                        </a:spcBef>
                      </a:pPr>
                      <a:r>
                        <a:rPr sz="2000" dirty="0">
                          <a:latin typeface="Cambria"/>
                          <a:cs typeface="Cambria"/>
                        </a:rPr>
                        <a:t>RQ’</a:t>
                      </a:r>
                      <a:r>
                        <a:rPr sz="2000" spc="254" dirty="0">
                          <a:latin typeface="Cambria"/>
                          <a:cs typeface="Cambria"/>
                        </a:rPr>
                        <a:t> </a:t>
                      </a:r>
                      <a:r>
                        <a:rPr sz="2000" dirty="0">
                          <a:latin typeface="Cambria"/>
                          <a:cs typeface="Cambria"/>
                        </a:rPr>
                        <a:t>or</a:t>
                      </a:r>
                      <a:r>
                        <a:rPr sz="2000" spc="260" dirty="0">
                          <a:latin typeface="Cambria"/>
                          <a:cs typeface="Cambria"/>
                        </a:rPr>
                        <a:t> </a:t>
                      </a:r>
                      <a:r>
                        <a:rPr sz="2000" dirty="0">
                          <a:latin typeface="Cambria"/>
                          <a:cs typeface="Cambria"/>
                        </a:rPr>
                        <a:t>GT’</a:t>
                      </a:r>
                      <a:r>
                        <a:rPr sz="2000" spc="270" dirty="0">
                          <a:latin typeface="Cambria"/>
                          <a:cs typeface="Cambria"/>
                        </a:rPr>
                        <a:t> </a:t>
                      </a:r>
                      <a:r>
                        <a:rPr sz="2000" dirty="0">
                          <a:latin typeface="Cambria"/>
                          <a:cs typeface="Cambria"/>
                        </a:rPr>
                        <a:t>lines</a:t>
                      </a:r>
                      <a:r>
                        <a:rPr sz="2000" spc="265" dirty="0">
                          <a:latin typeface="Cambria"/>
                          <a:cs typeface="Cambria"/>
                        </a:rPr>
                        <a:t> </a:t>
                      </a:r>
                      <a:r>
                        <a:rPr sz="2000" dirty="0">
                          <a:latin typeface="Cambria"/>
                          <a:cs typeface="Cambria"/>
                        </a:rPr>
                        <a:t>are</a:t>
                      </a:r>
                      <a:r>
                        <a:rPr sz="2000" spc="265" dirty="0">
                          <a:latin typeface="Cambria"/>
                          <a:cs typeface="Cambria"/>
                        </a:rPr>
                        <a:t> </a:t>
                      </a:r>
                      <a:r>
                        <a:rPr sz="2000" dirty="0">
                          <a:latin typeface="Cambria"/>
                          <a:cs typeface="Cambria"/>
                        </a:rPr>
                        <a:t>used</a:t>
                      </a:r>
                      <a:r>
                        <a:rPr sz="2000" spc="245" dirty="0">
                          <a:latin typeface="Cambria"/>
                          <a:cs typeface="Cambria"/>
                        </a:rPr>
                        <a:t> </a:t>
                      </a:r>
                      <a:r>
                        <a:rPr sz="2000" dirty="0">
                          <a:latin typeface="Cambria"/>
                          <a:cs typeface="Cambria"/>
                        </a:rPr>
                        <a:t>for</a:t>
                      </a:r>
                      <a:r>
                        <a:rPr sz="2000" spc="270" dirty="0">
                          <a:latin typeface="Cambria"/>
                          <a:cs typeface="Cambria"/>
                        </a:rPr>
                        <a:t> </a:t>
                      </a:r>
                      <a:r>
                        <a:rPr sz="2000" dirty="0">
                          <a:latin typeface="Cambria"/>
                          <a:cs typeface="Cambria"/>
                        </a:rPr>
                        <a:t>bus</a:t>
                      </a:r>
                      <a:r>
                        <a:rPr sz="2000" spc="260" dirty="0">
                          <a:latin typeface="Cambria"/>
                          <a:cs typeface="Cambria"/>
                        </a:rPr>
                        <a:t> </a:t>
                      </a:r>
                      <a:r>
                        <a:rPr sz="2000" dirty="0">
                          <a:latin typeface="Cambria"/>
                          <a:cs typeface="Cambria"/>
                        </a:rPr>
                        <a:t>request</a:t>
                      </a:r>
                      <a:r>
                        <a:rPr sz="2000" spc="270" dirty="0">
                          <a:latin typeface="Cambria"/>
                          <a:cs typeface="Cambria"/>
                        </a:rPr>
                        <a:t> </a:t>
                      </a:r>
                      <a:r>
                        <a:rPr sz="2000" spc="-25" dirty="0">
                          <a:latin typeface="Cambria"/>
                          <a:cs typeface="Cambria"/>
                        </a:rPr>
                        <a:t>by </a:t>
                      </a:r>
                      <a:r>
                        <a:rPr sz="2000" dirty="0">
                          <a:latin typeface="Cambria"/>
                          <a:cs typeface="Cambria"/>
                        </a:rPr>
                        <a:t>other</a:t>
                      </a:r>
                      <a:r>
                        <a:rPr sz="2000" spc="-65" dirty="0">
                          <a:latin typeface="Cambria"/>
                          <a:cs typeface="Cambria"/>
                        </a:rPr>
                        <a:t> </a:t>
                      </a:r>
                      <a:r>
                        <a:rPr sz="2000" dirty="0">
                          <a:latin typeface="Cambria"/>
                          <a:cs typeface="Cambria"/>
                        </a:rPr>
                        <a:t>processors</a:t>
                      </a:r>
                      <a:r>
                        <a:rPr sz="2000" spc="-65" dirty="0">
                          <a:latin typeface="Cambria"/>
                          <a:cs typeface="Cambria"/>
                        </a:rPr>
                        <a:t> </a:t>
                      </a:r>
                      <a:r>
                        <a:rPr sz="2000" dirty="0">
                          <a:latin typeface="Cambria"/>
                          <a:cs typeface="Cambria"/>
                        </a:rPr>
                        <a:t>like</a:t>
                      </a:r>
                      <a:r>
                        <a:rPr sz="2000" spc="-60" dirty="0">
                          <a:latin typeface="Cambria"/>
                          <a:cs typeface="Cambria"/>
                        </a:rPr>
                        <a:t> </a:t>
                      </a:r>
                      <a:r>
                        <a:rPr sz="2000" dirty="0">
                          <a:latin typeface="Cambria"/>
                          <a:cs typeface="Cambria"/>
                        </a:rPr>
                        <a:t>8087,</a:t>
                      </a:r>
                      <a:r>
                        <a:rPr sz="2000" spc="-15" dirty="0">
                          <a:latin typeface="Cambria"/>
                          <a:cs typeface="Cambria"/>
                        </a:rPr>
                        <a:t> </a:t>
                      </a:r>
                      <a:r>
                        <a:rPr sz="2000" spc="-10" dirty="0">
                          <a:latin typeface="Cambria"/>
                          <a:cs typeface="Cambria"/>
                        </a:rPr>
                        <a:t>8089.</a:t>
                      </a:r>
                      <a:endParaRPr sz="2000">
                        <a:latin typeface="Cambria"/>
                        <a:cs typeface="Cambria"/>
                      </a:endParaRPr>
                    </a:p>
                  </a:txBody>
                  <a:tcPr marL="0" marR="0" marT="2349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3"/>
                  </a:ext>
                </a:extLst>
              </a:tr>
              <a:tr h="548640">
                <a:tc>
                  <a:txBody>
                    <a:bodyPr/>
                    <a:lstStyle/>
                    <a:p>
                      <a:pPr marL="91440">
                        <a:lnSpc>
                          <a:spcPct val="100000"/>
                        </a:lnSpc>
                        <a:spcBef>
                          <a:spcPts val="1070"/>
                        </a:spcBef>
                      </a:pPr>
                      <a:r>
                        <a:rPr sz="2000" dirty="0">
                          <a:latin typeface="Cambria"/>
                          <a:cs typeface="Cambria"/>
                        </a:rPr>
                        <a:t>This</a:t>
                      </a:r>
                      <a:r>
                        <a:rPr sz="2000" spc="-30" dirty="0">
                          <a:latin typeface="Cambria"/>
                          <a:cs typeface="Cambria"/>
                        </a:rPr>
                        <a:t> </a:t>
                      </a:r>
                      <a:r>
                        <a:rPr sz="2000" dirty="0">
                          <a:latin typeface="Cambria"/>
                          <a:cs typeface="Cambria"/>
                        </a:rPr>
                        <a:t>circuit</a:t>
                      </a:r>
                      <a:r>
                        <a:rPr sz="2000" spc="-55" dirty="0">
                          <a:latin typeface="Cambria"/>
                          <a:cs typeface="Cambria"/>
                        </a:rPr>
                        <a:t> </a:t>
                      </a:r>
                      <a:r>
                        <a:rPr sz="2000" dirty="0">
                          <a:latin typeface="Cambria"/>
                          <a:cs typeface="Cambria"/>
                        </a:rPr>
                        <a:t>is</a:t>
                      </a:r>
                      <a:r>
                        <a:rPr sz="2000" spc="-30" dirty="0">
                          <a:latin typeface="Cambria"/>
                          <a:cs typeface="Cambria"/>
                        </a:rPr>
                        <a:t> </a:t>
                      </a:r>
                      <a:r>
                        <a:rPr sz="2000" spc="-10" dirty="0">
                          <a:latin typeface="Cambria"/>
                          <a:cs typeface="Cambria"/>
                        </a:rPr>
                        <a:t>simpler.</a:t>
                      </a:r>
                      <a:endParaRPr sz="2000">
                        <a:latin typeface="Cambria"/>
                        <a:cs typeface="Cambria"/>
                      </a:endParaRPr>
                    </a:p>
                  </a:txBody>
                  <a:tcPr marL="0" marR="0" marT="13589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2075">
                        <a:lnSpc>
                          <a:spcPct val="100000"/>
                        </a:lnSpc>
                        <a:spcBef>
                          <a:spcPts val="1070"/>
                        </a:spcBef>
                      </a:pPr>
                      <a:r>
                        <a:rPr sz="2000" dirty="0">
                          <a:latin typeface="Cambria"/>
                          <a:cs typeface="Cambria"/>
                        </a:rPr>
                        <a:t>This</a:t>
                      </a:r>
                      <a:r>
                        <a:rPr sz="2000" spc="-30" dirty="0">
                          <a:latin typeface="Cambria"/>
                          <a:cs typeface="Cambria"/>
                        </a:rPr>
                        <a:t> </a:t>
                      </a:r>
                      <a:r>
                        <a:rPr sz="2000" dirty="0">
                          <a:latin typeface="Cambria"/>
                          <a:cs typeface="Cambria"/>
                        </a:rPr>
                        <a:t>circuit</a:t>
                      </a:r>
                      <a:r>
                        <a:rPr sz="2000" spc="-50" dirty="0">
                          <a:latin typeface="Cambria"/>
                          <a:cs typeface="Cambria"/>
                        </a:rPr>
                        <a:t> </a:t>
                      </a:r>
                      <a:r>
                        <a:rPr sz="2000" dirty="0">
                          <a:latin typeface="Cambria"/>
                          <a:cs typeface="Cambria"/>
                        </a:rPr>
                        <a:t>is</a:t>
                      </a:r>
                      <a:r>
                        <a:rPr sz="2000" spc="-35" dirty="0">
                          <a:latin typeface="Cambria"/>
                          <a:cs typeface="Cambria"/>
                        </a:rPr>
                        <a:t> </a:t>
                      </a:r>
                      <a:r>
                        <a:rPr sz="2000" dirty="0">
                          <a:latin typeface="Cambria"/>
                          <a:cs typeface="Cambria"/>
                        </a:rPr>
                        <a:t>more</a:t>
                      </a:r>
                      <a:r>
                        <a:rPr sz="2000" spc="-50" dirty="0">
                          <a:latin typeface="Cambria"/>
                          <a:cs typeface="Cambria"/>
                        </a:rPr>
                        <a:t> </a:t>
                      </a:r>
                      <a:r>
                        <a:rPr sz="2000" spc="-10" dirty="0">
                          <a:latin typeface="Cambria"/>
                          <a:cs typeface="Cambria"/>
                        </a:rPr>
                        <a:t>complex.</a:t>
                      </a:r>
                      <a:endParaRPr sz="2000">
                        <a:latin typeface="Cambria"/>
                        <a:cs typeface="Cambria"/>
                      </a:endParaRPr>
                    </a:p>
                  </a:txBody>
                  <a:tcPr marL="0" marR="0" marT="13589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4"/>
                  </a:ext>
                </a:extLst>
              </a:tr>
              <a:tr h="770255">
                <a:tc>
                  <a:txBody>
                    <a:bodyPr/>
                    <a:lstStyle/>
                    <a:p>
                      <a:pPr marL="91440">
                        <a:lnSpc>
                          <a:spcPct val="100000"/>
                        </a:lnSpc>
                        <a:spcBef>
                          <a:spcPts val="1070"/>
                        </a:spcBef>
                      </a:pPr>
                      <a:r>
                        <a:rPr sz="2000" spc="-10" dirty="0">
                          <a:latin typeface="Cambria"/>
                          <a:cs typeface="Cambria"/>
                        </a:rPr>
                        <a:t>Performance</a:t>
                      </a:r>
                      <a:r>
                        <a:rPr sz="2000" spc="-40" dirty="0">
                          <a:latin typeface="Cambria"/>
                          <a:cs typeface="Cambria"/>
                        </a:rPr>
                        <a:t> </a:t>
                      </a:r>
                      <a:r>
                        <a:rPr sz="2000" dirty="0">
                          <a:latin typeface="Cambria"/>
                          <a:cs typeface="Cambria"/>
                        </a:rPr>
                        <a:t>is</a:t>
                      </a:r>
                      <a:r>
                        <a:rPr sz="2000" spc="-15" dirty="0">
                          <a:latin typeface="Cambria"/>
                          <a:cs typeface="Cambria"/>
                        </a:rPr>
                        <a:t> </a:t>
                      </a:r>
                      <a:r>
                        <a:rPr sz="2000" spc="-10" dirty="0">
                          <a:latin typeface="Cambria"/>
                          <a:cs typeface="Cambria"/>
                        </a:rPr>
                        <a:t>lower.</a:t>
                      </a:r>
                      <a:endParaRPr sz="2000">
                        <a:latin typeface="Cambria"/>
                        <a:cs typeface="Cambria"/>
                      </a:endParaRPr>
                    </a:p>
                  </a:txBody>
                  <a:tcPr marL="0" marR="0" marT="13589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2075">
                        <a:lnSpc>
                          <a:spcPct val="100000"/>
                        </a:lnSpc>
                        <a:spcBef>
                          <a:spcPts val="1070"/>
                        </a:spcBef>
                      </a:pPr>
                      <a:r>
                        <a:rPr sz="2000" spc="-10" dirty="0">
                          <a:latin typeface="Cambria"/>
                          <a:cs typeface="Cambria"/>
                        </a:rPr>
                        <a:t>Performance</a:t>
                      </a:r>
                      <a:r>
                        <a:rPr sz="2000" spc="-60" dirty="0">
                          <a:latin typeface="Cambria"/>
                          <a:cs typeface="Cambria"/>
                        </a:rPr>
                        <a:t> </a:t>
                      </a:r>
                      <a:r>
                        <a:rPr sz="2000" dirty="0">
                          <a:latin typeface="Cambria"/>
                          <a:cs typeface="Cambria"/>
                        </a:rPr>
                        <a:t>is</a:t>
                      </a:r>
                      <a:r>
                        <a:rPr sz="2000" spc="-30" dirty="0">
                          <a:latin typeface="Cambria"/>
                          <a:cs typeface="Cambria"/>
                        </a:rPr>
                        <a:t> </a:t>
                      </a:r>
                      <a:r>
                        <a:rPr sz="2000" dirty="0">
                          <a:latin typeface="Cambria"/>
                          <a:cs typeface="Cambria"/>
                        </a:rPr>
                        <a:t>very</a:t>
                      </a:r>
                      <a:r>
                        <a:rPr sz="2000" spc="-25" dirty="0">
                          <a:latin typeface="Cambria"/>
                          <a:cs typeface="Cambria"/>
                        </a:rPr>
                        <a:t> </a:t>
                      </a:r>
                      <a:r>
                        <a:rPr sz="2000" spc="-20" dirty="0">
                          <a:latin typeface="Cambria"/>
                          <a:cs typeface="Cambria"/>
                        </a:rPr>
                        <a:t>high.</a:t>
                      </a:r>
                      <a:endParaRPr sz="2000">
                        <a:latin typeface="Cambria"/>
                        <a:cs typeface="Cambria"/>
                      </a:endParaRPr>
                    </a:p>
                  </a:txBody>
                  <a:tcPr marL="0" marR="0" marT="13589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5"/>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717804" y="675131"/>
            <a:ext cx="10846308" cy="5472684"/>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176324" y="1173226"/>
            <a:ext cx="9734550" cy="4405630"/>
          </a:xfrm>
          <a:prstGeom prst="rect">
            <a:avLst/>
          </a:prstGeom>
        </p:spPr>
        <p:txBody>
          <a:bodyPr vert="horz" wrap="square" lIns="0" tIns="13335" rIns="0" bIns="0" rtlCol="0">
            <a:spAutoFit/>
          </a:bodyPr>
          <a:lstStyle/>
          <a:p>
            <a:pPr marL="240665" indent="-227965">
              <a:lnSpc>
                <a:spcPct val="100000"/>
              </a:lnSpc>
              <a:spcBef>
                <a:spcPts val="105"/>
              </a:spcBef>
              <a:buFont typeface="Wingdings"/>
              <a:buChar char=""/>
              <a:tabLst>
                <a:tab pos="240665" algn="l"/>
              </a:tabLst>
            </a:pPr>
            <a:r>
              <a:rPr sz="2000" dirty="0">
                <a:latin typeface="Cambria"/>
                <a:cs typeface="Cambria"/>
              </a:rPr>
              <a:t>8086</a:t>
            </a:r>
            <a:r>
              <a:rPr sz="2000" spc="-15" dirty="0">
                <a:latin typeface="Cambria"/>
                <a:cs typeface="Cambria"/>
              </a:rPr>
              <a:t> </a:t>
            </a:r>
            <a:r>
              <a:rPr sz="2000" dirty="0">
                <a:latin typeface="Cambria"/>
                <a:cs typeface="Cambria"/>
              </a:rPr>
              <a:t>works</a:t>
            </a:r>
            <a:r>
              <a:rPr sz="2000" spc="-45" dirty="0">
                <a:latin typeface="Cambria"/>
                <a:cs typeface="Cambria"/>
              </a:rPr>
              <a:t> </a:t>
            </a:r>
            <a:r>
              <a:rPr sz="2000" dirty="0">
                <a:latin typeface="Cambria"/>
                <a:cs typeface="Cambria"/>
              </a:rPr>
              <a:t>in</a:t>
            </a:r>
            <a:r>
              <a:rPr sz="2000" spc="-45" dirty="0">
                <a:latin typeface="Cambria"/>
                <a:cs typeface="Cambria"/>
              </a:rPr>
              <a:t> </a:t>
            </a:r>
            <a:r>
              <a:rPr sz="2000" dirty="0">
                <a:latin typeface="Cambria"/>
                <a:cs typeface="Cambria"/>
              </a:rPr>
              <a:t>Minimum</a:t>
            </a:r>
            <a:r>
              <a:rPr sz="2000" spc="-65" dirty="0">
                <a:latin typeface="Cambria"/>
                <a:cs typeface="Cambria"/>
              </a:rPr>
              <a:t> </a:t>
            </a:r>
            <a:r>
              <a:rPr sz="2000" dirty="0">
                <a:latin typeface="Cambria"/>
                <a:cs typeface="Cambria"/>
              </a:rPr>
              <a:t>Mode,</a:t>
            </a:r>
            <a:r>
              <a:rPr sz="2000" spc="-45" dirty="0">
                <a:latin typeface="Cambria"/>
                <a:cs typeface="Cambria"/>
              </a:rPr>
              <a:t> </a:t>
            </a:r>
            <a:r>
              <a:rPr sz="2000" dirty="0">
                <a:latin typeface="Cambria"/>
                <a:cs typeface="Cambria"/>
              </a:rPr>
              <a:t>when</a:t>
            </a:r>
            <a:r>
              <a:rPr sz="2000" spc="-30" dirty="0">
                <a:latin typeface="Cambria"/>
                <a:cs typeface="Cambria"/>
              </a:rPr>
              <a:t> </a:t>
            </a:r>
            <a:r>
              <a:rPr sz="2000" dirty="0">
                <a:latin typeface="Cambria"/>
                <a:cs typeface="Cambria"/>
              </a:rPr>
              <a:t>MN/MX¯</a:t>
            </a:r>
            <a:r>
              <a:rPr sz="2000" spc="-65" dirty="0">
                <a:latin typeface="Cambria"/>
                <a:cs typeface="Cambria"/>
              </a:rPr>
              <a:t> </a:t>
            </a:r>
            <a:r>
              <a:rPr sz="2000" dirty="0">
                <a:latin typeface="Cambria"/>
                <a:cs typeface="Cambria"/>
              </a:rPr>
              <a:t>=</a:t>
            </a:r>
            <a:r>
              <a:rPr sz="2000" spc="-35" dirty="0">
                <a:latin typeface="Cambria"/>
                <a:cs typeface="Cambria"/>
              </a:rPr>
              <a:t> </a:t>
            </a:r>
            <a:r>
              <a:rPr sz="2000" spc="-25" dirty="0">
                <a:latin typeface="Cambria"/>
                <a:cs typeface="Cambria"/>
              </a:rPr>
              <a:t>1.</a:t>
            </a:r>
            <a:endParaRPr sz="2000">
              <a:latin typeface="Cambria"/>
              <a:cs typeface="Cambria"/>
            </a:endParaRPr>
          </a:p>
          <a:p>
            <a:pPr marL="240665" indent="-227965">
              <a:lnSpc>
                <a:spcPct val="100000"/>
              </a:lnSpc>
              <a:spcBef>
                <a:spcPts val="1715"/>
              </a:spcBef>
              <a:buFont typeface="Wingdings"/>
              <a:buChar char=""/>
              <a:tabLst>
                <a:tab pos="240665" algn="l"/>
              </a:tabLst>
            </a:pPr>
            <a:r>
              <a:rPr sz="2000" dirty="0">
                <a:latin typeface="Cambria"/>
                <a:cs typeface="Cambria"/>
              </a:rPr>
              <a:t>The</a:t>
            </a:r>
            <a:r>
              <a:rPr sz="2000" spc="165" dirty="0">
                <a:latin typeface="Cambria"/>
                <a:cs typeface="Cambria"/>
              </a:rPr>
              <a:t> </a:t>
            </a:r>
            <a:r>
              <a:rPr sz="2000" dirty="0">
                <a:latin typeface="Cambria"/>
                <a:cs typeface="Cambria"/>
              </a:rPr>
              <a:t>Minimum</a:t>
            </a:r>
            <a:r>
              <a:rPr sz="2000" spc="160" dirty="0">
                <a:latin typeface="Cambria"/>
                <a:cs typeface="Cambria"/>
              </a:rPr>
              <a:t> </a:t>
            </a:r>
            <a:r>
              <a:rPr sz="2000" dirty="0">
                <a:latin typeface="Cambria"/>
                <a:cs typeface="Cambria"/>
              </a:rPr>
              <a:t>Mode</a:t>
            </a:r>
            <a:r>
              <a:rPr sz="2000" spc="170" dirty="0">
                <a:latin typeface="Cambria"/>
                <a:cs typeface="Cambria"/>
              </a:rPr>
              <a:t> </a:t>
            </a:r>
            <a:r>
              <a:rPr sz="2000" dirty="0">
                <a:latin typeface="Cambria"/>
                <a:cs typeface="Cambria"/>
              </a:rPr>
              <a:t>is</a:t>
            </a:r>
            <a:r>
              <a:rPr sz="2000" spc="175" dirty="0">
                <a:latin typeface="Cambria"/>
                <a:cs typeface="Cambria"/>
              </a:rPr>
              <a:t> </a:t>
            </a:r>
            <a:r>
              <a:rPr sz="2000" dirty="0">
                <a:latin typeface="Cambria"/>
                <a:cs typeface="Cambria"/>
              </a:rPr>
              <a:t>used</a:t>
            </a:r>
            <a:r>
              <a:rPr sz="2000" spc="165" dirty="0">
                <a:latin typeface="Cambria"/>
                <a:cs typeface="Cambria"/>
              </a:rPr>
              <a:t> </a:t>
            </a:r>
            <a:r>
              <a:rPr sz="2000" dirty="0">
                <a:latin typeface="Cambria"/>
                <a:cs typeface="Cambria"/>
              </a:rPr>
              <a:t>for</a:t>
            </a:r>
            <a:r>
              <a:rPr sz="2000" spc="165" dirty="0">
                <a:latin typeface="Cambria"/>
                <a:cs typeface="Cambria"/>
              </a:rPr>
              <a:t> </a:t>
            </a:r>
            <a:r>
              <a:rPr sz="2000" dirty="0">
                <a:latin typeface="Cambria"/>
                <a:cs typeface="Cambria"/>
              </a:rPr>
              <a:t>a</a:t>
            </a:r>
            <a:r>
              <a:rPr sz="2000" spc="175" dirty="0">
                <a:latin typeface="Cambria"/>
                <a:cs typeface="Cambria"/>
              </a:rPr>
              <a:t> </a:t>
            </a:r>
            <a:r>
              <a:rPr sz="2000" dirty="0">
                <a:latin typeface="Cambria"/>
                <a:cs typeface="Cambria"/>
              </a:rPr>
              <a:t>small</a:t>
            </a:r>
            <a:r>
              <a:rPr sz="2000" spc="175" dirty="0">
                <a:latin typeface="Cambria"/>
                <a:cs typeface="Cambria"/>
              </a:rPr>
              <a:t> </a:t>
            </a:r>
            <a:r>
              <a:rPr sz="2000" dirty="0">
                <a:latin typeface="Cambria"/>
                <a:cs typeface="Cambria"/>
              </a:rPr>
              <a:t>system</a:t>
            </a:r>
            <a:r>
              <a:rPr sz="2000" spc="175" dirty="0">
                <a:latin typeface="Cambria"/>
                <a:cs typeface="Cambria"/>
              </a:rPr>
              <a:t> </a:t>
            </a:r>
            <a:r>
              <a:rPr sz="2000" dirty="0">
                <a:latin typeface="Cambria"/>
                <a:cs typeface="Cambria"/>
              </a:rPr>
              <a:t>with</a:t>
            </a:r>
            <a:r>
              <a:rPr sz="2000" spc="165" dirty="0">
                <a:latin typeface="Cambria"/>
                <a:cs typeface="Cambria"/>
              </a:rPr>
              <a:t> </a:t>
            </a:r>
            <a:r>
              <a:rPr sz="2000" dirty="0">
                <a:latin typeface="Cambria"/>
                <a:cs typeface="Cambria"/>
              </a:rPr>
              <a:t>a</a:t>
            </a:r>
            <a:r>
              <a:rPr sz="2000" spc="165" dirty="0">
                <a:latin typeface="Cambria"/>
                <a:cs typeface="Cambria"/>
              </a:rPr>
              <a:t> </a:t>
            </a:r>
            <a:r>
              <a:rPr sz="2000" dirty="0">
                <a:latin typeface="Cambria"/>
                <a:cs typeface="Cambria"/>
              </a:rPr>
              <a:t>single</a:t>
            </a:r>
            <a:r>
              <a:rPr sz="2000" spc="170" dirty="0">
                <a:latin typeface="Cambria"/>
                <a:cs typeface="Cambria"/>
              </a:rPr>
              <a:t> </a:t>
            </a:r>
            <a:r>
              <a:rPr sz="2000" dirty="0">
                <a:latin typeface="Cambria"/>
                <a:cs typeface="Cambria"/>
              </a:rPr>
              <a:t>processor</a:t>
            </a:r>
            <a:r>
              <a:rPr sz="2000" spc="175" dirty="0">
                <a:latin typeface="Cambria"/>
                <a:cs typeface="Cambria"/>
              </a:rPr>
              <a:t> </a:t>
            </a:r>
            <a:r>
              <a:rPr sz="2000" dirty="0">
                <a:latin typeface="Cambria"/>
                <a:cs typeface="Cambria"/>
              </a:rPr>
              <a:t>(8086)</a:t>
            </a:r>
            <a:r>
              <a:rPr sz="2000" spc="180" dirty="0">
                <a:latin typeface="Cambria"/>
                <a:cs typeface="Cambria"/>
              </a:rPr>
              <a:t> </a:t>
            </a:r>
            <a:r>
              <a:rPr sz="2000" dirty="0">
                <a:latin typeface="Cambria"/>
                <a:cs typeface="Cambria"/>
              </a:rPr>
              <a:t>and</a:t>
            </a:r>
            <a:r>
              <a:rPr sz="2000" spc="175" dirty="0">
                <a:latin typeface="Cambria"/>
                <a:cs typeface="Cambria"/>
              </a:rPr>
              <a:t> </a:t>
            </a:r>
            <a:r>
              <a:rPr sz="2000" spc="-25" dirty="0">
                <a:latin typeface="Cambria"/>
                <a:cs typeface="Cambria"/>
              </a:rPr>
              <a:t>in</a:t>
            </a:r>
            <a:endParaRPr sz="2000">
              <a:latin typeface="Cambria"/>
              <a:cs typeface="Cambria"/>
            </a:endParaRPr>
          </a:p>
          <a:p>
            <a:pPr marL="240665">
              <a:lnSpc>
                <a:spcPct val="100000"/>
              </a:lnSpc>
              <a:spcBef>
                <a:spcPts val="720"/>
              </a:spcBef>
            </a:pPr>
            <a:r>
              <a:rPr sz="2000" dirty="0">
                <a:latin typeface="Cambria"/>
                <a:cs typeface="Cambria"/>
              </a:rPr>
              <a:t>any</a:t>
            </a:r>
            <a:r>
              <a:rPr sz="2000" spc="-65" dirty="0">
                <a:latin typeface="Cambria"/>
                <a:cs typeface="Cambria"/>
              </a:rPr>
              <a:t> </a:t>
            </a:r>
            <a:r>
              <a:rPr sz="2000" spc="-10" dirty="0">
                <a:latin typeface="Cambria"/>
                <a:cs typeface="Cambria"/>
              </a:rPr>
              <a:t>system.</a:t>
            </a:r>
            <a:endParaRPr sz="2000">
              <a:latin typeface="Cambria"/>
              <a:cs typeface="Cambria"/>
            </a:endParaRPr>
          </a:p>
          <a:p>
            <a:pPr marL="240665" indent="-227965">
              <a:lnSpc>
                <a:spcPct val="100000"/>
              </a:lnSpc>
              <a:spcBef>
                <a:spcPts val="1730"/>
              </a:spcBef>
              <a:buFont typeface="Wingdings"/>
              <a:buChar char=""/>
              <a:tabLst>
                <a:tab pos="240665" algn="l"/>
              </a:tabLst>
            </a:pPr>
            <a:r>
              <a:rPr sz="2000" dirty="0">
                <a:latin typeface="Cambria"/>
                <a:cs typeface="Cambria"/>
              </a:rPr>
              <a:t>8086</a:t>
            </a:r>
            <a:r>
              <a:rPr sz="2000" spc="335" dirty="0">
                <a:latin typeface="Cambria"/>
                <a:cs typeface="Cambria"/>
              </a:rPr>
              <a:t> </a:t>
            </a:r>
            <a:r>
              <a:rPr sz="2000" dirty="0">
                <a:latin typeface="Cambria"/>
                <a:cs typeface="Cambria"/>
              </a:rPr>
              <a:t>itself</a:t>
            </a:r>
            <a:r>
              <a:rPr sz="2000" spc="340" dirty="0">
                <a:latin typeface="Cambria"/>
                <a:cs typeface="Cambria"/>
              </a:rPr>
              <a:t> </a:t>
            </a:r>
            <a:r>
              <a:rPr sz="2000" dirty="0">
                <a:latin typeface="Cambria"/>
                <a:cs typeface="Cambria"/>
              </a:rPr>
              <a:t>generates</a:t>
            </a:r>
            <a:r>
              <a:rPr sz="2000" spc="330" dirty="0">
                <a:latin typeface="Cambria"/>
                <a:cs typeface="Cambria"/>
              </a:rPr>
              <a:t> </a:t>
            </a:r>
            <a:r>
              <a:rPr sz="2000" dirty="0">
                <a:latin typeface="Cambria"/>
                <a:cs typeface="Cambria"/>
              </a:rPr>
              <a:t>all</a:t>
            </a:r>
            <a:r>
              <a:rPr sz="2000" spc="340" dirty="0">
                <a:latin typeface="Cambria"/>
                <a:cs typeface="Cambria"/>
              </a:rPr>
              <a:t> </a:t>
            </a:r>
            <a:r>
              <a:rPr sz="2000" dirty="0">
                <a:latin typeface="Cambria"/>
                <a:cs typeface="Cambria"/>
              </a:rPr>
              <a:t>bus</a:t>
            </a:r>
            <a:r>
              <a:rPr sz="2000" spc="340" dirty="0">
                <a:latin typeface="Cambria"/>
                <a:cs typeface="Cambria"/>
              </a:rPr>
              <a:t> </a:t>
            </a:r>
            <a:r>
              <a:rPr sz="2000" dirty="0">
                <a:latin typeface="Cambria"/>
                <a:cs typeface="Cambria"/>
              </a:rPr>
              <a:t>control</a:t>
            </a:r>
            <a:r>
              <a:rPr sz="2000" spc="330" dirty="0">
                <a:latin typeface="Cambria"/>
                <a:cs typeface="Cambria"/>
              </a:rPr>
              <a:t> </a:t>
            </a:r>
            <a:r>
              <a:rPr sz="2000" dirty="0">
                <a:latin typeface="Cambria"/>
                <a:cs typeface="Cambria"/>
              </a:rPr>
              <a:t>signals</a:t>
            </a:r>
            <a:r>
              <a:rPr sz="2000" spc="335" dirty="0">
                <a:latin typeface="Cambria"/>
                <a:cs typeface="Cambria"/>
              </a:rPr>
              <a:t> </a:t>
            </a:r>
            <a:r>
              <a:rPr sz="2000" dirty="0">
                <a:latin typeface="Cambria"/>
                <a:cs typeface="Cambria"/>
              </a:rPr>
              <a:t>in</a:t>
            </a:r>
            <a:r>
              <a:rPr sz="2000" spc="325" dirty="0">
                <a:latin typeface="Cambria"/>
                <a:cs typeface="Cambria"/>
              </a:rPr>
              <a:t> </a:t>
            </a:r>
            <a:r>
              <a:rPr sz="2000" dirty="0">
                <a:latin typeface="Cambria"/>
                <a:cs typeface="Cambria"/>
              </a:rPr>
              <a:t>the</a:t>
            </a:r>
            <a:r>
              <a:rPr sz="2000" spc="325" dirty="0">
                <a:latin typeface="Cambria"/>
                <a:cs typeface="Cambria"/>
              </a:rPr>
              <a:t> </a:t>
            </a:r>
            <a:r>
              <a:rPr sz="2000" dirty="0">
                <a:latin typeface="Cambria"/>
                <a:cs typeface="Cambria"/>
              </a:rPr>
              <a:t>minimum</a:t>
            </a:r>
            <a:r>
              <a:rPr sz="2000" spc="330" dirty="0">
                <a:latin typeface="Cambria"/>
                <a:cs typeface="Cambria"/>
              </a:rPr>
              <a:t> </a:t>
            </a:r>
            <a:r>
              <a:rPr sz="2000" dirty="0">
                <a:latin typeface="Cambria"/>
                <a:cs typeface="Cambria"/>
              </a:rPr>
              <a:t>mode</a:t>
            </a:r>
            <a:r>
              <a:rPr sz="2000" spc="330" dirty="0">
                <a:latin typeface="Cambria"/>
                <a:cs typeface="Cambria"/>
              </a:rPr>
              <a:t> </a:t>
            </a:r>
            <a:r>
              <a:rPr sz="2000" dirty="0">
                <a:latin typeface="Cambria"/>
                <a:cs typeface="Cambria"/>
              </a:rPr>
              <a:t>configuration</a:t>
            </a:r>
            <a:r>
              <a:rPr sz="2000" spc="340" dirty="0">
                <a:latin typeface="Cambria"/>
                <a:cs typeface="Cambria"/>
              </a:rPr>
              <a:t> </a:t>
            </a:r>
            <a:r>
              <a:rPr sz="2000" spc="-25" dirty="0">
                <a:latin typeface="Cambria"/>
                <a:cs typeface="Cambria"/>
              </a:rPr>
              <a:t>of</a:t>
            </a:r>
            <a:endParaRPr sz="2000">
              <a:latin typeface="Cambria"/>
              <a:cs typeface="Cambria"/>
            </a:endParaRPr>
          </a:p>
          <a:p>
            <a:pPr marL="240665">
              <a:lnSpc>
                <a:spcPct val="100000"/>
              </a:lnSpc>
              <a:spcBef>
                <a:spcPts val="720"/>
              </a:spcBef>
            </a:pPr>
            <a:r>
              <a:rPr sz="2000" spc="-10" dirty="0">
                <a:latin typeface="Cambria"/>
                <a:cs typeface="Cambria"/>
              </a:rPr>
              <a:t>8086.</a:t>
            </a:r>
            <a:endParaRPr sz="2000">
              <a:latin typeface="Cambria"/>
              <a:cs typeface="Cambria"/>
            </a:endParaRPr>
          </a:p>
          <a:p>
            <a:pPr marL="240665" marR="6985" indent="-228600" algn="just">
              <a:lnSpc>
                <a:spcPct val="130000"/>
              </a:lnSpc>
              <a:spcBef>
                <a:spcPts val="994"/>
              </a:spcBef>
              <a:buFont typeface="Wingdings"/>
              <a:buChar char=""/>
              <a:tabLst>
                <a:tab pos="240665" algn="l"/>
              </a:tabLst>
            </a:pPr>
            <a:r>
              <a:rPr sz="2000" dirty="0">
                <a:latin typeface="Cambria"/>
                <a:cs typeface="Cambria"/>
              </a:rPr>
              <a:t>Clock</a:t>
            </a:r>
            <a:r>
              <a:rPr sz="2000" spc="-20" dirty="0">
                <a:latin typeface="Cambria"/>
                <a:cs typeface="Cambria"/>
              </a:rPr>
              <a:t> </a:t>
            </a:r>
            <a:r>
              <a:rPr sz="2000" dirty="0">
                <a:latin typeface="Cambria"/>
                <a:cs typeface="Cambria"/>
              </a:rPr>
              <a:t>is</a:t>
            </a:r>
            <a:r>
              <a:rPr sz="2000" spc="-25" dirty="0">
                <a:latin typeface="Cambria"/>
                <a:cs typeface="Cambria"/>
              </a:rPr>
              <a:t> </a:t>
            </a:r>
            <a:r>
              <a:rPr sz="2000" dirty="0">
                <a:latin typeface="Cambria"/>
                <a:cs typeface="Cambria"/>
              </a:rPr>
              <a:t>provided</a:t>
            </a:r>
            <a:r>
              <a:rPr sz="2000" spc="-10" dirty="0">
                <a:latin typeface="Cambria"/>
                <a:cs typeface="Cambria"/>
              </a:rPr>
              <a:t> </a:t>
            </a:r>
            <a:r>
              <a:rPr sz="2000" dirty="0">
                <a:latin typeface="Cambria"/>
                <a:cs typeface="Cambria"/>
              </a:rPr>
              <a:t>by</a:t>
            </a:r>
            <a:r>
              <a:rPr sz="2000" spc="-20" dirty="0">
                <a:latin typeface="Cambria"/>
                <a:cs typeface="Cambria"/>
              </a:rPr>
              <a:t> </a:t>
            </a:r>
            <a:r>
              <a:rPr sz="2000" dirty="0">
                <a:latin typeface="Cambria"/>
                <a:cs typeface="Cambria"/>
              </a:rPr>
              <a:t>the</a:t>
            </a:r>
            <a:r>
              <a:rPr sz="2000" spc="-20" dirty="0">
                <a:latin typeface="Cambria"/>
                <a:cs typeface="Cambria"/>
              </a:rPr>
              <a:t> </a:t>
            </a:r>
            <a:r>
              <a:rPr sz="2000" dirty="0">
                <a:latin typeface="Cambria"/>
                <a:cs typeface="Cambria"/>
              </a:rPr>
              <a:t>8284</a:t>
            </a:r>
            <a:r>
              <a:rPr sz="2000" spc="-20" dirty="0">
                <a:latin typeface="Cambria"/>
                <a:cs typeface="Cambria"/>
              </a:rPr>
              <a:t> </a:t>
            </a:r>
            <a:r>
              <a:rPr sz="2000" dirty="0">
                <a:latin typeface="Cambria"/>
                <a:cs typeface="Cambria"/>
              </a:rPr>
              <a:t>clock</a:t>
            </a:r>
            <a:r>
              <a:rPr sz="2000" spc="-10" dirty="0">
                <a:latin typeface="Cambria"/>
                <a:cs typeface="Cambria"/>
              </a:rPr>
              <a:t> </a:t>
            </a:r>
            <a:r>
              <a:rPr sz="2000" spc="-25" dirty="0">
                <a:latin typeface="Cambria"/>
                <a:cs typeface="Cambria"/>
              </a:rPr>
              <a:t>generator,</a:t>
            </a:r>
            <a:r>
              <a:rPr sz="2000" spc="-15" dirty="0">
                <a:latin typeface="Cambria"/>
                <a:cs typeface="Cambria"/>
              </a:rPr>
              <a:t> </a:t>
            </a:r>
            <a:r>
              <a:rPr sz="2000" dirty="0">
                <a:latin typeface="Cambria"/>
                <a:cs typeface="Cambria"/>
              </a:rPr>
              <a:t>it</a:t>
            </a:r>
            <a:r>
              <a:rPr sz="2000" spc="-10" dirty="0">
                <a:latin typeface="Cambria"/>
                <a:cs typeface="Cambria"/>
              </a:rPr>
              <a:t> </a:t>
            </a:r>
            <a:r>
              <a:rPr sz="2000" dirty="0">
                <a:latin typeface="Cambria"/>
                <a:cs typeface="Cambria"/>
              </a:rPr>
              <a:t>provides</a:t>
            </a:r>
            <a:r>
              <a:rPr sz="2000" spc="-15" dirty="0">
                <a:latin typeface="Cambria"/>
                <a:cs typeface="Cambria"/>
              </a:rPr>
              <a:t> </a:t>
            </a:r>
            <a:r>
              <a:rPr sz="2000" dirty="0">
                <a:latin typeface="Cambria"/>
                <a:cs typeface="Cambria"/>
              </a:rPr>
              <a:t>CLK,</a:t>
            </a:r>
            <a:r>
              <a:rPr sz="2000" spc="-30" dirty="0">
                <a:latin typeface="Cambria"/>
                <a:cs typeface="Cambria"/>
              </a:rPr>
              <a:t> </a:t>
            </a:r>
            <a:r>
              <a:rPr sz="2000" dirty="0">
                <a:latin typeface="Cambria"/>
                <a:cs typeface="Cambria"/>
              </a:rPr>
              <a:t>RESET</a:t>
            </a:r>
            <a:r>
              <a:rPr sz="2000" spc="-15" dirty="0">
                <a:latin typeface="Cambria"/>
                <a:cs typeface="Cambria"/>
              </a:rPr>
              <a:t> </a:t>
            </a:r>
            <a:r>
              <a:rPr sz="2000" dirty="0">
                <a:latin typeface="Cambria"/>
                <a:cs typeface="Cambria"/>
              </a:rPr>
              <a:t>and</a:t>
            </a:r>
            <a:r>
              <a:rPr sz="2000" spc="-20" dirty="0">
                <a:latin typeface="Cambria"/>
                <a:cs typeface="Cambria"/>
              </a:rPr>
              <a:t> </a:t>
            </a:r>
            <a:r>
              <a:rPr sz="2000" dirty="0">
                <a:latin typeface="Cambria"/>
                <a:cs typeface="Cambria"/>
              </a:rPr>
              <a:t>READY</a:t>
            </a:r>
            <a:r>
              <a:rPr sz="2000" spc="-30" dirty="0">
                <a:latin typeface="Cambria"/>
                <a:cs typeface="Cambria"/>
              </a:rPr>
              <a:t> </a:t>
            </a:r>
            <a:r>
              <a:rPr sz="2000" spc="-10" dirty="0">
                <a:latin typeface="Cambria"/>
                <a:cs typeface="Cambria"/>
              </a:rPr>
              <a:t>input </a:t>
            </a:r>
            <a:r>
              <a:rPr sz="2000" dirty="0">
                <a:latin typeface="Cambria"/>
                <a:cs typeface="Cambria"/>
              </a:rPr>
              <a:t>to</a:t>
            </a:r>
            <a:r>
              <a:rPr sz="2000" spc="-25" dirty="0">
                <a:latin typeface="Cambria"/>
                <a:cs typeface="Cambria"/>
              </a:rPr>
              <a:t> </a:t>
            </a:r>
            <a:r>
              <a:rPr sz="2000" spc="-10" dirty="0">
                <a:latin typeface="Cambria"/>
                <a:cs typeface="Cambria"/>
              </a:rPr>
              <a:t>8086.</a:t>
            </a:r>
            <a:endParaRPr sz="2000">
              <a:latin typeface="Cambria"/>
              <a:cs typeface="Cambria"/>
            </a:endParaRPr>
          </a:p>
          <a:p>
            <a:pPr marL="240665" marR="5080" indent="-228600" algn="just">
              <a:lnSpc>
                <a:spcPct val="130000"/>
              </a:lnSpc>
              <a:spcBef>
                <a:spcPts val="1000"/>
              </a:spcBef>
              <a:buFont typeface="Wingdings"/>
              <a:buChar char=""/>
              <a:tabLst>
                <a:tab pos="240665" algn="l"/>
              </a:tabLst>
            </a:pPr>
            <a:r>
              <a:rPr sz="2000" dirty="0">
                <a:latin typeface="Cambria"/>
                <a:cs typeface="Cambria"/>
              </a:rPr>
              <a:t>Address</a:t>
            </a:r>
            <a:r>
              <a:rPr sz="2000" spc="150" dirty="0">
                <a:latin typeface="Cambria"/>
                <a:cs typeface="Cambria"/>
              </a:rPr>
              <a:t> </a:t>
            </a:r>
            <a:r>
              <a:rPr sz="2000" dirty="0">
                <a:latin typeface="Cambria"/>
                <a:cs typeface="Cambria"/>
              </a:rPr>
              <a:t>from</a:t>
            </a:r>
            <a:r>
              <a:rPr sz="2000" spc="165" dirty="0">
                <a:latin typeface="Cambria"/>
                <a:cs typeface="Cambria"/>
              </a:rPr>
              <a:t> </a:t>
            </a:r>
            <a:r>
              <a:rPr sz="2000" dirty="0">
                <a:latin typeface="Cambria"/>
                <a:cs typeface="Cambria"/>
              </a:rPr>
              <a:t>the</a:t>
            </a:r>
            <a:r>
              <a:rPr sz="2000" spc="160" dirty="0">
                <a:latin typeface="Cambria"/>
                <a:cs typeface="Cambria"/>
              </a:rPr>
              <a:t> </a:t>
            </a:r>
            <a:r>
              <a:rPr sz="2000" dirty="0">
                <a:latin typeface="Cambria"/>
                <a:cs typeface="Cambria"/>
              </a:rPr>
              <a:t>address</a:t>
            </a:r>
            <a:r>
              <a:rPr sz="2000" spc="160" dirty="0">
                <a:latin typeface="Cambria"/>
                <a:cs typeface="Cambria"/>
              </a:rPr>
              <a:t> </a:t>
            </a:r>
            <a:r>
              <a:rPr sz="2000" dirty="0">
                <a:latin typeface="Cambria"/>
                <a:cs typeface="Cambria"/>
              </a:rPr>
              <a:t>bus</a:t>
            </a:r>
            <a:r>
              <a:rPr sz="2000" spc="175" dirty="0">
                <a:latin typeface="Cambria"/>
                <a:cs typeface="Cambria"/>
              </a:rPr>
              <a:t> </a:t>
            </a:r>
            <a:r>
              <a:rPr sz="2000" dirty="0">
                <a:latin typeface="Cambria"/>
                <a:cs typeface="Cambria"/>
              </a:rPr>
              <a:t>is</a:t>
            </a:r>
            <a:r>
              <a:rPr sz="2000" spc="170" dirty="0">
                <a:latin typeface="Cambria"/>
                <a:cs typeface="Cambria"/>
              </a:rPr>
              <a:t> </a:t>
            </a:r>
            <a:r>
              <a:rPr sz="2000" dirty="0">
                <a:latin typeface="Cambria"/>
                <a:cs typeface="Cambria"/>
              </a:rPr>
              <a:t>latched</a:t>
            </a:r>
            <a:r>
              <a:rPr sz="2000" spc="175" dirty="0">
                <a:latin typeface="Cambria"/>
                <a:cs typeface="Cambria"/>
              </a:rPr>
              <a:t> </a:t>
            </a:r>
            <a:r>
              <a:rPr sz="2000" dirty="0">
                <a:latin typeface="Cambria"/>
                <a:cs typeface="Cambria"/>
              </a:rPr>
              <a:t>into</a:t>
            </a:r>
            <a:r>
              <a:rPr sz="2000" spc="175" dirty="0">
                <a:latin typeface="Cambria"/>
                <a:cs typeface="Cambria"/>
              </a:rPr>
              <a:t> </a:t>
            </a:r>
            <a:r>
              <a:rPr sz="2000" dirty="0">
                <a:latin typeface="Cambria"/>
                <a:cs typeface="Cambria"/>
              </a:rPr>
              <a:t>8282</a:t>
            </a:r>
            <a:r>
              <a:rPr sz="2000" spc="175" dirty="0">
                <a:latin typeface="Cambria"/>
                <a:cs typeface="Cambria"/>
              </a:rPr>
              <a:t> </a:t>
            </a:r>
            <a:r>
              <a:rPr sz="2000" spc="-10" dirty="0">
                <a:latin typeface="Cambria"/>
                <a:cs typeface="Cambria"/>
              </a:rPr>
              <a:t>8-</a:t>
            </a:r>
            <a:r>
              <a:rPr sz="2000" dirty="0">
                <a:latin typeface="Cambria"/>
                <a:cs typeface="Cambria"/>
              </a:rPr>
              <a:t>bit</a:t>
            </a:r>
            <a:r>
              <a:rPr sz="2000" spc="175" dirty="0">
                <a:latin typeface="Cambria"/>
                <a:cs typeface="Cambria"/>
              </a:rPr>
              <a:t> </a:t>
            </a:r>
            <a:r>
              <a:rPr sz="2000" dirty="0">
                <a:latin typeface="Cambria"/>
                <a:cs typeface="Cambria"/>
              </a:rPr>
              <a:t>latch.</a:t>
            </a:r>
            <a:r>
              <a:rPr sz="2000" spc="175" dirty="0">
                <a:latin typeface="Cambria"/>
                <a:cs typeface="Cambria"/>
              </a:rPr>
              <a:t> </a:t>
            </a:r>
            <a:r>
              <a:rPr sz="2000" dirty="0">
                <a:latin typeface="Cambria"/>
                <a:cs typeface="Cambria"/>
              </a:rPr>
              <a:t>Three</a:t>
            </a:r>
            <a:r>
              <a:rPr sz="2000" spc="165" dirty="0">
                <a:latin typeface="Cambria"/>
                <a:cs typeface="Cambria"/>
              </a:rPr>
              <a:t> </a:t>
            </a:r>
            <a:r>
              <a:rPr sz="2000" dirty="0">
                <a:latin typeface="Cambria"/>
                <a:cs typeface="Cambria"/>
              </a:rPr>
              <a:t>such</a:t>
            </a:r>
            <a:r>
              <a:rPr sz="2000" spc="165" dirty="0">
                <a:latin typeface="Cambria"/>
                <a:cs typeface="Cambria"/>
              </a:rPr>
              <a:t> </a:t>
            </a:r>
            <a:r>
              <a:rPr sz="2000" dirty="0">
                <a:latin typeface="Cambria"/>
                <a:cs typeface="Cambria"/>
              </a:rPr>
              <a:t>latches</a:t>
            </a:r>
            <a:r>
              <a:rPr sz="2000" spc="165" dirty="0">
                <a:latin typeface="Cambria"/>
                <a:cs typeface="Cambria"/>
              </a:rPr>
              <a:t> </a:t>
            </a:r>
            <a:r>
              <a:rPr sz="2000" spc="-25" dirty="0">
                <a:latin typeface="Cambria"/>
                <a:cs typeface="Cambria"/>
              </a:rPr>
              <a:t>are </a:t>
            </a:r>
            <a:r>
              <a:rPr sz="2000" dirty="0">
                <a:latin typeface="Cambria"/>
                <a:cs typeface="Cambria"/>
              </a:rPr>
              <a:t>needed,</a:t>
            </a:r>
            <a:r>
              <a:rPr sz="2000" spc="50" dirty="0">
                <a:latin typeface="Cambria"/>
                <a:cs typeface="Cambria"/>
              </a:rPr>
              <a:t> </a:t>
            </a:r>
            <a:r>
              <a:rPr sz="2000" dirty="0">
                <a:latin typeface="Cambria"/>
                <a:cs typeface="Cambria"/>
              </a:rPr>
              <a:t>as</a:t>
            </a:r>
            <a:r>
              <a:rPr sz="2000" spc="50" dirty="0">
                <a:latin typeface="Cambria"/>
                <a:cs typeface="Cambria"/>
              </a:rPr>
              <a:t> </a:t>
            </a:r>
            <a:r>
              <a:rPr sz="2000" dirty="0">
                <a:latin typeface="Cambria"/>
                <a:cs typeface="Cambria"/>
              </a:rPr>
              <a:t>address</a:t>
            </a:r>
            <a:r>
              <a:rPr sz="2000" spc="70" dirty="0">
                <a:latin typeface="Cambria"/>
                <a:cs typeface="Cambria"/>
              </a:rPr>
              <a:t> </a:t>
            </a:r>
            <a:r>
              <a:rPr sz="2000" dirty="0">
                <a:latin typeface="Cambria"/>
                <a:cs typeface="Cambria"/>
              </a:rPr>
              <a:t>bus</a:t>
            </a:r>
            <a:r>
              <a:rPr sz="2000" spc="50" dirty="0">
                <a:latin typeface="Cambria"/>
                <a:cs typeface="Cambria"/>
              </a:rPr>
              <a:t> </a:t>
            </a:r>
            <a:r>
              <a:rPr sz="2000" dirty="0">
                <a:latin typeface="Cambria"/>
                <a:cs typeface="Cambria"/>
              </a:rPr>
              <a:t>is</a:t>
            </a:r>
            <a:r>
              <a:rPr sz="2000" spc="70" dirty="0">
                <a:latin typeface="Cambria"/>
                <a:cs typeface="Cambria"/>
              </a:rPr>
              <a:t> </a:t>
            </a:r>
            <a:r>
              <a:rPr sz="2000" spc="-25" dirty="0">
                <a:latin typeface="Cambria"/>
                <a:cs typeface="Cambria"/>
              </a:rPr>
              <a:t>20-</a:t>
            </a:r>
            <a:r>
              <a:rPr sz="2000" dirty="0">
                <a:latin typeface="Cambria"/>
                <a:cs typeface="Cambria"/>
              </a:rPr>
              <a:t>bit.</a:t>
            </a:r>
            <a:r>
              <a:rPr sz="2000" spc="55" dirty="0">
                <a:latin typeface="Cambria"/>
                <a:cs typeface="Cambria"/>
              </a:rPr>
              <a:t> </a:t>
            </a:r>
            <a:r>
              <a:rPr sz="2000" dirty="0">
                <a:latin typeface="Cambria"/>
                <a:cs typeface="Cambria"/>
              </a:rPr>
              <a:t>The</a:t>
            </a:r>
            <a:r>
              <a:rPr sz="2000" spc="50" dirty="0">
                <a:latin typeface="Cambria"/>
                <a:cs typeface="Cambria"/>
              </a:rPr>
              <a:t> </a:t>
            </a:r>
            <a:r>
              <a:rPr sz="2000" dirty="0">
                <a:latin typeface="Cambria"/>
                <a:cs typeface="Cambria"/>
              </a:rPr>
              <a:t>ALE</a:t>
            </a:r>
            <a:r>
              <a:rPr sz="2000" spc="60" dirty="0">
                <a:latin typeface="Cambria"/>
                <a:cs typeface="Cambria"/>
              </a:rPr>
              <a:t> </a:t>
            </a:r>
            <a:r>
              <a:rPr sz="2000" dirty="0">
                <a:latin typeface="Cambria"/>
                <a:cs typeface="Cambria"/>
              </a:rPr>
              <a:t>of</a:t>
            </a:r>
            <a:r>
              <a:rPr sz="2000" spc="65" dirty="0">
                <a:latin typeface="Cambria"/>
                <a:cs typeface="Cambria"/>
              </a:rPr>
              <a:t> </a:t>
            </a:r>
            <a:r>
              <a:rPr sz="2000" dirty="0">
                <a:latin typeface="Cambria"/>
                <a:cs typeface="Cambria"/>
              </a:rPr>
              <a:t>8086</a:t>
            </a:r>
            <a:r>
              <a:rPr sz="2000" spc="60" dirty="0">
                <a:latin typeface="Cambria"/>
                <a:cs typeface="Cambria"/>
              </a:rPr>
              <a:t> </a:t>
            </a:r>
            <a:r>
              <a:rPr sz="2000" dirty="0">
                <a:latin typeface="Cambria"/>
                <a:cs typeface="Cambria"/>
              </a:rPr>
              <a:t>is</a:t>
            </a:r>
            <a:r>
              <a:rPr sz="2000" spc="65" dirty="0">
                <a:latin typeface="Cambria"/>
                <a:cs typeface="Cambria"/>
              </a:rPr>
              <a:t> </a:t>
            </a:r>
            <a:r>
              <a:rPr sz="2000" dirty="0">
                <a:latin typeface="Cambria"/>
                <a:cs typeface="Cambria"/>
              </a:rPr>
              <a:t>connected</a:t>
            </a:r>
            <a:r>
              <a:rPr sz="2000" spc="55" dirty="0">
                <a:latin typeface="Cambria"/>
                <a:cs typeface="Cambria"/>
              </a:rPr>
              <a:t> </a:t>
            </a:r>
            <a:r>
              <a:rPr sz="2000" dirty="0">
                <a:latin typeface="Cambria"/>
                <a:cs typeface="Cambria"/>
              </a:rPr>
              <a:t>to</a:t>
            </a:r>
            <a:r>
              <a:rPr sz="2000" spc="55" dirty="0">
                <a:latin typeface="Cambria"/>
                <a:cs typeface="Cambria"/>
              </a:rPr>
              <a:t> </a:t>
            </a:r>
            <a:r>
              <a:rPr sz="2000" dirty="0">
                <a:latin typeface="Cambria"/>
                <a:cs typeface="Cambria"/>
              </a:rPr>
              <a:t>STB</a:t>
            </a:r>
            <a:r>
              <a:rPr sz="2000" spc="60" dirty="0">
                <a:latin typeface="Cambria"/>
                <a:cs typeface="Cambria"/>
              </a:rPr>
              <a:t> </a:t>
            </a:r>
            <a:r>
              <a:rPr sz="2000" dirty="0">
                <a:latin typeface="Cambria"/>
                <a:cs typeface="Cambria"/>
              </a:rPr>
              <a:t>of</a:t>
            </a:r>
            <a:r>
              <a:rPr sz="2000" spc="60" dirty="0">
                <a:latin typeface="Cambria"/>
                <a:cs typeface="Cambria"/>
              </a:rPr>
              <a:t> </a:t>
            </a:r>
            <a:r>
              <a:rPr sz="2000" dirty="0">
                <a:latin typeface="Cambria"/>
                <a:cs typeface="Cambria"/>
              </a:rPr>
              <a:t>the</a:t>
            </a:r>
            <a:r>
              <a:rPr sz="2000" spc="55" dirty="0">
                <a:latin typeface="Cambria"/>
                <a:cs typeface="Cambria"/>
              </a:rPr>
              <a:t> </a:t>
            </a:r>
            <a:r>
              <a:rPr sz="2000" dirty="0">
                <a:latin typeface="Cambria"/>
                <a:cs typeface="Cambria"/>
              </a:rPr>
              <a:t>latch.</a:t>
            </a:r>
            <a:r>
              <a:rPr sz="2000" spc="60" dirty="0">
                <a:latin typeface="Cambria"/>
                <a:cs typeface="Cambria"/>
              </a:rPr>
              <a:t> </a:t>
            </a:r>
            <a:r>
              <a:rPr sz="2000" spc="-25" dirty="0">
                <a:latin typeface="Cambria"/>
                <a:cs typeface="Cambria"/>
              </a:rPr>
              <a:t>The </a:t>
            </a:r>
            <a:r>
              <a:rPr sz="2000" dirty="0">
                <a:latin typeface="Cambria"/>
                <a:cs typeface="Cambria"/>
              </a:rPr>
              <a:t>ALE</a:t>
            </a:r>
            <a:r>
              <a:rPr sz="2000" spc="-35" dirty="0">
                <a:latin typeface="Cambria"/>
                <a:cs typeface="Cambria"/>
              </a:rPr>
              <a:t> </a:t>
            </a:r>
            <a:r>
              <a:rPr sz="2000" dirty="0">
                <a:latin typeface="Cambria"/>
                <a:cs typeface="Cambria"/>
              </a:rPr>
              <a:t>for</a:t>
            </a:r>
            <a:r>
              <a:rPr sz="2000" spc="-45" dirty="0">
                <a:latin typeface="Cambria"/>
                <a:cs typeface="Cambria"/>
              </a:rPr>
              <a:t> </a:t>
            </a:r>
            <a:r>
              <a:rPr sz="2000" dirty="0">
                <a:latin typeface="Cambria"/>
                <a:cs typeface="Cambria"/>
              </a:rPr>
              <a:t>this</a:t>
            </a:r>
            <a:r>
              <a:rPr sz="2000" spc="-45" dirty="0">
                <a:latin typeface="Cambria"/>
                <a:cs typeface="Cambria"/>
              </a:rPr>
              <a:t> </a:t>
            </a:r>
            <a:r>
              <a:rPr sz="2000" dirty="0">
                <a:latin typeface="Cambria"/>
                <a:cs typeface="Cambria"/>
              </a:rPr>
              <a:t>latch</a:t>
            </a:r>
            <a:r>
              <a:rPr sz="2000" spc="-60" dirty="0">
                <a:latin typeface="Cambria"/>
                <a:cs typeface="Cambria"/>
              </a:rPr>
              <a:t> </a:t>
            </a:r>
            <a:r>
              <a:rPr sz="2000" dirty="0">
                <a:latin typeface="Cambria"/>
                <a:cs typeface="Cambria"/>
              </a:rPr>
              <a:t>is</a:t>
            </a:r>
            <a:r>
              <a:rPr sz="2000" spc="-35" dirty="0">
                <a:latin typeface="Cambria"/>
                <a:cs typeface="Cambria"/>
              </a:rPr>
              <a:t> </a:t>
            </a:r>
            <a:r>
              <a:rPr sz="2000" spc="-10" dirty="0">
                <a:latin typeface="Cambria"/>
                <a:cs typeface="Cambria"/>
              </a:rPr>
              <a:t>given</a:t>
            </a:r>
            <a:r>
              <a:rPr sz="2000" spc="-60" dirty="0">
                <a:latin typeface="Cambria"/>
                <a:cs typeface="Cambria"/>
              </a:rPr>
              <a:t> </a:t>
            </a:r>
            <a:r>
              <a:rPr sz="2000" dirty="0">
                <a:latin typeface="Cambria"/>
                <a:cs typeface="Cambria"/>
              </a:rPr>
              <a:t>by</a:t>
            </a:r>
            <a:r>
              <a:rPr sz="2000" spc="-25" dirty="0">
                <a:latin typeface="Cambria"/>
                <a:cs typeface="Cambria"/>
              </a:rPr>
              <a:t> </a:t>
            </a:r>
            <a:r>
              <a:rPr sz="2000" dirty="0">
                <a:latin typeface="Cambria"/>
                <a:cs typeface="Cambria"/>
              </a:rPr>
              <a:t>8086 </a:t>
            </a:r>
            <a:r>
              <a:rPr sz="2000" spc="-10" dirty="0">
                <a:latin typeface="Cambria"/>
                <a:cs typeface="Cambria"/>
              </a:rPr>
              <a:t>itself.</a:t>
            </a:r>
            <a:endParaRPr sz="2000">
              <a:latin typeface="Cambria"/>
              <a:cs typeface="Cambri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161999" y="1025118"/>
            <a:ext cx="9846945" cy="1854835"/>
          </a:xfrm>
          <a:prstGeom prst="rect">
            <a:avLst/>
          </a:prstGeom>
        </p:spPr>
        <p:txBody>
          <a:bodyPr vert="horz" wrap="square" lIns="0" tIns="12700" rIns="0" bIns="0" rtlCol="0">
            <a:spAutoFit/>
          </a:bodyPr>
          <a:lstStyle/>
          <a:p>
            <a:pPr marL="241300" marR="5080" indent="-229235" algn="just">
              <a:lnSpc>
                <a:spcPct val="150000"/>
              </a:lnSpc>
              <a:spcBef>
                <a:spcPts val="100"/>
              </a:spcBef>
              <a:buFont typeface="Wingdings"/>
              <a:buChar char=""/>
              <a:tabLst>
                <a:tab pos="241300" algn="l"/>
              </a:tabLst>
            </a:pPr>
            <a:r>
              <a:rPr sz="2000" dirty="0">
                <a:latin typeface="Cambria"/>
                <a:cs typeface="Cambria"/>
              </a:rPr>
              <a:t>The</a:t>
            </a:r>
            <a:r>
              <a:rPr sz="2000" spc="130" dirty="0">
                <a:latin typeface="Cambria"/>
                <a:cs typeface="Cambria"/>
              </a:rPr>
              <a:t> </a:t>
            </a:r>
            <a:r>
              <a:rPr sz="2000" dirty="0">
                <a:latin typeface="Cambria"/>
                <a:cs typeface="Cambria"/>
              </a:rPr>
              <a:t>data</a:t>
            </a:r>
            <a:r>
              <a:rPr sz="2000" spc="140" dirty="0">
                <a:latin typeface="Cambria"/>
                <a:cs typeface="Cambria"/>
              </a:rPr>
              <a:t> </a:t>
            </a:r>
            <a:r>
              <a:rPr sz="2000" dirty="0">
                <a:latin typeface="Cambria"/>
                <a:cs typeface="Cambria"/>
              </a:rPr>
              <a:t>bus</a:t>
            </a:r>
            <a:r>
              <a:rPr sz="2000" spc="135" dirty="0">
                <a:latin typeface="Cambria"/>
                <a:cs typeface="Cambria"/>
              </a:rPr>
              <a:t> </a:t>
            </a:r>
            <a:r>
              <a:rPr sz="2000" dirty="0">
                <a:latin typeface="Cambria"/>
                <a:cs typeface="Cambria"/>
              </a:rPr>
              <a:t>is</a:t>
            </a:r>
            <a:r>
              <a:rPr sz="2000" spc="150" dirty="0">
                <a:latin typeface="Cambria"/>
                <a:cs typeface="Cambria"/>
              </a:rPr>
              <a:t> </a:t>
            </a:r>
            <a:r>
              <a:rPr sz="2000" dirty="0">
                <a:latin typeface="Cambria"/>
                <a:cs typeface="Cambria"/>
              </a:rPr>
              <a:t>driven</a:t>
            </a:r>
            <a:r>
              <a:rPr sz="2000" spc="130" dirty="0">
                <a:latin typeface="Cambria"/>
                <a:cs typeface="Cambria"/>
              </a:rPr>
              <a:t> </a:t>
            </a:r>
            <a:r>
              <a:rPr sz="2000" dirty="0">
                <a:latin typeface="Cambria"/>
                <a:cs typeface="Cambria"/>
              </a:rPr>
              <a:t>through</a:t>
            </a:r>
            <a:r>
              <a:rPr sz="2000" spc="145" dirty="0">
                <a:latin typeface="Cambria"/>
                <a:cs typeface="Cambria"/>
              </a:rPr>
              <a:t> </a:t>
            </a:r>
            <a:r>
              <a:rPr sz="2000" dirty="0">
                <a:latin typeface="Cambria"/>
                <a:cs typeface="Cambria"/>
              </a:rPr>
              <a:t>8286</a:t>
            </a:r>
            <a:r>
              <a:rPr sz="2000" spc="145" dirty="0">
                <a:latin typeface="Cambria"/>
                <a:cs typeface="Cambria"/>
              </a:rPr>
              <a:t> </a:t>
            </a:r>
            <a:r>
              <a:rPr sz="2000" spc="-10" dirty="0">
                <a:latin typeface="Cambria"/>
                <a:cs typeface="Cambria"/>
              </a:rPr>
              <a:t>8-</a:t>
            </a:r>
            <a:r>
              <a:rPr sz="2000" dirty="0">
                <a:latin typeface="Cambria"/>
                <a:cs typeface="Cambria"/>
              </a:rPr>
              <a:t>bit</a:t>
            </a:r>
            <a:r>
              <a:rPr sz="2000" spc="135" dirty="0">
                <a:latin typeface="Cambria"/>
                <a:cs typeface="Cambria"/>
              </a:rPr>
              <a:t> </a:t>
            </a:r>
            <a:r>
              <a:rPr sz="2000" spc="-20" dirty="0">
                <a:latin typeface="Cambria"/>
                <a:cs typeface="Cambria"/>
              </a:rPr>
              <a:t>trans-</a:t>
            </a:r>
            <a:r>
              <a:rPr sz="2000" spc="-10" dirty="0">
                <a:latin typeface="Cambria"/>
                <a:cs typeface="Cambria"/>
              </a:rPr>
              <a:t>receiver.</a:t>
            </a:r>
            <a:r>
              <a:rPr sz="2000" spc="140" dirty="0">
                <a:latin typeface="Cambria"/>
                <a:cs typeface="Cambria"/>
              </a:rPr>
              <a:t> </a:t>
            </a:r>
            <a:r>
              <a:rPr sz="2000" dirty="0">
                <a:latin typeface="Cambria"/>
                <a:cs typeface="Cambria"/>
              </a:rPr>
              <a:t>Two</a:t>
            </a:r>
            <a:r>
              <a:rPr sz="2000" spc="140" dirty="0">
                <a:latin typeface="Cambria"/>
                <a:cs typeface="Cambria"/>
              </a:rPr>
              <a:t> </a:t>
            </a:r>
            <a:r>
              <a:rPr sz="2000" dirty="0">
                <a:latin typeface="Cambria"/>
                <a:cs typeface="Cambria"/>
              </a:rPr>
              <a:t>such</a:t>
            </a:r>
            <a:r>
              <a:rPr sz="2000" spc="125" dirty="0">
                <a:latin typeface="Cambria"/>
                <a:cs typeface="Cambria"/>
              </a:rPr>
              <a:t> </a:t>
            </a:r>
            <a:r>
              <a:rPr sz="2000" spc="-20" dirty="0">
                <a:latin typeface="Cambria"/>
                <a:cs typeface="Cambria"/>
              </a:rPr>
              <a:t>trans-</a:t>
            </a:r>
            <a:r>
              <a:rPr sz="2000" dirty="0">
                <a:latin typeface="Cambria"/>
                <a:cs typeface="Cambria"/>
              </a:rPr>
              <a:t>receivers</a:t>
            </a:r>
            <a:r>
              <a:rPr sz="2000" spc="140" dirty="0">
                <a:latin typeface="Cambria"/>
                <a:cs typeface="Cambria"/>
              </a:rPr>
              <a:t> </a:t>
            </a:r>
            <a:r>
              <a:rPr sz="2000" spc="-25" dirty="0">
                <a:latin typeface="Cambria"/>
                <a:cs typeface="Cambria"/>
              </a:rPr>
              <a:t>are </a:t>
            </a:r>
            <a:r>
              <a:rPr sz="2000" dirty="0">
                <a:latin typeface="Cambria"/>
                <a:cs typeface="Cambria"/>
              </a:rPr>
              <a:t>needed,</a:t>
            </a:r>
            <a:r>
              <a:rPr sz="2000" spc="350" dirty="0">
                <a:latin typeface="Cambria"/>
                <a:cs typeface="Cambria"/>
              </a:rPr>
              <a:t> </a:t>
            </a:r>
            <a:r>
              <a:rPr sz="2000" dirty="0">
                <a:latin typeface="Cambria"/>
                <a:cs typeface="Cambria"/>
              </a:rPr>
              <a:t>as</a:t>
            </a:r>
            <a:r>
              <a:rPr sz="2000" spc="350" dirty="0">
                <a:latin typeface="Cambria"/>
                <a:cs typeface="Cambria"/>
              </a:rPr>
              <a:t> </a:t>
            </a:r>
            <a:r>
              <a:rPr sz="2000" dirty="0">
                <a:latin typeface="Cambria"/>
                <a:cs typeface="Cambria"/>
              </a:rPr>
              <a:t>the</a:t>
            </a:r>
            <a:r>
              <a:rPr sz="2000" spc="345" dirty="0">
                <a:latin typeface="Cambria"/>
                <a:cs typeface="Cambria"/>
              </a:rPr>
              <a:t> </a:t>
            </a:r>
            <a:r>
              <a:rPr sz="2000" dirty="0">
                <a:latin typeface="Cambria"/>
                <a:cs typeface="Cambria"/>
              </a:rPr>
              <a:t>data</a:t>
            </a:r>
            <a:r>
              <a:rPr sz="2000" spc="365" dirty="0">
                <a:latin typeface="Cambria"/>
                <a:cs typeface="Cambria"/>
              </a:rPr>
              <a:t> </a:t>
            </a:r>
            <a:r>
              <a:rPr sz="2000" dirty="0">
                <a:latin typeface="Cambria"/>
                <a:cs typeface="Cambria"/>
              </a:rPr>
              <a:t>bus</a:t>
            </a:r>
            <a:r>
              <a:rPr sz="2000" spc="350" dirty="0">
                <a:latin typeface="Cambria"/>
                <a:cs typeface="Cambria"/>
              </a:rPr>
              <a:t> </a:t>
            </a:r>
            <a:r>
              <a:rPr sz="2000" dirty="0">
                <a:latin typeface="Cambria"/>
                <a:cs typeface="Cambria"/>
              </a:rPr>
              <a:t>is</a:t>
            </a:r>
            <a:r>
              <a:rPr sz="2000" spc="340" dirty="0">
                <a:latin typeface="Cambria"/>
                <a:cs typeface="Cambria"/>
              </a:rPr>
              <a:t> </a:t>
            </a:r>
            <a:r>
              <a:rPr sz="2000" spc="-20" dirty="0">
                <a:latin typeface="Cambria"/>
                <a:cs typeface="Cambria"/>
              </a:rPr>
              <a:t>16-</a:t>
            </a:r>
            <a:r>
              <a:rPr sz="2000" dirty="0">
                <a:latin typeface="Cambria"/>
                <a:cs typeface="Cambria"/>
              </a:rPr>
              <a:t>bit.</a:t>
            </a:r>
            <a:r>
              <a:rPr sz="2000" spc="345" dirty="0">
                <a:latin typeface="Cambria"/>
                <a:cs typeface="Cambria"/>
              </a:rPr>
              <a:t> </a:t>
            </a:r>
            <a:r>
              <a:rPr sz="2000" dirty="0">
                <a:latin typeface="Cambria"/>
                <a:cs typeface="Cambria"/>
              </a:rPr>
              <a:t>The</a:t>
            </a:r>
            <a:r>
              <a:rPr sz="2000" spc="360" dirty="0">
                <a:latin typeface="Cambria"/>
                <a:cs typeface="Cambria"/>
              </a:rPr>
              <a:t> </a:t>
            </a:r>
            <a:r>
              <a:rPr sz="2000" spc="-10" dirty="0">
                <a:latin typeface="Cambria"/>
                <a:cs typeface="Cambria"/>
              </a:rPr>
              <a:t>trans-</a:t>
            </a:r>
            <a:r>
              <a:rPr sz="2000" dirty="0">
                <a:latin typeface="Cambria"/>
                <a:cs typeface="Cambria"/>
              </a:rPr>
              <a:t>receivers</a:t>
            </a:r>
            <a:r>
              <a:rPr sz="2000" spc="340" dirty="0">
                <a:latin typeface="Cambria"/>
                <a:cs typeface="Cambria"/>
              </a:rPr>
              <a:t> </a:t>
            </a:r>
            <a:r>
              <a:rPr sz="2000" dirty="0">
                <a:latin typeface="Cambria"/>
                <a:cs typeface="Cambria"/>
              </a:rPr>
              <a:t>are</a:t>
            </a:r>
            <a:r>
              <a:rPr sz="2000" spc="345" dirty="0">
                <a:latin typeface="Cambria"/>
                <a:cs typeface="Cambria"/>
              </a:rPr>
              <a:t> </a:t>
            </a:r>
            <a:r>
              <a:rPr sz="2000" dirty="0">
                <a:latin typeface="Cambria"/>
                <a:cs typeface="Cambria"/>
              </a:rPr>
              <a:t>enabled</a:t>
            </a:r>
            <a:r>
              <a:rPr sz="2000" spc="335" dirty="0">
                <a:latin typeface="Cambria"/>
                <a:cs typeface="Cambria"/>
              </a:rPr>
              <a:t> </a:t>
            </a:r>
            <a:r>
              <a:rPr sz="2000" dirty="0">
                <a:latin typeface="Cambria"/>
                <a:cs typeface="Cambria"/>
              </a:rPr>
              <a:t>through</a:t>
            </a:r>
            <a:r>
              <a:rPr sz="2000" spc="340" dirty="0">
                <a:latin typeface="Cambria"/>
                <a:cs typeface="Cambria"/>
              </a:rPr>
              <a:t> </a:t>
            </a:r>
            <a:r>
              <a:rPr sz="2000" dirty="0">
                <a:latin typeface="Cambria"/>
                <a:cs typeface="Cambria"/>
              </a:rPr>
              <a:t>the</a:t>
            </a:r>
            <a:r>
              <a:rPr sz="2000" spc="340" dirty="0">
                <a:latin typeface="Cambria"/>
                <a:cs typeface="Cambria"/>
              </a:rPr>
              <a:t> </a:t>
            </a:r>
            <a:r>
              <a:rPr sz="2000" spc="-20" dirty="0">
                <a:latin typeface="Cambria"/>
                <a:cs typeface="Cambria"/>
              </a:rPr>
              <a:t>DEN¯ </a:t>
            </a:r>
            <a:r>
              <a:rPr sz="2000" dirty="0">
                <a:latin typeface="Cambria"/>
                <a:cs typeface="Cambria"/>
              </a:rPr>
              <a:t>signal,</a:t>
            </a:r>
            <a:r>
              <a:rPr sz="2000" spc="-10" dirty="0">
                <a:latin typeface="Cambria"/>
                <a:cs typeface="Cambria"/>
              </a:rPr>
              <a:t> </a:t>
            </a:r>
            <a:r>
              <a:rPr sz="2000" dirty="0">
                <a:latin typeface="Cambria"/>
                <a:cs typeface="Cambria"/>
              </a:rPr>
              <a:t>while</a:t>
            </a:r>
            <a:r>
              <a:rPr sz="2000" spc="-35" dirty="0">
                <a:latin typeface="Cambria"/>
                <a:cs typeface="Cambria"/>
              </a:rPr>
              <a:t> </a:t>
            </a:r>
            <a:r>
              <a:rPr sz="2000" dirty="0">
                <a:latin typeface="Cambria"/>
                <a:cs typeface="Cambria"/>
              </a:rPr>
              <a:t>the</a:t>
            </a:r>
            <a:r>
              <a:rPr sz="2000" spc="-20" dirty="0">
                <a:latin typeface="Cambria"/>
                <a:cs typeface="Cambria"/>
              </a:rPr>
              <a:t> </a:t>
            </a:r>
            <a:r>
              <a:rPr sz="2000" dirty="0">
                <a:latin typeface="Cambria"/>
                <a:cs typeface="Cambria"/>
              </a:rPr>
              <a:t>direction</a:t>
            </a:r>
            <a:r>
              <a:rPr sz="2000" spc="-5" dirty="0">
                <a:latin typeface="Cambria"/>
                <a:cs typeface="Cambria"/>
              </a:rPr>
              <a:t> </a:t>
            </a:r>
            <a:r>
              <a:rPr sz="2000" dirty="0">
                <a:latin typeface="Cambria"/>
                <a:cs typeface="Cambria"/>
              </a:rPr>
              <a:t>of</a:t>
            </a:r>
            <a:r>
              <a:rPr sz="2000" spc="-5" dirty="0">
                <a:latin typeface="Cambria"/>
                <a:cs typeface="Cambria"/>
              </a:rPr>
              <a:t> </a:t>
            </a:r>
            <a:r>
              <a:rPr sz="2000" dirty="0">
                <a:latin typeface="Cambria"/>
                <a:cs typeface="Cambria"/>
              </a:rPr>
              <a:t>data</a:t>
            </a:r>
            <a:r>
              <a:rPr sz="2000" spc="-5" dirty="0">
                <a:latin typeface="Cambria"/>
                <a:cs typeface="Cambria"/>
              </a:rPr>
              <a:t> </a:t>
            </a:r>
            <a:r>
              <a:rPr sz="2000" dirty="0">
                <a:latin typeface="Cambria"/>
                <a:cs typeface="Cambria"/>
              </a:rPr>
              <a:t>is</a:t>
            </a:r>
            <a:r>
              <a:rPr sz="2000" spc="-10" dirty="0">
                <a:latin typeface="Cambria"/>
                <a:cs typeface="Cambria"/>
              </a:rPr>
              <a:t> </a:t>
            </a:r>
            <a:r>
              <a:rPr sz="2000" dirty="0">
                <a:latin typeface="Cambria"/>
                <a:cs typeface="Cambria"/>
              </a:rPr>
              <a:t>controlled</a:t>
            </a:r>
            <a:r>
              <a:rPr sz="2000" spc="-10" dirty="0">
                <a:latin typeface="Cambria"/>
                <a:cs typeface="Cambria"/>
              </a:rPr>
              <a:t> </a:t>
            </a:r>
            <a:r>
              <a:rPr sz="2000" dirty="0">
                <a:latin typeface="Cambria"/>
                <a:cs typeface="Cambria"/>
              </a:rPr>
              <a:t>by</a:t>
            </a:r>
            <a:r>
              <a:rPr sz="2000" spc="-15" dirty="0">
                <a:latin typeface="Cambria"/>
                <a:cs typeface="Cambria"/>
              </a:rPr>
              <a:t> </a:t>
            </a:r>
            <a:r>
              <a:rPr sz="2000" dirty="0">
                <a:latin typeface="Cambria"/>
                <a:cs typeface="Cambria"/>
              </a:rPr>
              <a:t>the</a:t>
            </a:r>
            <a:r>
              <a:rPr sz="2000" spc="-20" dirty="0">
                <a:latin typeface="Cambria"/>
                <a:cs typeface="Cambria"/>
              </a:rPr>
              <a:t> </a:t>
            </a:r>
            <a:r>
              <a:rPr sz="2000" dirty="0">
                <a:latin typeface="Cambria"/>
                <a:cs typeface="Cambria"/>
              </a:rPr>
              <a:t>DT/</a:t>
            </a:r>
            <a:r>
              <a:rPr sz="2000" spc="-15" dirty="0">
                <a:latin typeface="Cambria"/>
                <a:cs typeface="Cambria"/>
              </a:rPr>
              <a:t> </a:t>
            </a:r>
            <a:r>
              <a:rPr sz="2000" dirty="0">
                <a:latin typeface="Cambria"/>
                <a:cs typeface="Cambria"/>
              </a:rPr>
              <a:t>R¯</a:t>
            </a:r>
            <a:r>
              <a:rPr sz="2000" spc="-5" dirty="0">
                <a:latin typeface="Cambria"/>
                <a:cs typeface="Cambria"/>
              </a:rPr>
              <a:t> </a:t>
            </a:r>
            <a:r>
              <a:rPr sz="2000" dirty="0">
                <a:latin typeface="Cambria"/>
                <a:cs typeface="Cambria"/>
              </a:rPr>
              <a:t>signal.</a:t>
            </a:r>
            <a:r>
              <a:rPr sz="2000" spc="-15" dirty="0">
                <a:latin typeface="Cambria"/>
                <a:cs typeface="Cambria"/>
              </a:rPr>
              <a:t> </a:t>
            </a:r>
            <a:r>
              <a:rPr sz="2000" dirty="0">
                <a:latin typeface="Cambria"/>
                <a:cs typeface="Cambria"/>
              </a:rPr>
              <a:t>DEN¯</a:t>
            </a:r>
            <a:r>
              <a:rPr sz="2000" spc="-5" dirty="0">
                <a:latin typeface="Cambria"/>
                <a:cs typeface="Cambria"/>
              </a:rPr>
              <a:t> </a:t>
            </a:r>
            <a:r>
              <a:rPr sz="2000" dirty="0">
                <a:latin typeface="Cambria"/>
                <a:cs typeface="Cambria"/>
              </a:rPr>
              <a:t>is</a:t>
            </a:r>
            <a:r>
              <a:rPr sz="2000" spc="-10" dirty="0">
                <a:latin typeface="Cambria"/>
                <a:cs typeface="Cambria"/>
              </a:rPr>
              <a:t> </a:t>
            </a:r>
            <a:r>
              <a:rPr sz="2000" dirty="0">
                <a:latin typeface="Cambria"/>
                <a:cs typeface="Cambria"/>
              </a:rPr>
              <a:t>connected</a:t>
            </a:r>
            <a:r>
              <a:rPr sz="2000" spc="-15" dirty="0">
                <a:latin typeface="Cambria"/>
                <a:cs typeface="Cambria"/>
              </a:rPr>
              <a:t> </a:t>
            </a:r>
            <a:r>
              <a:rPr sz="2000" spc="-25" dirty="0">
                <a:latin typeface="Cambria"/>
                <a:cs typeface="Cambria"/>
              </a:rPr>
              <a:t>to </a:t>
            </a:r>
            <a:r>
              <a:rPr sz="2000" dirty="0">
                <a:latin typeface="Cambria"/>
                <a:cs typeface="Cambria"/>
              </a:rPr>
              <a:t>OE¯</a:t>
            </a:r>
            <a:r>
              <a:rPr sz="2000" spc="-50" dirty="0">
                <a:latin typeface="Cambria"/>
                <a:cs typeface="Cambria"/>
              </a:rPr>
              <a:t> </a:t>
            </a:r>
            <a:r>
              <a:rPr sz="2000" dirty="0">
                <a:latin typeface="Cambria"/>
                <a:cs typeface="Cambria"/>
              </a:rPr>
              <a:t>and</a:t>
            </a:r>
            <a:r>
              <a:rPr sz="2000" spc="-45" dirty="0">
                <a:latin typeface="Cambria"/>
                <a:cs typeface="Cambria"/>
              </a:rPr>
              <a:t> </a:t>
            </a:r>
            <a:r>
              <a:rPr sz="2000" dirty="0">
                <a:latin typeface="Cambria"/>
                <a:cs typeface="Cambria"/>
              </a:rPr>
              <a:t>DT/R¯</a:t>
            </a:r>
            <a:r>
              <a:rPr sz="2000" spc="-40" dirty="0">
                <a:latin typeface="Cambria"/>
                <a:cs typeface="Cambria"/>
              </a:rPr>
              <a:t> </a:t>
            </a:r>
            <a:r>
              <a:rPr sz="2000" dirty="0">
                <a:latin typeface="Cambria"/>
                <a:cs typeface="Cambria"/>
              </a:rPr>
              <a:t>is</a:t>
            </a:r>
            <a:r>
              <a:rPr sz="2000" spc="-35" dirty="0">
                <a:latin typeface="Cambria"/>
                <a:cs typeface="Cambria"/>
              </a:rPr>
              <a:t> </a:t>
            </a:r>
            <a:r>
              <a:rPr sz="2000" dirty="0">
                <a:latin typeface="Cambria"/>
                <a:cs typeface="Cambria"/>
              </a:rPr>
              <a:t>connected</a:t>
            </a:r>
            <a:r>
              <a:rPr sz="2000" spc="-55" dirty="0">
                <a:latin typeface="Cambria"/>
                <a:cs typeface="Cambria"/>
              </a:rPr>
              <a:t> </a:t>
            </a:r>
            <a:r>
              <a:rPr sz="2000" dirty="0">
                <a:latin typeface="Cambria"/>
                <a:cs typeface="Cambria"/>
              </a:rPr>
              <a:t>to</a:t>
            </a:r>
            <a:r>
              <a:rPr sz="2000" spc="-40" dirty="0">
                <a:latin typeface="Cambria"/>
                <a:cs typeface="Cambria"/>
              </a:rPr>
              <a:t> </a:t>
            </a:r>
            <a:r>
              <a:rPr sz="2000" spc="-125" dirty="0">
                <a:latin typeface="Cambria"/>
                <a:cs typeface="Cambria"/>
              </a:rPr>
              <a:t>T.</a:t>
            </a:r>
            <a:r>
              <a:rPr sz="2000" dirty="0">
                <a:latin typeface="Cambria"/>
                <a:cs typeface="Cambria"/>
              </a:rPr>
              <a:t> Both</a:t>
            </a:r>
            <a:r>
              <a:rPr sz="2000" spc="-45" dirty="0">
                <a:latin typeface="Cambria"/>
                <a:cs typeface="Cambria"/>
              </a:rPr>
              <a:t> </a:t>
            </a:r>
            <a:r>
              <a:rPr sz="2000" dirty="0">
                <a:latin typeface="Cambria"/>
                <a:cs typeface="Cambria"/>
              </a:rPr>
              <a:t>DEN¯</a:t>
            </a:r>
            <a:r>
              <a:rPr sz="2000" spc="-30" dirty="0">
                <a:latin typeface="Cambria"/>
                <a:cs typeface="Cambria"/>
              </a:rPr>
              <a:t> </a:t>
            </a:r>
            <a:r>
              <a:rPr sz="2000" dirty="0">
                <a:latin typeface="Cambria"/>
                <a:cs typeface="Cambria"/>
              </a:rPr>
              <a:t>and</a:t>
            </a:r>
            <a:r>
              <a:rPr sz="2000" spc="-45" dirty="0">
                <a:latin typeface="Cambria"/>
                <a:cs typeface="Cambria"/>
              </a:rPr>
              <a:t> </a:t>
            </a:r>
            <a:r>
              <a:rPr sz="2000" dirty="0">
                <a:latin typeface="Cambria"/>
                <a:cs typeface="Cambria"/>
              </a:rPr>
              <a:t>DT/R¯</a:t>
            </a:r>
            <a:r>
              <a:rPr sz="2000" spc="-40" dirty="0">
                <a:latin typeface="Cambria"/>
                <a:cs typeface="Cambria"/>
              </a:rPr>
              <a:t> </a:t>
            </a:r>
            <a:r>
              <a:rPr sz="2000" dirty="0">
                <a:latin typeface="Cambria"/>
                <a:cs typeface="Cambria"/>
              </a:rPr>
              <a:t>are</a:t>
            </a:r>
            <a:r>
              <a:rPr sz="2000" spc="-50" dirty="0">
                <a:latin typeface="Cambria"/>
                <a:cs typeface="Cambria"/>
              </a:rPr>
              <a:t> </a:t>
            </a:r>
            <a:r>
              <a:rPr sz="2000" spc="-10" dirty="0">
                <a:latin typeface="Cambria"/>
                <a:cs typeface="Cambria"/>
              </a:rPr>
              <a:t>given</a:t>
            </a:r>
            <a:r>
              <a:rPr sz="2000" spc="-40" dirty="0">
                <a:latin typeface="Cambria"/>
                <a:cs typeface="Cambria"/>
              </a:rPr>
              <a:t> </a:t>
            </a:r>
            <a:r>
              <a:rPr sz="2000" dirty="0">
                <a:latin typeface="Cambria"/>
                <a:cs typeface="Cambria"/>
              </a:rPr>
              <a:t>by</a:t>
            </a:r>
            <a:r>
              <a:rPr sz="2000" spc="-25" dirty="0">
                <a:latin typeface="Cambria"/>
                <a:cs typeface="Cambria"/>
              </a:rPr>
              <a:t> </a:t>
            </a:r>
            <a:r>
              <a:rPr sz="2000" dirty="0">
                <a:latin typeface="Cambria"/>
                <a:cs typeface="Cambria"/>
              </a:rPr>
              <a:t>8086</a:t>
            </a:r>
            <a:r>
              <a:rPr sz="2000" spc="-10" dirty="0">
                <a:latin typeface="Cambria"/>
                <a:cs typeface="Cambria"/>
              </a:rPr>
              <a:t> itself.</a:t>
            </a:r>
            <a:endParaRPr sz="2000">
              <a:latin typeface="Cambria"/>
              <a:cs typeface="Cambria"/>
            </a:endParaRPr>
          </a:p>
        </p:txBody>
      </p:sp>
      <p:pic>
        <p:nvPicPr>
          <p:cNvPr id="3" name="object 3"/>
          <p:cNvPicPr/>
          <p:nvPr/>
        </p:nvPicPr>
        <p:blipFill>
          <a:blip r:embed="rId2" cstate="print"/>
          <a:stretch>
            <a:fillRect/>
          </a:stretch>
        </p:blipFill>
        <p:spPr>
          <a:xfrm>
            <a:off x="2895351" y="3452722"/>
            <a:ext cx="6224956" cy="1790671"/>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119936" y="1063827"/>
            <a:ext cx="9741535" cy="915669"/>
          </a:xfrm>
          <a:prstGeom prst="rect">
            <a:avLst/>
          </a:prstGeom>
        </p:spPr>
        <p:txBody>
          <a:bodyPr vert="horz" wrap="square" lIns="0" tIns="13335" rIns="0" bIns="0" rtlCol="0">
            <a:spAutoFit/>
          </a:bodyPr>
          <a:lstStyle/>
          <a:p>
            <a:pPr marL="240665" indent="-227965">
              <a:lnSpc>
                <a:spcPct val="100000"/>
              </a:lnSpc>
              <a:spcBef>
                <a:spcPts val="105"/>
              </a:spcBef>
              <a:buFont typeface="Wingdings"/>
              <a:buChar char=""/>
              <a:tabLst>
                <a:tab pos="240665" algn="l"/>
              </a:tabLst>
            </a:pPr>
            <a:r>
              <a:rPr sz="2000" dirty="0">
                <a:latin typeface="Cambria"/>
                <a:cs typeface="Cambria"/>
              </a:rPr>
              <a:t>Minimum</a:t>
            </a:r>
            <a:r>
              <a:rPr sz="2000" spc="-70" dirty="0">
                <a:latin typeface="Cambria"/>
                <a:cs typeface="Cambria"/>
              </a:rPr>
              <a:t> </a:t>
            </a:r>
            <a:r>
              <a:rPr sz="2000" dirty="0">
                <a:latin typeface="Cambria"/>
                <a:cs typeface="Cambria"/>
              </a:rPr>
              <a:t>Mode,</a:t>
            </a:r>
            <a:r>
              <a:rPr sz="2000" spc="-45" dirty="0">
                <a:latin typeface="Cambria"/>
                <a:cs typeface="Cambria"/>
              </a:rPr>
              <a:t> </a:t>
            </a:r>
            <a:r>
              <a:rPr sz="2000" dirty="0">
                <a:latin typeface="Cambria"/>
                <a:cs typeface="Cambria"/>
              </a:rPr>
              <a:t>8086</a:t>
            </a:r>
            <a:r>
              <a:rPr sz="2000" spc="-10" dirty="0">
                <a:latin typeface="Cambria"/>
                <a:cs typeface="Cambria"/>
              </a:rPr>
              <a:t> </a:t>
            </a:r>
            <a:r>
              <a:rPr sz="2000" dirty="0">
                <a:latin typeface="Cambria"/>
                <a:cs typeface="Cambria"/>
              </a:rPr>
              <a:t>is</a:t>
            </a:r>
            <a:r>
              <a:rPr sz="2000" spc="-35" dirty="0">
                <a:latin typeface="Cambria"/>
                <a:cs typeface="Cambria"/>
              </a:rPr>
              <a:t> </a:t>
            </a:r>
            <a:r>
              <a:rPr sz="2000" dirty="0">
                <a:latin typeface="Cambria"/>
                <a:cs typeface="Cambria"/>
              </a:rPr>
              <a:t>the</a:t>
            </a:r>
            <a:r>
              <a:rPr sz="2000" spc="-40" dirty="0">
                <a:latin typeface="Cambria"/>
                <a:cs typeface="Cambria"/>
              </a:rPr>
              <a:t> </a:t>
            </a:r>
            <a:r>
              <a:rPr sz="2000" dirty="0">
                <a:latin typeface="Cambria"/>
                <a:cs typeface="Cambria"/>
              </a:rPr>
              <a:t>only</a:t>
            </a:r>
            <a:r>
              <a:rPr sz="2000" spc="-50" dirty="0">
                <a:latin typeface="Cambria"/>
                <a:cs typeface="Cambria"/>
              </a:rPr>
              <a:t> </a:t>
            </a:r>
            <a:r>
              <a:rPr sz="2000" dirty="0">
                <a:latin typeface="Cambria"/>
                <a:cs typeface="Cambria"/>
              </a:rPr>
              <a:t>processor</a:t>
            </a:r>
            <a:r>
              <a:rPr sz="2000" spc="-50" dirty="0">
                <a:latin typeface="Cambria"/>
                <a:cs typeface="Cambria"/>
              </a:rPr>
              <a:t> </a:t>
            </a:r>
            <a:r>
              <a:rPr sz="2000" dirty="0">
                <a:latin typeface="Cambria"/>
                <a:cs typeface="Cambria"/>
              </a:rPr>
              <a:t>in</a:t>
            </a:r>
            <a:r>
              <a:rPr sz="2000" spc="-40" dirty="0">
                <a:latin typeface="Cambria"/>
                <a:cs typeface="Cambria"/>
              </a:rPr>
              <a:t> </a:t>
            </a:r>
            <a:r>
              <a:rPr sz="2000" dirty="0">
                <a:latin typeface="Cambria"/>
                <a:cs typeface="Cambria"/>
              </a:rPr>
              <a:t>the</a:t>
            </a:r>
            <a:r>
              <a:rPr sz="2000" spc="-55" dirty="0">
                <a:latin typeface="Cambria"/>
                <a:cs typeface="Cambria"/>
              </a:rPr>
              <a:t> </a:t>
            </a:r>
            <a:r>
              <a:rPr sz="2000" spc="-10" dirty="0">
                <a:latin typeface="Cambria"/>
                <a:cs typeface="Cambria"/>
              </a:rPr>
              <a:t>system.</a:t>
            </a:r>
            <a:endParaRPr sz="2000">
              <a:latin typeface="Cambria"/>
              <a:cs typeface="Cambria"/>
            </a:endParaRPr>
          </a:p>
          <a:p>
            <a:pPr marL="240665" indent="-227965">
              <a:lnSpc>
                <a:spcPct val="100000"/>
              </a:lnSpc>
              <a:spcBef>
                <a:spcPts val="2200"/>
              </a:spcBef>
              <a:buFont typeface="Wingdings"/>
              <a:buChar char=""/>
              <a:tabLst>
                <a:tab pos="240665" algn="l"/>
              </a:tabLst>
            </a:pPr>
            <a:r>
              <a:rPr sz="2000" dirty="0">
                <a:latin typeface="Cambria"/>
                <a:cs typeface="Cambria"/>
              </a:rPr>
              <a:t>Control</a:t>
            </a:r>
            <a:r>
              <a:rPr sz="2000" spc="-60" dirty="0">
                <a:latin typeface="Cambria"/>
                <a:cs typeface="Cambria"/>
              </a:rPr>
              <a:t> </a:t>
            </a:r>
            <a:r>
              <a:rPr sz="2000" dirty="0">
                <a:latin typeface="Cambria"/>
                <a:cs typeface="Cambria"/>
              </a:rPr>
              <a:t>signals</a:t>
            </a:r>
            <a:r>
              <a:rPr sz="2000" spc="-50" dirty="0">
                <a:latin typeface="Cambria"/>
                <a:cs typeface="Cambria"/>
              </a:rPr>
              <a:t> </a:t>
            </a:r>
            <a:r>
              <a:rPr sz="2000" dirty="0">
                <a:latin typeface="Cambria"/>
                <a:cs typeface="Cambria"/>
              </a:rPr>
              <a:t>for</a:t>
            </a:r>
            <a:r>
              <a:rPr sz="2000" spc="-45" dirty="0">
                <a:latin typeface="Cambria"/>
                <a:cs typeface="Cambria"/>
              </a:rPr>
              <a:t> </a:t>
            </a:r>
            <a:r>
              <a:rPr sz="2000" dirty="0">
                <a:latin typeface="Cambria"/>
                <a:cs typeface="Cambria"/>
              </a:rPr>
              <a:t>all</a:t>
            </a:r>
            <a:r>
              <a:rPr sz="2000" spc="-50" dirty="0">
                <a:latin typeface="Cambria"/>
                <a:cs typeface="Cambria"/>
              </a:rPr>
              <a:t> </a:t>
            </a:r>
            <a:r>
              <a:rPr sz="2000" dirty="0">
                <a:latin typeface="Cambria"/>
                <a:cs typeface="Cambria"/>
              </a:rPr>
              <a:t>operations</a:t>
            </a:r>
            <a:r>
              <a:rPr sz="2000" spc="-50" dirty="0">
                <a:latin typeface="Cambria"/>
                <a:cs typeface="Cambria"/>
              </a:rPr>
              <a:t> </a:t>
            </a:r>
            <a:r>
              <a:rPr sz="2000" dirty="0">
                <a:latin typeface="Cambria"/>
                <a:cs typeface="Cambria"/>
              </a:rPr>
              <a:t>are</a:t>
            </a:r>
            <a:r>
              <a:rPr sz="2000" spc="-45" dirty="0">
                <a:latin typeface="Cambria"/>
                <a:cs typeface="Cambria"/>
              </a:rPr>
              <a:t> </a:t>
            </a:r>
            <a:r>
              <a:rPr sz="2000" spc="-10" dirty="0">
                <a:latin typeface="Cambria"/>
                <a:cs typeface="Cambria"/>
              </a:rPr>
              <a:t>generated</a:t>
            </a:r>
            <a:r>
              <a:rPr sz="2000" spc="-45" dirty="0">
                <a:latin typeface="Cambria"/>
                <a:cs typeface="Cambria"/>
              </a:rPr>
              <a:t> </a:t>
            </a:r>
            <a:r>
              <a:rPr sz="2000" dirty="0">
                <a:latin typeface="Cambria"/>
                <a:cs typeface="Cambria"/>
              </a:rPr>
              <a:t>by</a:t>
            </a:r>
            <a:r>
              <a:rPr sz="2000" spc="-20" dirty="0">
                <a:latin typeface="Cambria"/>
                <a:cs typeface="Cambria"/>
              </a:rPr>
              <a:t> </a:t>
            </a:r>
            <a:r>
              <a:rPr sz="2000" dirty="0">
                <a:latin typeface="Cambria"/>
                <a:cs typeface="Cambria"/>
              </a:rPr>
              <a:t>decoding</a:t>
            </a:r>
            <a:r>
              <a:rPr sz="2000" spc="-60" dirty="0">
                <a:latin typeface="Cambria"/>
                <a:cs typeface="Cambria"/>
              </a:rPr>
              <a:t> </a:t>
            </a:r>
            <a:r>
              <a:rPr sz="2000" dirty="0">
                <a:latin typeface="Cambria"/>
                <a:cs typeface="Cambria"/>
              </a:rPr>
              <a:t>M/IO¯,</a:t>
            </a:r>
            <a:r>
              <a:rPr sz="2000" spc="-30" dirty="0">
                <a:latin typeface="Cambria"/>
                <a:cs typeface="Cambria"/>
              </a:rPr>
              <a:t> </a:t>
            </a:r>
            <a:r>
              <a:rPr sz="2000" dirty="0">
                <a:latin typeface="Cambria"/>
                <a:cs typeface="Cambria"/>
              </a:rPr>
              <a:t>RD¯</a:t>
            </a:r>
            <a:r>
              <a:rPr sz="2000" spc="-35" dirty="0">
                <a:latin typeface="Cambria"/>
                <a:cs typeface="Cambria"/>
              </a:rPr>
              <a:t> </a:t>
            </a:r>
            <a:r>
              <a:rPr sz="2000" dirty="0">
                <a:latin typeface="Cambria"/>
                <a:cs typeface="Cambria"/>
              </a:rPr>
              <a:t>and</a:t>
            </a:r>
            <a:r>
              <a:rPr sz="2000" spc="-40" dirty="0">
                <a:latin typeface="Cambria"/>
                <a:cs typeface="Cambria"/>
              </a:rPr>
              <a:t> </a:t>
            </a:r>
            <a:r>
              <a:rPr sz="2000" dirty="0">
                <a:latin typeface="Cambria"/>
                <a:cs typeface="Cambria"/>
              </a:rPr>
              <a:t>WR¯</a:t>
            </a:r>
            <a:r>
              <a:rPr sz="2000" spc="-35" dirty="0">
                <a:latin typeface="Cambria"/>
                <a:cs typeface="Cambria"/>
              </a:rPr>
              <a:t> </a:t>
            </a:r>
            <a:r>
              <a:rPr sz="2000" spc="-10" dirty="0">
                <a:latin typeface="Cambria"/>
                <a:cs typeface="Cambria"/>
              </a:rPr>
              <a:t>signals.</a:t>
            </a:r>
            <a:endParaRPr sz="2000">
              <a:latin typeface="Cambria"/>
              <a:cs typeface="Cambria"/>
            </a:endParaRPr>
          </a:p>
        </p:txBody>
      </p:sp>
      <p:sp>
        <p:nvSpPr>
          <p:cNvPr id="3" name="object 3"/>
          <p:cNvSpPr txBox="1"/>
          <p:nvPr/>
        </p:nvSpPr>
        <p:spPr>
          <a:xfrm>
            <a:off x="1119936" y="4418431"/>
            <a:ext cx="10000615" cy="1524000"/>
          </a:xfrm>
          <a:prstGeom prst="rect">
            <a:avLst/>
          </a:prstGeom>
        </p:spPr>
        <p:txBody>
          <a:bodyPr vert="horz" wrap="square" lIns="0" tIns="12700" rIns="0" bIns="0" rtlCol="0">
            <a:spAutoFit/>
          </a:bodyPr>
          <a:lstStyle/>
          <a:p>
            <a:pPr marL="240665" marR="5080" indent="-228600">
              <a:lnSpc>
                <a:spcPct val="150000"/>
              </a:lnSpc>
              <a:spcBef>
                <a:spcPts val="100"/>
              </a:spcBef>
              <a:buFont typeface="Wingdings"/>
              <a:buChar char=""/>
              <a:tabLst>
                <a:tab pos="240665" algn="l"/>
              </a:tabLst>
            </a:pPr>
            <a:r>
              <a:rPr sz="2000" dirty="0">
                <a:latin typeface="Cambria"/>
                <a:cs typeface="Cambria"/>
              </a:rPr>
              <a:t>M/IO¯,</a:t>
            </a:r>
            <a:r>
              <a:rPr sz="2000" spc="170" dirty="0">
                <a:latin typeface="Cambria"/>
                <a:cs typeface="Cambria"/>
              </a:rPr>
              <a:t> </a:t>
            </a:r>
            <a:r>
              <a:rPr sz="2000" dirty="0">
                <a:latin typeface="Cambria"/>
                <a:cs typeface="Cambria"/>
              </a:rPr>
              <a:t>RD¯</a:t>
            </a:r>
            <a:r>
              <a:rPr sz="2000" spc="180" dirty="0">
                <a:latin typeface="Cambria"/>
                <a:cs typeface="Cambria"/>
              </a:rPr>
              <a:t> </a:t>
            </a:r>
            <a:r>
              <a:rPr sz="2000" dirty="0">
                <a:latin typeface="Cambria"/>
                <a:cs typeface="Cambria"/>
              </a:rPr>
              <a:t>and</a:t>
            </a:r>
            <a:r>
              <a:rPr sz="2000" spc="180" dirty="0">
                <a:latin typeface="Cambria"/>
                <a:cs typeface="Cambria"/>
              </a:rPr>
              <a:t> </a:t>
            </a:r>
            <a:r>
              <a:rPr sz="2000" dirty="0">
                <a:latin typeface="Cambria"/>
                <a:cs typeface="Cambria"/>
              </a:rPr>
              <a:t>WR¯</a:t>
            </a:r>
            <a:r>
              <a:rPr sz="2000" spc="170" dirty="0">
                <a:latin typeface="Cambria"/>
                <a:cs typeface="Cambria"/>
              </a:rPr>
              <a:t> </a:t>
            </a:r>
            <a:r>
              <a:rPr sz="2000" dirty="0">
                <a:latin typeface="Cambria"/>
                <a:cs typeface="Cambria"/>
              </a:rPr>
              <a:t>are</a:t>
            </a:r>
            <a:r>
              <a:rPr sz="2000" spc="170" dirty="0">
                <a:latin typeface="Cambria"/>
                <a:cs typeface="Cambria"/>
              </a:rPr>
              <a:t> </a:t>
            </a:r>
            <a:r>
              <a:rPr sz="2000" dirty="0">
                <a:latin typeface="Cambria"/>
                <a:cs typeface="Cambria"/>
              </a:rPr>
              <a:t>decoded</a:t>
            </a:r>
            <a:r>
              <a:rPr sz="2000" spc="180" dirty="0">
                <a:latin typeface="Cambria"/>
                <a:cs typeface="Cambria"/>
              </a:rPr>
              <a:t> </a:t>
            </a:r>
            <a:r>
              <a:rPr sz="2000" dirty="0">
                <a:latin typeface="Cambria"/>
                <a:cs typeface="Cambria"/>
              </a:rPr>
              <a:t>by</a:t>
            </a:r>
            <a:r>
              <a:rPr sz="2000" spc="170" dirty="0">
                <a:latin typeface="Cambria"/>
                <a:cs typeface="Cambria"/>
              </a:rPr>
              <a:t> </a:t>
            </a:r>
            <a:r>
              <a:rPr sz="2000" dirty="0">
                <a:latin typeface="Cambria"/>
                <a:cs typeface="Cambria"/>
              </a:rPr>
              <a:t>a</a:t>
            </a:r>
            <a:r>
              <a:rPr sz="2000" spc="180" dirty="0">
                <a:latin typeface="Cambria"/>
                <a:cs typeface="Cambria"/>
              </a:rPr>
              <a:t> </a:t>
            </a:r>
            <a:r>
              <a:rPr sz="2000" dirty="0">
                <a:latin typeface="Cambria"/>
                <a:cs typeface="Cambria"/>
              </a:rPr>
              <a:t>3:8</a:t>
            </a:r>
            <a:r>
              <a:rPr sz="2000" spc="180" dirty="0">
                <a:latin typeface="Cambria"/>
                <a:cs typeface="Cambria"/>
              </a:rPr>
              <a:t> </a:t>
            </a:r>
            <a:r>
              <a:rPr sz="2000" dirty="0">
                <a:latin typeface="Cambria"/>
                <a:cs typeface="Cambria"/>
              </a:rPr>
              <a:t>decoder</a:t>
            </a:r>
            <a:r>
              <a:rPr sz="2000" spc="170" dirty="0">
                <a:latin typeface="Cambria"/>
                <a:cs typeface="Cambria"/>
              </a:rPr>
              <a:t> </a:t>
            </a:r>
            <a:r>
              <a:rPr sz="2000" dirty="0">
                <a:latin typeface="Cambria"/>
                <a:cs typeface="Cambria"/>
              </a:rPr>
              <a:t>like</a:t>
            </a:r>
            <a:r>
              <a:rPr sz="2000" spc="180" dirty="0">
                <a:latin typeface="Cambria"/>
                <a:cs typeface="Cambria"/>
              </a:rPr>
              <a:t> </a:t>
            </a:r>
            <a:r>
              <a:rPr sz="2000" dirty="0">
                <a:latin typeface="Cambria"/>
                <a:cs typeface="Cambria"/>
              </a:rPr>
              <a:t>IC</a:t>
            </a:r>
            <a:r>
              <a:rPr sz="2000" spc="185" dirty="0">
                <a:latin typeface="Cambria"/>
                <a:cs typeface="Cambria"/>
              </a:rPr>
              <a:t> </a:t>
            </a:r>
            <a:r>
              <a:rPr sz="2000" dirty="0">
                <a:latin typeface="Cambria"/>
                <a:cs typeface="Cambria"/>
              </a:rPr>
              <a:t>74138.</a:t>
            </a:r>
            <a:r>
              <a:rPr sz="2000" spc="185" dirty="0">
                <a:latin typeface="Cambria"/>
                <a:cs typeface="Cambria"/>
              </a:rPr>
              <a:t> </a:t>
            </a:r>
            <a:r>
              <a:rPr sz="2000" dirty="0">
                <a:latin typeface="Cambria"/>
                <a:cs typeface="Cambria"/>
              </a:rPr>
              <a:t>Bus</a:t>
            </a:r>
            <a:r>
              <a:rPr sz="2000" spc="175" dirty="0">
                <a:latin typeface="Cambria"/>
                <a:cs typeface="Cambria"/>
              </a:rPr>
              <a:t> </a:t>
            </a:r>
            <a:r>
              <a:rPr sz="2000" dirty="0">
                <a:latin typeface="Cambria"/>
                <a:cs typeface="Cambria"/>
              </a:rPr>
              <a:t>Request</a:t>
            </a:r>
            <a:r>
              <a:rPr sz="2000" spc="175" dirty="0">
                <a:latin typeface="Cambria"/>
                <a:cs typeface="Cambria"/>
              </a:rPr>
              <a:t> </a:t>
            </a:r>
            <a:r>
              <a:rPr sz="2000" dirty="0">
                <a:latin typeface="Cambria"/>
                <a:cs typeface="Cambria"/>
              </a:rPr>
              <a:t>(DMA)</a:t>
            </a:r>
            <a:r>
              <a:rPr sz="2000" spc="175" dirty="0">
                <a:latin typeface="Cambria"/>
                <a:cs typeface="Cambria"/>
              </a:rPr>
              <a:t> </a:t>
            </a:r>
            <a:r>
              <a:rPr sz="2000" spc="-25" dirty="0">
                <a:latin typeface="Cambria"/>
                <a:cs typeface="Cambria"/>
              </a:rPr>
              <a:t>is </a:t>
            </a:r>
            <a:r>
              <a:rPr sz="2000" dirty="0">
                <a:latin typeface="Cambria"/>
                <a:cs typeface="Cambria"/>
              </a:rPr>
              <a:t>done</a:t>
            </a:r>
            <a:r>
              <a:rPr sz="2000" spc="-40" dirty="0">
                <a:latin typeface="Cambria"/>
                <a:cs typeface="Cambria"/>
              </a:rPr>
              <a:t> </a:t>
            </a:r>
            <a:r>
              <a:rPr sz="2000" dirty="0">
                <a:latin typeface="Cambria"/>
                <a:cs typeface="Cambria"/>
              </a:rPr>
              <a:t>using</a:t>
            </a:r>
            <a:r>
              <a:rPr sz="2000" spc="-45" dirty="0">
                <a:latin typeface="Cambria"/>
                <a:cs typeface="Cambria"/>
              </a:rPr>
              <a:t> </a:t>
            </a:r>
            <a:r>
              <a:rPr sz="2000" dirty="0">
                <a:latin typeface="Cambria"/>
                <a:cs typeface="Cambria"/>
              </a:rPr>
              <a:t>the</a:t>
            </a:r>
            <a:r>
              <a:rPr sz="2000" spc="-40" dirty="0">
                <a:latin typeface="Cambria"/>
                <a:cs typeface="Cambria"/>
              </a:rPr>
              <a:t> </a:t>
            </a:r>
            <a:r>
              <a:rPr sz="2000" dirty="0">
                <a:latin typeface="Cambria"/>
                <a:cs typeface="Cambria"/>
              </a:rPr>
              <a:t>HOLD</a:t>
            </a:r>
            <a:r>
              <a:rPr sz="2000" spc="-30" dirty="0">
                <a:latin typeface="Cambria"/>
                <a:cs typeface="Cambria"/>
              </a:rPr>
              <a:t> </a:t>
            </a:r>
            <a:r>
              <a:rPr sz="2000" dirty="0">
                <a:latin typeface="Cambria"/>
                <a:cs typeface="Cambria"/>
              </a:rPr>
              <a:t>and</a:t>
            </a:r>
            <a:r>
              <a:rPr sz="2000" spc="-40" dirty="0">
                <a:latin typeface="Cambria"/>
                <a:cs typeface="Cambria"/>
              </a:rPr>
              <a:t> </a:t>
            </a:r>
            <a:r>
              <a:rPr sz="2000" dirty="0">
                <a:latin typeface="Cambria"/>
                <a:cs typeface="Cambria"/>
              </a:rPr>
              <a:t>HLDA</a:t>
            </a:r>
            <a:r>
              <a:rPr sz="2000" spc="-35" dirty="0">
                <a:latin typeface="Cambria"/>
                <a:cs typeface="Cambria"/>
              </a:rPr>
              <a:t> </a:t>
            </a:r>
            <a:r>
              <a:rPr sz="2000" spc="-10" dirty="0">
                <a:latin typeface="Cambria"/>
                <a:cs typeface="Cambria"/>
              </a:rPr>
              <a:t>signals.</a:t>
            </a:r>
            <a:endParaRPr sz="2000">
              <a:latin typeface="Cambria"/>
              <a:cs typeface="Cambria"/>
            </a:endParaRPr>
          </a:p>
          <a:p>
            <a:pPr marL="240665" indent="-227965">
              <a:lnSpc>
                <a:spcPct val="100000"/>
              </a:lnSpc>
              <a:spcBef>
                <a:spcPts val="2195"/>
              </a:spcBef>
              <a:buFont typeface="Wingdings"/>
              <a:buChar char=""/>
              <a:tabLst>
                <a:tab pos="240665" algn="l"/>
              </a:tabLst>
            </a:pPr>
            <a:r>
              <a:rPr sz="2000" spc="-20" dirty="0">
                <a:latin typeface="Cambria"/>
                <a:cs typeface="Cambria"/>
              </a:rPr>
              <a:t>INTA¯</a:t>
            </a:r>
            <a:r>
              <a:rPr sz="2000" spc="-40" dirty="0">
                <a:latin typeface="Cambria"/>
                <a:cs typeface="Cambria"/>
              </a:rPr>
              <a:t> </a:t>
            </a:r>
            <a:r>
              <a:rPr sz="2000" dirty="0">
                <a:latin typeface="Cambria"/>
                <a:cs typeface="Cambria"/>
              </a:rPr>
              <a:t>is</a:t>
            </a:r>
            <a:r>
              <a:rPr sz="2000" spc="-40" dirty="0">
                <a:latin typeface="Cambria"/>
                <a:cs typeface="Cambria"/>
              </a:rPr>
              <a:t> </a:t>
            </a:r>
            <a:r>
              <a:rPr sz="2000" spc="-10" dirty="0">
                <a:latin typeface="Cambria"/>
                <a:cs typeface="Cambria"/>
              </a:rPr>
              <a:t>given</a:t>
            </a:r>
            <a:r>
              <a:rPr sz="2000" spc="-45" dirty="0">
                <a:latin typeface="Cambria"/>
                <a:cs typeface="Cambria"/>
              </a:rPr>
              <a:t> </a:t>
            </a:r>
            <a:r>
              <a:rPr sz="2000" dirty="0">
                <a:latin typeface="Cambria"/>
                <a:cs typeface="Cambria"/>
              </a:rPr>
              <a:t>by</a:t>
            </a:r>
            <a:r>
              <a:rPr sz="2000" spc="-30" dirty="0">
                <a:latin typeface="Cambria"/>
                <a:cs typeface="Cambria"/>
              </a:rPr>
              <a:t> </a:t>
            </a:r>
            <a:r>
              <a:rPr sz="2000" dirty="0">
                <a:latin typeface="Cambria"/>
                <a:cs typeface="Cambria"/>
              </a:rPr>
              <a:t>8086,</a:t>
            </a:r>
            <a:r>
              <a:rPr sz="2000" spc="-10" dirty="0">
                <a:latin typeface="Cambria"/>
                <a:cs typeface="Cambria"/>
              </a:rPr>
              <a:t> </a:t>
            </a:r>
            <a:r>
              <a:rPr sz="2000" dirty="0">
                <a:latin typeface="Cambria"/>
                <a:cs typeface="Cambria"/>
              </a:rPr>
              <a:t>in</a:t>
            </a:r>
            <a:r>
              <a:rPr sz="2000" spc="-45" dirty="0">
                <a:latin typeface="Cambria"/>
                <a:cs typeface="Cambria"/>
              </a:rPr>
              <a:t> </a:t>
            </a:r>
            <a:r>
              <a:rPr sz="2000" dirty="0">
                <a:latin typeface="Cambria"/>
                <a:cs typeface="Cambria"/>
              </a:rPr>
              <a:t>response</a:t>
            </a:r>
            <a:r>
              <a:rPr sz="2000" spc="-55" dirty="0">
                <a:latin typeface="Cambria"/>
                <a:cs typeface="Cambria"/>
              </a:rPr>
              <a:t> </a:t>
            </a:r>
            <a:r>
              <a:rPr sz="2000" dirty="0">
                <a:latin typeface="Cambria"/>
                <a:cs typeface="Cambria"/>
              </a:rPr>
              <a:t>to</a:t>
            </a:r>
            <a:r>
              <a:rPr sz="2000" spc="-50" dirty="0">
                <a:latin typeface="Cambria"/>
                <a:cs typeface="Cambria"/>
              </a:rPr>
              <a:t> </a:t>
            </a:r>
            <a:r>
              <a:rPr sz="2000" dirty="0">
                <a:latin typeface="Cambria"/>
                <a:cs typeface="Cambria"/>
              </a:rPr>
              <a:t>an</a:t>
            </a:r>
            <a:r>
              <a:rPr sz="2000" spc="-55" dirty="0">
                <a:latin typeface="Cambria"/>
                <a:cs typeface="Cambria"/>
              </a:rPr>
              <a:t> </a:t>
            </a:r>
            <a:r>
              <a:rPr sz="2000" dirty="0">
                <a:latin typeface="Cambria"/>
                <a:cs typeface="Cambria"/>
              </a:rPr>
              <a:t>interrupt</a:t>
            </a:r>
            <a:r>
              <a:rPr sz="2000" spc="-60" dirty="0">
                <a:latin typeface="Cambria"/>
                <a:cs typeface="Cambria"/>
              </a:rPr>
              <a:t> </a:t>
            </a:r>
            <a:r>
              <a:rPr sz="2000" dirty="0">
                <a:latin typeface="Cambria"/>
                <a:cs typeface="Cambria"/>
              </a:rPr>
              <a:t>on</a:t>
            </a:r>
            <a:r>
              <a:rPr sz="2000" spc="-55" dirty="0">
                <a:latin typeface="Cambria"/>
                <a:cs typeface="Cambria"/>
              </a:rPr>
              <a:t> </a:t>
            </a:r>
            <a:r>
              <a:rPr sz="2000" dirty="0">
                <a:latin typeface="Cambria"/>
                <a:cs typeface="Cambria"/>
              </a:rPr>
              <a:t>INTR</a:t>
            </a:r>
            <a:r>
              <a:rPr sz="2000" spc="-35" dirty="0">
                <a:latin typeface="Cambria"/>
                <a:cs typeface="Cambria"/>
              </a:rPr>
              <a:t> </a:t>
            </a:r>
            <a:r>
              <a:rPr sz="2000" spc="-10" dirty="0">
                <a:latin typeface="Cambria"/>
                <a:cs typeface="Cambria"/>
              </a:rPr>
              <a:t>line.</a:t>
            </a:r>
            <a:endParaRPr sz="2000">
              <a:latin typeface="Cambria"/>
              <a:cs typeface="Cambria"/>
            </a:endParaRPr>
          </a:p>
        </p:txBody>
      </p:sp>
      <p:pic>
        <p:nvPicPr>
          <p:cNvPr id="4" name="object 4"/>
          <p:cNvPicPr/>
          <p:nvPr/>
        </p:nvPicPr>
        <p:blipFill>
          <a:blip r:embed="rId2" cstate="print"/>
          <a:stretch>
            <a:fillRect/>
          </a:stretch>
        </p:blipFill>
        <p:spPr>
          <a:xfrm>
            <a:off x="3250226" y="2402935"/>
            <a:ext cx="5550675" cy="1866949"/>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815339" y="801623"/>
            <a:ext cx="10424160" cy="5289804"/>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844296" y="801623"/>
            <a:ext cx="10480548" cy="530352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2BD080506AAEF42915473DE018BD58E" ma:contentTypeVersion="4" ma:contentTypeDescription="Create a new document." ma:contentTypeScope="" ma:versionID="4d64515f6db700ff5dbb872dfd1beddf">
  <xsd:schema xmlns:xsd="http://www.w3.org/2001/XMLSchema" xmlns:xs="http://www.w3.org/2001/XMLSchema" xmlns:p="http://schemas.microsoft.com/office/2006/metadata/properties" xmlns:ns2="1b7bb131-7488-45ee-932c-635f048d203e" targetNamespace="http://schemas.microsoft.com/office/2006/metadata/properties" ma:root="true" ma:fieldsID="9d362a33fd0457c1adb624f793f908b8" ns2:_="">
    <xsd:import namespace="1b7bb131-7488-45ee-932c-635f048d203e"/>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b7bb131-7488-45ee-932c-635f048d203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D5D1E34-6315-4D11-8037-B209CE24ED6C}"/>
</file>

<file path=customXml/itemProps2.xml><?xml version="1.0" encoding="utf-8"?>
<ds:datastoreItem xmlns:ds="http://schemas.openxmlformats.org/officeDocument/2006/customXml" ds:itemID="{EA997224-B560-4828-9FD4-1AA530A53CE3}"/>
</file>

<file path=customXml/itemProps3.xml><?xml version="1.0" encoding="utf-8"?>
<ds:datastoreItem xmlns:ds="http://schemas.openxmlformats.org/officeDocument/2006/customXml" ds:itemID="{7F5FD4E7-1CD3-4772-B4D0-146A2B6A6871}"/>
</file>

<file path=docProps/app.xml><?xml version="1.0" encoding="utf-8"?>
<Properties xmlns="http://schemas.openxmlformats.org/officeDocument/2006/extended-properties" xmlns:vt="http://schemas.openxmlformats.org/officeDocument/2006/docPropsVTypes">
  <Template/>
  <TotalTime>0</TotalTime>
  <Words>1789</Words>
  <Application>Microsoft Office PowerPoint</Application>
  <PresentationFormat>Widescreen</PresentationFormat>
  <Paragraphs>95</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Arial MT</vt:lpstr>
      <vt:lpstr>Bodoni MT</vt:lpstr>
      <vt:lpstr>Cambria</vt:lpstr>
      <vt:lpstr>Wingdings</vt:lpstr>
      <vt:lpstr>Office Theme</vt:lpstr>
      <vt:lpstr>Minimum Mode and Maximum Mode of 8086 Microprocessor</vt:lpstr>
      <vt:lpstr>The difference between minimum mode and maximum mode:</vt:lpstr>
      <vt:lpstr>The difference between minimum mode and maximum mode:</vt:lpstr>
      <vt:lpstr>PowerPoint Presentation</vt:lpstr>
      <vt:lpstr>PowerPoint Presentation</vt:lpstr>
      <vt:lpstr>PowerPoint Presentation</vt:lpstr>
      <vt:lpstr>PowerPoint Presentation</vt:lpstr>
      <vt:lpstr>PowerPoint Presentation</vt:lpstr>
      <vt:lpstr>PowerPoint Presentation</vt:lpstr>
      <vt:lpstr>Minimum Mode Configuration of 8086:</vt:lpstr>
      <vt:lpstr>PowerPoint Presentation</vt:lpstr>
      <vt:lpstr>PowerPoint Presentation</vt:lpstr>
      <vt:lpstr>Maximum Mode 8086 System</vt:lpstr>
      <vt:lpstr>PowerPoint Presentation</vt:lpstr>
      <vt:lpstr>PowerPoint Presentation</vt:lpstr>
      <vt:lpstr>PowerPoint Presentation</vt:lpstr>
      <vt:lpstr>Maximum Mode Configuration of 8086:</vt:lpstr>
      <vt:lpstr>PowerPoint Presentation</vt:lpstr>
      <vt:lpstr>PowerPoint Presentation</vt:lpstr>
      <vt:lpstr>8288 Bus Controller: The 8288 bus controller is able to originate the address latch enable signal to the 8282’s, the enable and direction signals to the 8286 transceivers, and the interrupt acknowledge signal to the interrupt controller. It also decodes the S2-S0 signals to generate MRDC, MWTC, IORC, IOWC, MCE/PDEN, AEN, IOB, CEN, AIOWC, and AMWC signals.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Minimum Mode and Maximum Mode of 8086 Microprocessor</dc:title>
  <dc:creator>Black n White</dc:creator>
  <cp:lastModifiedBy>Mahbubur Rahman</cp:lastModifiedBy>
  <cp:revision>1</cp:revision>
  <dcterms:created xsi:type="dcterms:W3CDTF">2023-11-04T04:29:03Z</dcterms:created>
  <dcterms:modified xsi:type="dcterms:W3CDTF">2023-11-04T04:29:56Z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2022-08-02T00:00:00Z</vt:filetime>
  </property>
  <property fmtid="{D5CDD505-2E9C-101B-9397-08002B2CF9AE}" pid="3" name="Creator">
    <vt:lpwstr>Microsoft® PowerPoint® 2016</vt:lpwstr>
  </property>
  <property fmtid="{D5CDD505-2E9C-101B-9397-08002B2CF9AE}" pid="4" name="LastSaved">
    <vt:filetime>2023-11-04T00:00:00Z</vt:filetime>
  </property>
  <property fmtid="{D5CDD505-2E9C-101B-9397-08002B2CF9AE}" pid="5" name="Producer">
    <vt:lpwstr>Microsoft® PowerPoint® 2016</vt:lpwstr>
  </property>
  <property fmtid="{D5CDD505-2E9C-101B-9397-08002B2CF9AE}" pid="6" name="ContentTypeId">
    <vt:lpwstr>0x010100D2BD080506AAEF42915473DE018BD58E</vt:lpwstr>
  </property>
</Properties>
</file>