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1308" y="1748977"/>
            <a:ext cx="9549383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0A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415" y="1461261"/>
            <a:ext cx="10361168" cy="464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76200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8086 </a:t>
            </a:r>
            <a:r>
              <a:rPr spc="-20" dirty="0"/>
              <a:t>Microprocessor </a:t>
            </a:r>
            <a:r>
              <a:rPr dirty="0"/>
              <a:t>- 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IO</a:t>
            </a:r>
            <a:r>
              <a:rPr spc="-10" dirty="0"/>
              <a:t>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1534954" y="4751861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180833"/>
            <a:ext cx="1587577" cy="153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8" y="249094"/>
            <a:ext cx="1392907" cy="1392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30604"/>
            <a:ext cx="3637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Isolated</a:t>
            </a:r>
            <a:r>
              <a:rPr sz="2800" spc="-20" dirty="0"/>
              <a:t> </a:t>
            </a:r>
            <a:r>
              <a:rPr sz="2800" spc="-5" dirty="0"/>
              <a:t>Input/Output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7843" rIns="0" bIns="0" rtlCol="0">
            <a:spAutoFit/>
          </a:bodyPr>
          <a:lstStyle/>
          <a:p>
            <a:pPr marL="69977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00405" algn="l"/>
              </a:tabLst>
            </a:pPr>
            <a:r>
              <a:rPr dirty="0"/>
              <a:t>It</a:t>
            </a:r>
            <a:r>
              <a:rPr spc="-10" dirty="0"/>
              <a:t> treats</a:t>
            </a:r>
            <a:r>
              <a:rPr spc="-5" dirty="0"/>
              <a:t> them</a:t>
            </a:r>
            <a:r>
              <a:rPr spc="5" dirty="0"/>
              <a:t> </a:t>
            </a:r>
            <a:r>
              <a:rPr spc="-15" dirty="0"/>
              <a:t>separately</a:t>
            </a:r>
            <a:r>
              <a:rPr spc="-5" dirty="0"/>
              <a:t> </a:t>
            </a:r>
            <a:r>
              <a:rPr spc="-10" dirty="0"/>
              <a:t>from</a:t>
            </a:r>
            <a:r>
              <a:rPr spc="-20" dirty="0"/>
              <a:t> </a:t>
            </a:r>
            <a:r>
              <a:rPr spc="-35" dirty="0"/>
              <a:t>memory.</a:t>
            </a:r>
          </a:p>
          <a:p>
            <a:pPr marL="699770" marR="5715" indent="-228600">
              <a:lnSpc>
                <a:spcPct val="150000"/>
              </a:lnSpc>
              <a:spcBef>
                <a:spcPts val="495"/>
              </a:spcBef>
              <a:buFont typeface="Wingdings"/>
              <a:buChar char=""/>
              <a:tabLst>
                <a:tab pos="700405" algn="l"/>
              </a:tabLst>
            </a:pPr>
            <a:r>
              <a:rPr spc="-5" dirty="0"/>
              <a:t>I/O</a:t>
            </a:r>
            <a:r>
              <a:rPr spc="220" dirty="0"/>
              <a:t> </a:t>
            </a:r>
            <a:r>
              <a:rPr spc="-5" dirty="0"/>
              <a:t>devices</a:t>
            </a:r>
            <a:r>
              <a:rPr spc="235" dirty="0"/>
              <a:t> </a:t>
            </a:r>
            <a:r>
              <a:rPr spc="-15" dirty="0"/>
              <a:t>are</a:t>
            </a:r>
            <a:r>
              <a:rPr spc="220" dirty="0"/>
              <a:t> </a:t>
            </a:r>
            <a:r>
              <a:rPr spc="-5" dirty="0"/>
              <a:t>assigned</a:t>
            </a:r>
            <a:r>
              <a:rPr spc="240" dirty="0"/>
              <a:t> </a:t>
            </a:r>
            <a:r>
              <a:rPr dirty="0"/>
              <a:t>a</a:t>
            </a:r>
            <a:r>
              <a:rPr spc="229" dirty="0"/>
              <a:t> </a:t>
            </a:r>
            <a:r>
              <a:rPr spc="-5" dirty="0"/>
              <a:t>“port</a:t>
            </a:r>
            <a:r>
              <a:rPr spc="225" dirty="0"/>
              <a:t> </a:t>
            </a:r>
            <a:r>
              <a:rPr spc="-5" dirty="0"/>
              <a:t>number”</a:t>
            </a:r>
            <a:r>
              <a:rPr spc="229" dirty="0"/>
              <a:t> </a:t>
            </a:r>
            <a:r>
              <a:rPr spc="-5" dirty="0"/>
              <a:t>within</a:t>
            </a:r>
            <a:r>
              <a:rPr spc="229" dirty="0"/>
              <a:t> </a:t>
            </a:r>
            <a:r>
              <a:rPr spc="-5" dirty="0"/>
              <a:t>the</a:t>
            </a:r>
            <a:r>
              <a:rPr spc="229" dirty="0"/>
              <a:t> </a:t>
            </a:r>
            <a:r>
              <a:rPr spc="-10" dirty="0"/>
              <a:t>8-bit</a:t>
            </a:r>
            <a:r>
              <a:rPr spc="235" dirty="0"/>
              <a:t> </a:t>
            </a:r>
            <a:r>
              <a:rPr spc="-10" dirty="0"/>
              <a:t>address</a:t>
            </a:r>
            <a:r>
              <a:rPr spc="225" dirty="0"/>
              <a:t> </a:t>
            </a:r>
            <a:r>
              <a:rPr spc="-10" dirty="0"/>
              <a:t>range </a:t>
            </a:r>
            <a:r>
              <a:rPr spc="-509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00H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spc="-5" dirty="0"/>
              <a:t> FFH.</a:t>
            </a:r>
          </a:p>
          <a:p>
            <a:pPr marL="699770" indent="-228600">
              <a:lnSpc>
                <a:spcPct val="100000"/>
              </a:lnSpc>
              <a:spcBef>
                <a:spcPts val="1939"/>
              </a:spcBef>
              <a:buFont typeface="Wingdings"/>
              <a:buChar char=""/>
              <a:tabLst>
                <a:tab pos="700405" algn="l"/>
              </a:tabLst>
            </a:pPr>
            <a:r>
              <a:rPr dirty="0"/>
              <a:t>The</a:t>
            </a:r>
            <a:r>
              <a:rPr spc="350" dirty="0"/>
              <a:t> </a:t>
            </a:r>
            <a:r>
              <a:rPr spc="-5" dirty="0"/>
              <a:t>user</a:t>
            </a:r>
            <a:r>
              <a:rPr spc="350" dirty="0"/>
              <a:t> </a:t>
            </a:r>
            <a:r>
              <a:rPr dirty="0"/>
              <a:t>in</a:t>
            </a:r>
            <a:r>
              <a:rPr spc="335" dirty="0"/>
              <a:t> </a:t>
            </a:r>
            <a:r>
              <a:rPr spc="-5" dirty="0"/>
              <a:t>this</a:t>
            </a:r>
            <a:r>
              <a:rPr spc="345" dirty="0"/>
              <a:t> </a:t>
            </a:r>
            <a:r>
              <a:rPr dirty="0"/>
              <a:t>case</a:t>
            </a:r>
            <a:r>
              <a:rPr spc="360" dirty="0"/>
              <a:t> </a:t>
            </a:r>
            <a:r>
              <a:rPr spc="-10" dirty="0"/>
              <a:t>would</a:t>
            </a:r>
            <a:r>
              <a:rPr spc="345" dirty="0"/>
              <a:t> </a:t>
            </a:r>
            <a:r>
              <a:rPr spc="5" dirty="0"/>
              <a:t>access</a:t>
            </a:r>
            <a:r>
              <a:rPr spc="340" dirty="0"/>
              <a:t> </a:t>
            </a:r>
            <a:r>
              <a:rPr dirty="0"/>
              <a:t>these</a:t>
            </a:r>
            <a:r>
              <a:rPr spc="355" dirty="0"/>
              <a:t> </a:t>
            </a:r>
            <a:r>
              <a:rPr spc="-5" dirty="0"/>
              <a:t>devices</a:t>
            </a:r>
            <a:r>
              <a:rPr spc="355" dirty="0"/>
              <a:t> </a:t>
            </a:r>
            <a:r>
              <a:rPr spc="-5" dirty="0"/>
              <a:t>using</a:t>
            </a:r>
            <a:r>
              <a:rPr spc="350" dirty="0"/>
              <a:t> </a:t>
            </a:r>
            <a:r>
              <a:rPr spc="-5" dirty="0"/>
              <a:t>the</a:t>
            </a:r>
            <a:r>
              <a:rPr spc="350" dirty="0"/>
              <a:t> </a:t>
            </a:r>
            <a:r>
              <a:rPr dirty="0"/>
              <a:t>IN</a:t>
            </a:r>
            <a:r>
              <a:rPr spc="345" dirty="0"/>
              <a:t> </a:t>
            </a:r>
            <a:r>
              <a:rPr dirty="0"/>
              <a:t>and</a:t>
            </a:r>
            <a:r>
              <a:rPr spc="360" dirty="0"/>
              <a:t> </a:t>
            </a:r>
            <a:r>
              <a:rPr spc="-5" dirty="0"/>
              <a:t>OUT</a:t>
            </a:r>
          </a:p>
          <a:p>
            <a:pPr marL="699770">
              <a:lnSpc>
                <a:spcPct val="100000"/>
              </a:lnSpc>
              <a:spcBef>
                <a:spcPts val="1445"/>
              </a:spcBef>
            </a:pPr>
            <a:r>
              <a:rPr dirty="0"/>
              <a:t>instructions</a:t>
            </a:r>
            <a:r>
              <a:rPr spc="-60" dirty="0"/>
              <a:t> </a:t>
            </a:r>
            <a:r>
              <a:rPr spc="-50" dirty="0"/>
              <a:t>only.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00404"/>
            <a:ext cx="430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Advantages </a:t>
            </a:r>
            <a:r>
              <a:rPr sz="2800" spc="-5" dirty="0"/>
              <a:t>of</a:t>
            </a:r>
            <a:r>
              <a:rPr sz="2800" spc="-25" dirty="0"/>
              <a:t> </a:t>
            </a:r>
            <a:r>
              <a:rPr sz="2800" spc="-10" dirty="0"/>
              <a:t>isolated </a:t>
            </a:r>
            <a:r>
              <a:rPr sz="2800" spc="-5" dirty="0"/>
              <a:t>I/O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786890"/>
            <a:ext cx="10359390" cy="402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9235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Cambria"/>
                <a:cs typeface="Cambria"/>
              </a:rPr>
              <a:t>Complete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memory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address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space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available</a:t>
            </a:r>
            <a:r>
              <a:rPr sz="2400" spc="-10" dirty="0">
                <a:latin typeface="Cambria"/>
                <a:cs typeface="Cambria"/>
              </a:rPr>
              <a:t> for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memory.</a:t>
            </a:r>
            <a:endParaRPr sz="2400">
              <a:latin typeface="Cambria"/>
              <a:cs typeface="Cambria"/>
            </a:endParaRPr>
          </a:p>
          <a:p>
            <a:pPr marL="698500" marR="5080" indent="-228600" algn="just">
              <a:lnSpc>
                <a:spcPct val="150000"/>
              </a:lnSpc>
              <a:spcBef>
                <a:spcPts val="490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Cambria"/>
                <a:cs typeface="Cambria"/>
              </a:rPr>
              <a:t>Special instructions </a:t>
            </a:r>
            <a:r>
              <a:rPr sz="2400" spc="-30" dirty="0">
                <a:latin typeface="Cambria"/>
                <a:cs typeface="Cambria"/>
              </a:rPr>
              <a:t>have </a:t>
            </a:r>
            <a:r>
              <a:rPr sz="2400" spc="-5" dirty="0">
                <a:latin typeface="Cambria"/>
                <a:cs typeface="Cambria"/>
              </a:rPr>
              <a:t>been </a:t>
            </a:r>
            <a:r>
              <a:rPr sz="2400" spc="-10" dirty="0">
                <a:latin typeface="Cambria"/>
                <a:cs typeface="Cambria"/>
              </a:rPr>
              <a:t>provided </a:t>
            </a:r>
            <a:r>
              <a:rPr sz="2400" spc="-5" dirty="0">
                <a:latin typeface="Cambria"/>
                <a:cs typeface="Cambria"/>
              </a:rPr>
              <a:t>in the </a:t>
            </a:r>
            <a:r>
              <a:rPr sz="2400" dirty="0">
                <a:latin typeface="Cambria"/>
                <a:cs typeface="Cambria"/>
              </a:rPr>
              <a:t>instruction set </a:t>
            </a:r>
            <a:r>
              <a:rPr sz="2400" spc="-5" dirty="0">
                <a:latin typeface="Cambria"/>
                <a:cs typeface="Cambria"/>
              </a:rPr>
              <a:t>of the 8086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 </a:t>
            </a:r>
            <a:r>
              <a:rPr sz="2400" spc="-10" dirty="0">
                <a:latin typeface="Cambria"/>
                <a:cs typeface="Cambria"/>
              </a:rPr>
              <a:t>perform </a:t>
            </a:r>
            <a:r>
              <a:rPr sz="2400" spc="-5" dirty="0">
                <a:latin typeface="Cambria"/>
                <a:cs typeface="Cambria"/>
              </a:rPr>
              <a:t>isolated I/O </a:t>
            </a:r>
            <a:r>
              <a:rPr sz="2400" spc="-10" dirty="0">
                <a:latin typeface="Cambria"/>
                <a:cs typeface="Cambria"/>
              </a:rPr>
              <a:t>operation. </a:t>
            </a:r>
            <a:r>
              <a:rPr sz="2400" dirty="0">
                <a:latin typeface="Cambria"/>
                <a:cs typeface="Cambria"/>
              </a:rPr>
              <a:t>This </a:t>
            </a:r>
            <a:r>
              <a:rPr sz="2400" spc="-5" dirty="0">
                <a:latin typeface="Cambria"/>
                <a:cs typeface="Cambria"/>
              </a:rPr>
              <a:t>instructions </a:t>
            </a:r>
            <a:r>
              <a:rPr sz="2400" spc="-10" dirty="0">
                <a:latin typeface="Cambria"/>
                <a:cs typeface="Cambria"/>
              </a:rPr>
              <a:t>tailored </a:t>
            </a:r>
            <a:r>
              <a:rPr sz="2400" spc="-15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maximize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performance.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0AF50"/>
                </a:solidFill>
                <a:latin typeface="Cambria"/>
                <a:cs typeface="Cambria"/>
              </a:rPr>
              <a:t>Disadvantage</a:t>
            </a:r>
            <a:r>
              <a:rPr sz="2800" b="1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mbria"/>
                <a:cs typeface="Cambria"/>
              </a:rPr>
              <a:t>of</a:t>
            </a:r>
            <a:r>
              <a:rPr sz="2800" b="1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mbria"/>
                <a:cs typeface="Cambria"/>
              </a:rPr>
              <a:t>Isolated</a:t>
            </a:r>
            <a:r>
              <a:rPr sz="2800" b="1" spc="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mbria"/>
                <a:cs typeface="Cambria"/>
              </a:rPr>
              <a:t>I/O</a:t>
            </a:r>
            <a:endParaRPr sz="2800">
              <a:latin typeface="Cambria"/>
              <a:cs typeface="Cambria"/>
            </a:endParaRPr>
          </a:p>
          <a:p>
            <a:pPr marL="698500" marR="5715" indent="-228600" algn="just">
              <a:lnSpc>
                <a:spcPct val="150100"/>
              </a:lnSpc>
              <a:spcBef>
                <a:spcPts val="590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spc="-5" dirty="0">
                <a:latin typeface="Cambria"/>
                <a:cs typeface="Cambria"/>
              </a:rPr>
              <a:t>All inputs/outputs </a:t>
            </a:r>
            <a:r>
              <a:rPr sz="2400" dirty="0">
                <a:latin typeface="Cambria"/>
                <a:cs typeface="Cambria"/>
              </a:rPr>
              <a:t>must </a:t>
            </a:r>
            <a:r>
              <a:rPr sz="2400" spc="-10" dirty="0">
                <a:latin typeface="Cambria"/>
                <a:cs typeface="Cambria"/>
              </a:rPr>
              <a:t>take </a:t>
            </a:r>
            <a:r>
              <a:rPr sz="2400" spc="-5" dirty="0">
                <a:latin typeface="Cambria"/>
                <a:cs typeface="Cambria"/>
              </a:rPr>
              <a:t>place </a:t>
            </a:r>
            <a:r>
              <a:rPr sz="2400" spc="-10" dirty="0">
                <a:latin typeface="Cambria"/>
                <a:cs typeface="Cambria"/>
              </a:rPr>
              <a:t>between </a:t>
            </a:r>
            <a:r>
              <a:rPr sz="2400" dirty="0">
                <a:latin typeface="Cambria"/>
                <a:cs typeface="Cambria"/>
              </a:rPr>
              <a:t>an </a:t>
            </a:r>
            <a:r>
              <a:rPr sz="2400" spc="-10" dirty="0">
                <a:latin typeface="Cambria"/>
                <a:cs typeface="Cambria"/>
              </a:rPr>
              <a:t>I/O </a:t>
            </a:r>
            <a:r>
              <a:rPr sz="2400" spc="-5" dirty="0">
                <a:latin typeface="Cambria"/>
                <a:cs typeface="Cambria"/>
              </a:rPr>
              <a:t>port </a:t>
            </a:r>
            <a:r>
              <a:rPr sz="2400" dirty="0">
                <a:latin typeface="Cambria"/>
                <a:cs typeface="Cambria"/>
              </a:rPr>
              <a:t>and </a:t>
            </a:r>
            <a:r>
              <a:rPr sz="2400" spc="-5" dirty="0">
                <a:latin typeface="Cambria"/>
                <a:cs typeface="Cambria"/>
              </a:rPr>
              <a:t>accumulator </a:t>
            </a:r>
            <a:r>
              <a:rPr sz="2400" dirty="0">
                <a:latin typeface="Cambria"/>
                <a:cs typeface="Cambria"/>
              </a:rPr>
              <a:t> (AL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AX)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register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05713"/>
            <a:ext cx="3610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Memory</a:t>
            </a:r>
            <a:r>
              <a:rPr sz="2200" spc="-5" dirty="0"/>
              <a:t> </a:t>
            </a:r>
            <a:r>
              <a:rPr sz="2200" spc="-10" dirty="0"/>
              <a:t>and</a:t>
            </a:r>
            <a:r>
              <a:rPr sz="2200" spc="-5" dirty="0"/>
              <a:t> I/O</a:t>
            </a:r>
            <a:r>
              <a:rPr sz="2200" spc="5" dirty="0"/>
              <a:t> </a:t>
            </a:r>
            <a:r>
              <a:rPr sz="2200" spc="-10" dirty="0"/>
              <a:t>Interfacing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6939" y="1373225"/>
            <a:ext cx="10360660" cy="444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Interface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path </a:t>
            </a:r>
            <a:r>
              <a:rPr sz="2000" spc="-10" dirty="0">
                <a:latin typeface="Cambria"/>
                <a:cs typeface="Cambria"/>
              </a:rPr>
              <a:t>for </a:t>
            </a:r>
            <a:r>
              <a:rPr sz="2000" spc="-5" dirty="0">
                <a:latin typeface="Cambria"/>
                <a:cs typeface="Cambria"/>
              </a:rPr>
              <a:t>communication </a:t>
            </a:r>
            <a:r>
              <a:rPr sz="2000" spc="-10" dirty="0">
                <a:latin typeface="Cambria"/>
                <a:cs typeface="Cambria"/>
              </a:rPr>
              <a:t>between two </a:t>
            </a:r>
            <a:r>
              <a:rPr sz="2000" spc="-5" dirty="0">
                <a:latin typeface="Cambria"/>
                <a:cs typeface="Cambria"/>
              </a:rPr>
              <a:t>components. </a:t>
            </a:r>
            <a:r>
              <a:rPr sz="2000" spc="-10" dirty="0">
                <a:latin typeface="Cambria"/>
                <a:cs typeface="Cambria"/>
              </a:rPr>
              <a:t>Interfacing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10" dirty="0">
                <a:latin typeface="Cambria"/>
                <a:cs typeface="Cambria"/>
              </a:rPr>
              <a:t>two </a:t>
            </a:r>
            <a:r>
              <a:rPr sz="2000" dirty="0">
                <a:latin typeface="Cambria"/>
                <a:cs typeface="Cambria"/>
              </a:rPr>
              <a:t>types,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memory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interfacing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I/O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interfacing.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0" dirty="0">
                <a:solidFill>
                  <a:srgbClr val="00AF50"/>
                </a:solidFill>
                <a:latin typeface="Cambria"/>
                <a:cs typeface="Cambria"/>
              </a:rPr>
              <a:t>Memory</a:t>
            </a:r>
            <a:r>
              <a:rPr sz="2200" b="1" spc="-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Cambria"/>
                <a:cs typeface="Cambria"/>
              </a:rPr>
              <a:t>Interfacing</a:t>
            </a:r>
            <a:endParaRPr sz="22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  <a:spcBef>
                <a:spcPts val="1050"/>
              </a:spcBef>
            </a:pPr>
            <a:r>
              <a:rPr sz="2000" spc="-5" dirty="0">
                <a:latin typeface="Cambria"/>
                <a:cs typeface="Cambria"/>
              </a:rPr>
              <a:t>When </a:t>
            </a:r>
            <a:r>
              <a:rPr sz="2000" spc="-15" dirty="0">
                <a:latin typeface="Cambria"/>
                <a:cs typeface="Cambria"/>
              </a:rPr>
              <a:t>we are </a:t>
            </a:r>
            <a:r>
              <a:rPr sz="2000" spc="-10" dirty="0">
                <a:latin typeface="Cambria"/>
                <a:cs typeface="Cambria"/>
              </a:rPr>
              <a:t>executing </a:t>
            </a:r>
            <a:r>
              <a:rPr sz="2000" spc="-15" dirty="0">
                <a:latin typeface="Cambria"/>
                <a:cs typeface="Cambria"/>
              </a:rPr>
              <a:t>any </a:t>
            </a:r>
            <a:r>
              <a:rPr sz="2000" spc="-5" dirty="0">
                <a:latin typeface="Cambria"/>
                <a:cs typeface="Cambria"/>
              </a:rPr>
              <a:t>instruction, </a:t>
            </a:r>
            <a:r>
              <a:rPr sz="2000" spc="-15" dirty="0">
                <a:latin typeface="Cambria"/>
                <a:cs typeface="Cambria"/>
              </a:rPr>
              <a:t>we </a:t>
            </a:r>
            <a:r>
              <a:rPr sz="2000" spc="-5" dirty="0">
                <a:latin typeface="Cambria"/>
                <a:cs typeface="Cambria"/>
              </a:rPr>
              <a:t>need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microprocessor to </a:t>
            </a:r>
            <a:r>
              <a:rPr sz="2000" dirty="0">
                <a:latin typeface="Cambria"/>
                <a:cs typeface="Cambria"/>
              </a:rPr>
              <a:t>access </a:t>
            </a:r>
            <a:r>
              <a:rPr sz="2000" spc="-5" dirty="0">
                <a:latin typeface="Cambria"/>
                <a:cs typeface="Cambria"/>
              </a:rPr>
              <a:t>the memory </a:t>
            </a:r>
            <a:r>
              <a:rPr sz="2000" spc="-15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reading instruction </a:t>
            </a:r>
            <a:r>
              <a:rPr sz="2000" dirty="0">
                <a:latin typeface="Cambria"/>
                <a:cs typeface="Cambria"/>
              </a:rPr>
              <a:t>codes </a:t>
            </a:r>
            <a:r>
              <a:rPr sz="2000" spc="-1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data </a:t>
            </a:r>
            <a:r>
              <a:rPr sz="2000" spc="-15" dirty="0">
                <a:latin typeface="Cambria"/>
                <a:cs typeface="Cambria"/>
              </a:rPr>
              <a:t>stored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30" dirty="0">
                <a:latin typeface="Cambria"/>
                <a:cs typeface="Cambria"/>
              </a:rPr>
              <a:t>memory. </a:t>
            </a:r>
            <a:r>
              <a:rPr sz="2000" spc="-25" dirty="0">
                <a:latin typeface="Cambria"/>
                <a:cs typeface="Cambria"/>
              </a:rPr>
              <a:t>For </a:t>
            </a:r>
            <a:r>
              <a:rPr sz="2000" spc="-5" dirty="0">
                <a:latin typeface="Cambria"/>
                <a:cs typeface="Cambria"/>
              </a:rPr>
              <a:t>this, both the memory and the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microprocessor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requires</a:t>
            </a:r>
            <a:r>
              <a:rPr sz="2000" spc="-5" dirty="0">
                <a:latin typeface="Cambria"/>
                <a:cs typeface="Cambria"/>
              </a:rPr>
              <a:t> some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signals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read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write</a:t>
            </a:r>
            <a:r>
              <a:rPr sz="2000" spc="-5" dirty="0">
                <a:latin typeface="Cambria"/>
                <a:cs typeface="Cambria"/>
              </a:rPr>
              <a:t> to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registers.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interfacing </a:t>
            </a:r>
            <a:r>
              <a:rPr sz="2000" spc="-5" dirty="0">
                <a:latin typeface="Cambria"/>
                <a:cs typeface="Cambria"/>
              </a:rPr>
              <a:t> process </a:t>
            </a:r>
            <a:r>
              <a:rPr sz="2000" spc="-10" dirty="0">
                <a:latin typeface="Cambria"/>
                <a:cs typeface="Cambria"/>
              </a:rPr>
              <a:t>includes </a:t>
            </a:r>
            <a:r>
              <a:rPr sz="2000" dirty="0">
                <a:latin typeface="Cambria"/>
                <a:cs typeface="Cambria"/>
              </a:rPr>
              <a:t>some </a:t>
            </a:r>
            <a:r>
              <a:rPr sz="2000" spc="-25" dirty="0">
                <a:latin typeface="Cambria"/>
                <a:cs typeface="Cambria"/>
              </a:rPr>
              <a:t>key </a:t>
            </a:r>
            <a:r>
              <a:rPr sz="2000" spc="-10" dirty="0">
                <a:latin typeface="Cambria"/>
                <a:cs typeface="Cambria"/>
              </a:rPr>
              <a:t>factors to match with </a:t>
            </a:r>
            <a:r>
              <a:rPr sz="2000" spc="-5" dirty="0">
                <a:latin typeface="Cambria"/>
                <a:cs typeface="Cambria"/>
              </a:rPr>
              <a:t>the memory </a:t>
            </a:r>
            <a:r>
              <a:rPr sz="2000" spc="-10" dirty="0">
                <a:latin typeface="Cambria"/>
                <a:cs typeface="Cambria"/>
              </a:rPr>
              <a:t>requirements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microprocessor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signals. The </a:t>
            </a:r>
            <a:r>
              <a:rPr sz="2000" spc="-10" dirty="0">
                <a:latin typeface="Cambria"/>
                <a:cs typeface="Cambria"/>
              </a:rPr>
              <a:t>interfacing circuit </a:t>
            </a:r>
            <a:r>
              <a:rPr sz="2000" spc="-15" dirty="0">
                <a:latin typeface="Cambria"/>
                <a:cs typeface="Cambria"/>
              </a:rPr>
              <a:t>therefore </a:t>
            </a:r>
            <a:r>
              <a:rPr sz="2000" dirty="0">
                <a:latin typeface="Cambria"/>
                <a:cs typeface="Cambria"/>
              </a:rPr>
              <a:t>should </a:t>
            </a:r>
            <a:r>
              <a:rPr sz="2000" spc="-5" dirty="0">
                <a:latin typeface="Cambria"/>
                <a:cs typeface="Cambria"/>
              </a:rPr>
              <a:t>be </a:t>
            </a:r>
            <a:r>
              <a:rPr sz="2000" dirty="0">
                <a:latin typeface="Cambria"/>
                <a:cs typeface="Cambria"/>
              </a:rPr>
              <a:t>designed </a:t>
            </a:r>
            <a:r>
              <a:rPr sz="2000" spc="-5" dirty="0">
                <a:latin typeface="Cambria"/>
                <a:cs typeface="Cambria"/>
              </a:rPr>
              <a:t>in such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30" dirty="0">
                <a:latin typeface="Cambria"/>
                <a:cs typeface="Cambria"/>
              </a:rPr>
              <a:t>way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it </a:t>
            </a:r>
            <a:r>
              <a:rPr sz="2000" spc="-5" dirty="0">
                <a:latin typeface="Cambria"/>
                <a:cs typeface="Cambria"/>
              </a:rPr>
              <a:t>matches the </a:t>
            </a:r>
            <a:r>
              <a:rPr sz="2000" dirty="0">
                <a:latin typeface="Cambria"/>
                <a:cs typeface="Cambria"/>
              </a:rPr>
              <a:t> memory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signal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requirements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signals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microprocessor.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0242"/>
            <a:ext cx="1935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I/O</a:t>
            </a:r>
            <a:r>
              <a:rPr sz="2200" spc="-65" dirty="0"/>
              <a:t> </a:t>
            </a:r>
            <a:r>
              <a:rPr sz="2200" spc="-5" dirty="0"/>
              <a:t>Interfacing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6939" y="1390548"/>
            <a:ext cx="10358755" cy="458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50100"/>
              </a:lnSpc>
              <a:spcBef>
                <a:spcPts val="95"/>
              </a:spcBef>
            </a:pPr>
            <a:r>
              <a:rPr sz="1900" spc="-10" dirty="0">
                <a:latin typeface="Cambria"/>
                <a:cs typeface="Cambria"/>
              </a:rPr>
              <a:t>There </a:t>
            </a:r>
            <a:r>
              <a:rPr sz="1900" spc="-20" dirty="0">
                <a:latin typeface="Cambria"/>
                <a:cs typeface="Cambria"/>
              </a:rPr>
              <a:t>are</a:t>
            </a:r>
            <a:r>
              <a:rPr sz="1900" spc="-15" dirty="0">
                <a:latin typeface="Cambria"/>
                <a:cs typeface="Cambria"/>
              </a:rPr>
              <a:t> various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communication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devices </a:t>
            </a:r>
            <a:r>
              <a:rPr sz="1900" spc="-15" dirty="0">
                <a:latin typeface="Cambria"/>
                <a:cs typeface="Cambria"/>
              </a:rPr>
              <a:t>like</a:t>
            </a:r>
            <a:r>
              <a:rPr sz="1900" spc="-10" dirty="0">
                <a:latin typeface="Cambria"/>
                <a:cs typeface="Cambria"/>
              </a:rPr>
              <a:t> the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keyboard,</a:t>
            </a:r>
            <a:r>
              <a:rPr sz="1900" spc="-10" dirty="0">
                <a:latin typeface="Cambria"/>
                <a:cs typeface="Cambria"/>
              </a:rPr>
              <a:t> mouse,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35" dirty="0">
                <a:latin typeface="Cambria"/>
                <a:cs typeface="Cambria"/>
              </a:rPr>
              <a:t>printer,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etc.</a:t>
            </a:r>
            <a:r>
              <a:rPr sz="1900" spc="-5" dirty="0">
                <a:latin typeface="Cambria"/>
                <a:cs typeface="Cambria"/>
              </a:rPr>
              <a:t> So, </a:t>
            </a:r>
            <a:r>
              <a:rPr sz="1900" spc="-20" dirty="0">
                <a:latin typeface="Cambria"/>
                <a:cs typeface="Cambria"/>
              </a:rPr>
              <a:t>we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need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to 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interface the </a:t>
            </a:r>
            <a:r>
              <a:rPr sz="1900" spc="-20" dirty="0">
                <a:latin typeface="Cambria"/>
                <a:cs typeface="Cambria"/>
              </a:rPr>
              <a:t>keyboard </a:t>
            </a:r>
            <a:r>
              <a:rPr sz="1900" spc="-10" dirty="0">
                <a:latin typeface="Cambria"/>
                <a:cs typeface="Cambria"/>
              </a:rPr>
              <a:t>and other </a:t>
            </a:r>
            <a:r>
              <a:rPr sz="1900" spc="-5" dirty="0">
                <a:latin typeface="Cambria"/>
                <a:cs typeface="Cambria"/>
              </a:rPr>
              <a:t>devices </a:t>
            </a:r>
            <a:r>
              <a:rPr sz="1900" spc="-10" dirty="0">
                <a:latin typeface="Cambria"/>
                <a:cs typeface="Cambria"/>
              </a:rPr>
              <a:t>with the microprocessor </a:t>
            </a:r>
            <a:r>
              <a:rPr sz="1900" spc="-20" dirty="0">
                <a:latin typeface="Cambria"/>
                <a:cs typeface="Cambria"/>
              </a:rPr>
              <a:t>by </a:t>
            </a:r>
            <a:r>
              <a:rPr sz="1900" spc="-10" dirty="0">
                <a:latin typeface="Cambria"/>
                <a:cs typeface="Cambria"/>
              </a:rPr>
              <a:t>using latches and buffers. </a:t>
            </a:r>
            <a:r>
              <a:rPr sz="1900" spc="-5" dirty="0">
                <a:latin typeface="Cambria"/>
                <a:cs typeface="Cambria"/>
              </a:rPr>
              <a:t>This 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type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interfacing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is</a:t>
            </a:r>
            <a:r>
              <a:rPr sz="1900" spc="-10" dirty="0">
                <a:latin typeface="Cambria"/>
                <a:cs typeface="Cambria"/>
              </a:rPr>
              <a:t> known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as</a:t>
            </a:r>
            <a:r>
              <a:rPr sz="1900" spc="-10" dirty="0">
                <a:latin typeface="Cambria"/>
                <a:cs typeface="Cambria"/>
              </a:rPr>
              <a:t> I/O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interfacing.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50"/>
                </a:solidFill>
                <a:latin typeface="Cambria"/>
                <a:cs typeface="Cambria"/>
              </a:rPr>
              <a:t>In</a:t>
            </a:r>
            <a:r>
              <a:rPr sz="2200" b="1" spc="-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00AF50"/>
                </a:solidFill>
                <a:latin typeface="Cambria"/>
                <a:cs typeface="Cambria"/>
              </a:rPr>
              <a:t>memory </a:t>
            </a:r>
            <a:r>
              <a:rPr sz="2200" b="1" spc="-5" dirty="0">
                <a:solidFill>
                  <a:srgbClr val="00AF50"/>
                </a:solidFill>
                <a:latin typeface="Cambria"/>
                <a:cs typeface="Cambria"/>
              </a:rPr>
              <a:t>interfacing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1900" spc="-5" dirty="0">
                <a:latin typeface="Cambria"/>
                <a:cs typeface="Cambria"/>
              </a:rPr>
              <a:t>8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bit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data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line,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16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bit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address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line,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control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signals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are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connected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to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corresponding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lines</a:t>
            </a:r>
            <a:r>
              <a:rPr sz="1900" spc="15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memory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Cambria"/>
                <a:cs typeface="Cambria"/>
              </a:rPr>
              <a:t>IC.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50"/>
                </a:solidFill>
                <a:latin typeface="Cambria"/>
                <a:cs typeface="Cambria"/>
              </a:rPr>
              <a:t>In I/O</a:t>
            </a:r>
            <a:r>
              <a:rPr sz="2200" b="1" spc="-1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00AF50"/>
                </a:solidFill>
                <a:latin typeface="Cambria"/>
                <a:cs typeface="Cambria"/>
              </a:rPr>
              <a:t>device</a:t>
            </a:r>
            <a:r>
              <a:rPr sz="2200" b="1" spc="-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Cambria"/>
                <a:cs typeface="Cambria"/>
              </a:rPr>
              <a:t>interfacing</a:t>
            </a:r>
            <a:endParaRPr sz="22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  <a:spcBef>
                <a:spcPts val="1075"/>
              </a:spcBef>
            </a:pPr>
            <a:r>
              <a:rPr sz="1900" spc="-5" dirty="0">
                <a:latin typeface="Cambria"/>
                <a:cs typeface="Cambria"/>
              </a:rPr>
              <a:t>8 bit data </a:t>
            </a:r>
            <a:r>
              <a:rPr sz="1900" spc="-10" dirty="0">
                <a:latin typeface="Cambria"/>
                <a:cs typeface="Cambria"/>
              </a:rPr>
              <a:t>line, </a:t>
            </a:r>
            <a:r>
              <a:rPr sz="1900" spc="-15" dirty="0">
                <a:latin typeface="Cambria"/>
                <a:cs typeface="Cambria"/>
              </a:rPr>
              <a:t>only </a:t>
            </a:r>
            <a:r>
              <a:rPr sz="1900" spc="-5" dirty="0">
                <a:latin typeface="Cambria"/>
                <a:cs typeface="Cambria"/>
              </a:rPr>
              <a:t>8 bit </a:t>
            </a:r>
            <a:r>
              <a:rPr sz="1900" spc="-10" dirty="0">
                <a:latin typeface="Cambria"/>
                <a:cs typeface="Cambria"/>
              </a:rPr>
              <a:t>address line, </a:t>
            </a:r>
            <a:r>
              <a:rPr sz="1900" spc="-5" dirty="0">
                <a:latin typeface="Cambria"/>
                <a:cs typeface="Cambria"/>
              </a:rPr>
              <a:t>control signals </a:t>
            </a:r>
            <a:r>
              <a:rPr sz="1900" spc="-20" dirty="0">
                <a:latin typeface="Cambria"/>
                <a:cs typeface="Cambria"/>
              </a:rPr>
              <a:t>are </a:t>
            </a:r>
            <a:r>
              <a:rPr sz="1900" spc="-5" dirty="0">
                <a:latin typeface="Cambria"/>
                <a:cs typeface="Cambria"/>
              </a:rPr>
              <a:t>connected </a:t>
            </a:r>
            <a:r>
              <a:rPr sz="1900" spc="-15" dirty="0">
                <a:latin typeface="Cambria"/>
                <a:cs typeface="Cambria"/>
              </a:rPr>
              <a:t>to </a:t>
            </a:r>
            <a:r>
              <a:rPr sz="1900" spc="-5" dirty="0">
                <a:latin typeface="Cambria"/>
                <a:cs typeface="Cambria"/>
              </a:rPr>
              <a:t>corresponding </a:t>
            </a:r>
            <a:r>
              <a:rPr sz="1900" spc="-10" dirty="0">
                <a:latin typeface="Cambria"/>
                <a:cs typeface="Cambria"/>
              </a:rPr>
              <a:t>lines </a:t>
            </a:r>
            <a:r>
              <a:rPr sz="1900" spc="-5" dirty="0">
                <a:latin typeface="Cambria"/>
                <a:cs typeface="Cambria"/>
              </a:rPr>
              <a:t>of </a:t>
            </a:r>
            <a:r>
              <a:rPr sz="1900" spc="-10" dirty="0">
                <a:latin typeface="Cambria"/>
                <a:cs typeface="Cambria"/>
              </a:rPr>
              <a:t>I/O </a:t>
            </a:r>
            <a:r>
              <a:rPr sz="1900" spc="-5" dirty="0">
                <a:latin typeface="Cambria"/>
                <a:cs typeface="Cambria"/>
              </a:rPr>
              <a:t> devices.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96950"/>
            <a:ext cx="10359390" cy="524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AF50"/>
                </a:solidFill>
                <a:latin typeface="Cambria"/>
                <a:cs typeface="Cambria"/>
              </a:rPr>
              <a:t>Address </a:t>
            </a:r>
            <a:r>
              <a:rPr sz="2000" b="1" spc="-5" dirty="0">
                <a:solidFill>
                  <a:srgbClr val="00AF50"/>
                </a:solidFill>
                <a:latin typeface="Cambria"/>
                <a:cs typeface="Cambria"/>
              </a:rPr>
              <a:t>connections: </a:t>
            </a:r>
            <a:r>
              <a:rPr sz="2000" spc="-10" dirty="0">
                <a:latin typeface="Cambria"/>
                <a:cs typeface="Cambria"/>
              </a:rPr>
              <a:t>All </a:t>
            </a:r>
            <a:r>
              <a:rPr sz="2000" spc="-5" dirty="0">
                <a:latin typeface="Cambria"/>
                <a:cs typeface="Cambria"/>
              </a:rPr>
              <a:t>memory devices </a:t>
            </a:r>
            <a:r>
              <a:rPr sz="2000" spc="-20" dirty="0">
                <a:latin typeface="Cambria"/>
                <a:cs typeface="Cambria"/>
              </a:rPr>
              <a:t>have </a:t>
            </a:r>
            <a:r>
              <a:rPr sz="2000" spc="-5" dirty="0">
                <a:latin typeface="Cambria"/>
                <a:cs typeface="Cambria"/>
              </a:rPr>
              <a:t>address inputs that select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memory location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memory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device.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Address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inputs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labeled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(A0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–</a:t>
            </a:r>
            <a:r>
              <a:rPr sz="2000" spc="-5" dirty="0">
                <a:latin typeface="Cambria"/>
                <a:cs typeface="Cambria"/>
              </a:rPr>
              <a:t> An</a:t>
            </a:r>
            <a:r>
              <a:rPr sz="2000" dirty="0">
                <a:latin typeface="Cambria"/>
                <a:cs typeface="Cambria"/>
              </a:rPr>
              <a:t> ).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mbria"/>
              <a:cs typeface="Cambria"/>
            </a:endParaRPr>
          </a:p>
          <a:p>
            <a:pPr marL="12700" marR="6985" algn="just">
              <a:lnSpc>
                <a:spcPct val="150100"/>
              </a:lnSpc>
            </a:pPr>
            <a:r>
              <a:rPr sz="2000" b="1" dirty="0">
                <a:solidFill>
                  <a:srgbClr val="00AF50"/>
                </a:solidFill>
                <a:latin typeface="Cambria"/>
                <a:cs typeface="Cambria"/>
              </a:rPr>
              <a:t>Data </a:t>
            </a:r>
            <a:r>
              <a:rPr sz="2000" b="1" spc="-5" dirty="0">
                <a:solidFill>
                  <a:srgbClr val="00AF50"/>
                </a:solidFill>
                <a:latin typeface="Cambria"/>
                <a:cs typeface="Cambria"/>
              </a:rPr>
              <a:t>connections:</a:t>
            </a:r>
            <a:r>
              <a:rPr sz="2000" b="1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All </a:t>
            </a:r>
            <a:r>
              <a:rPr sz="2000" spc="-5" dirty="0">
                <a:latin typeface="Cambria"/>
                <a:cs typeface="Cambria"/>
              </a:rPr>
              <a:t>memory devices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have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 set </a:t>
            </a:r>
            <a:r>
              <a:rPr sz="2000" spc="-5" dirty="0">
                <a:latin typeface="Cambria"/>
                <a:cs typeface="Cambria"/>
              </a:rPr>
              <a:t>of data </a:t>
            </a:r>
            <a:r>
              <a:rPr sz="2000" spc="-10" dirty="0">
                <a:latin typeface="Cambria"/>
                <a:cs typeface="Cambria"/>
              </a:rPr>
              <a:t>outputs</a:t>
            </a:r>
            <a:r>
              <a:rPr sz="2000" spc="-5" dirty="0">
                <a:latin typeface="Cambria"/>
                <a:cs typeface="Cambria"/>
              </a:rPr>
              <a:t> or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input/outputs. </a:t>
            </a:r>
            <a:r>
              <a:rPr sz="2000" spc="-40" dirty="0">
                <a:latin typeface="Cambria"/>
                <a:cs typeface="Cambria"/>
              </a:rPr>
              <a:t>Today 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many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them</a:t>
            </a:r>
            <a:r>
              <a:rPr sz="2000" spc="-20" dirty="0">
                <a:latin typeface="Cambria"/>
                <a:cs typeface="Cambria"/>
              </a:rPr>
              <a:t> have </a:t>
            </a:r>
            <a:r>
              <a:rPr sz="2000" spc="-5" dirty="0">
                <a:latin typeface="Cambria"/>
                <a:cs typeface="Cambria"/>
              </a:rPr>
              <a:t>bi-directional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common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I/O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pins.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b="1" spc="-5" dirty="0">
                <a:solidFill>
                  <a:srgbClr val="00AF50"/>
                </a:solidFill>
                <a:latin typeface="Cambria"/>
                <a:cs typeface="Cambria"/>
              </a:rPr>
              <a:t>Selection connections: </a:t>
            </a:r>
            <a:r>
              <a:rPr sz="2000" spc="-5" dirty="0">
                <a:latin typeface="Cambria"/>
                <a:cs typeface="Cambria"/>
              </a:rPr>
              <a:t>Each memory device </a:t>
            </a:r>
            <a:r>
              <a:rPr sz="2000" dirty="0">
                <a:latin typeface="Cambria"/>
                <a:cs typeface="Cambria"/>
              </a:rPr>
              <a:t>has an </a:t>
            </a:r>
            <a:r>
              <a:rPr sz="2000" spc="-10" dirty="0">
                <a:latin typeface="Cambria"/>
                <a:cs typeface="Cambria"/>
              </a:rPr>
              <a:t>input </a:t>
            </a:r>
            <a:r>
              <a:rPr sz="2000" spc="-5" dirty="0">
                <a:latin typeface="Cambria"/>
                <a:cs typeface="Cambria"/>
              </a:rPr>
              <a:t>that selects or enables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memory </a:t>
            </a:r>
            <a:r>
              <a:rPr sz="2000" spc="-5" dirty="0">
                <a:latin typeface="Cambria"/>
                <a:cs typeface="Cambria"/>
              </a:rPr>
              <a:t> device. This kind of </a:t>
            </a:r>
            <a:r>
              <a:rPr sz="2000" spc="-10" dirty="0">
                <a:latin typeface="Cambria"/>
                <a:cs typeface="Cambria"/>
              </a:rPr>
              <a:t>input is </a:t>
            </a:r>
            <a:r>
              <a:rPr sz="2000" spc="-5" dirty="0">
                <a:latin typeface="Cambria"/>
                <a:cs typeface="Cambria"/>
              </a:rPr>
              <a:t>most </a:t>
            </a:r>
            <a:r>
              <a:rPr sz="2000" spc="-10" dirty="0">
                <a:latin typeface="Cambria"/>
                <a:cs typeface="Cambria"/>
              </a:rPr>
              <a:t>often </a:t>
            </a:r>
            <a:r>
              <a:rPr sz="2000" dirty="0">
                <a:latin typeface="Cambria"/>
                <a:cs typeface="Cambria"/>
              </a:rPr>
              <a:t>called a </a:t>
            </a:r>
            <a:r>
              <a:rPr sz="2000" spc="-5" dirty="0">
                <a:latin typeface="Cambria"/>
                <a:cs typeface="Cambria"/>
              </a:rPr>
              <a:t>chip </a:t>
            </a:r>
            <a:r>
              <a:rPr sz="2000" dirty="0">
                <a:latin typeface="Cambria"/>
                <a:cs typeface="Cambria"/>
              </a:rPr>
              <a:t>select </a:t>
            </a:r>
            <a:r>
              <a:rPr sz="2000" spc="-10" dirty="0">
                <a:latin typeface="Cambria"/>
                <a:cs typeface="Cambria"/>
              </a:rPr>
              <a:t>(CS) </a:t>
            </a:r>
            <a:r>
              <a:rPr sz="2000" dirty="0">
                <a:latin typeface="Cambria"/>
                <a:cs typeface="Cambria"/>
              </a:rPr>
              <a:t>, </a:t>
            </a:r>
            <a:r>
              <a:rPr sz="2000" spc="-5" dirty="0">
                <a:latin typeface="Cambria"/>
                <a:cs typeface="Cambria"/>
              </a:rPr>
              <a:t>chip enable </a:t>
            </a:r>
            <a:r>
              <a:rPr sz="2000" spc="-10" dirty="0">
                <a:latin typeface="Cambria"/>
                <a:cs typeface="Cambria"/>
              </a:rPr>
              <a:t>(CE)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spc="-10" dirty="0">
                <a:latin typeface="Cambria"/>
                <a:cs typeface="Cambria"/>
              </a:rPr>
              <a:t>simply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select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(S)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410"/>
              </a:spcBef>
            </a:pPr>
            <a:r>
              <a:rPr sz="2000" b="1" spc="-10" dirty="0">
                <a:solidFill>
                  <a:srgbClr val="00AF50"/>
                </a:solidFill>
                <a:latin typeface="Cambria"/>
                <a:cs typeface="Cambria"/>
              </a:rPr>
              <a:t>Control </a:t>
            </a:r>
            <a:r>
              <a:rPr sz="2000" b="1" spc="-5" dirty="0">
                <a:solidFill>
                  <a:srgbClr val="00AF50"/>
                </a:solidFill>
                <a:latin typeface="Cambria"/>
                <a:cs typeface="Cambria"/>
              </a:rPr>
              <a:t>connections:</a:t>
            </a:r>
            <a:r>
              <a:rPr sz="2000" b="1" spc="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control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most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often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found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on 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ROM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output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enable </a:t>
            </a:r>
            <a:r>
              <a:rPr sz="2000" dirty="0">
                <a:latin typeface="Cambria"/>
                <a:cs typeface="Cambria"/>
              </a:rPr>
              <a:t>(OE)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or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(G) </a:t>
            </a: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allows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flow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out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output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pins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0" dirty="0">
                <a:latin typeface="Cambria"/>
                <a:cs typeface="Cambria"/>
              </a:rPr>
              <a:t> ROM.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60247"/>
            <a:ext cx="7248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Minimum</a:t>
            </a:r>
            <a:r>
              <a:rPr sz="2800" spc="5" dirty="0"/>
              <a:t> </a:t>
            </a:r>
            <a:r>
              <a:rPr sz="2800" spc="-10" dirty="0"/>
              <a:t>mode</a:t>
            </a:r>
            <a:r>
              <a:rPr sz="2800" spc="10" dirty="0"/>
              <a:t> </a:t>
            </a:r>
            <a:r>
              <a:rPr sz="2800" spc="-10" dirty="0"/>
              <a:t>Memory</a:t>
            </a:r>
            <a:r>
              <a:rPr sz="2800" spc="15" dirty="0"/>
              <a:t> </a:t>
            </a:r>
            <a:r>
              <a:rPr sz="2800" spc="-5" dirty="0"/>
              <a:t>and</a:t>
            </a:r>
            <a:r>
              <a:rPr sz="2800" dirty="0"/>
              <a:t> </a:t>
            </a:r>
            <a:r>
              <a:rPr sz="2800" spc="-5" dirty="0"/>
              <a:t>I/O</a:t>
            </a:r>
            <a:r>
              <a:rPr sz="2800" spc="-10" dirty="0"/>
              <a:t> Interfacing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394" y="1645741"/>
            <a:ext cx="9901555" cy="277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10" dirty="0">
                <a:latin typeface="Cambria"/>
                <a:cs typeface="Cambria"/>
              </a:rPr>
              <a:t>Address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bus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&amp;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</a:t>
            </a:r>
            <a:r>
              <a:rPr sz="2400" spc="-10" dirty="0">
                <a:latin typeface="Cambria"/>
                <a:cs typeface="Cambria"/>
              </a:rPr>
              <a:t> bus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multiplexed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same </a:t>
            </a:r>
            <a:r>
              <a:rPr sz="2400" spc="-5" dirty="0">
                <a:latin typeface="Cambria"/>
                <a:cs typeface="Cambria"/>
              </a:rPr>
              <a:t>lines (AD0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AD15).</a:t>
            </a:r>
            <a:endParaRPr sz="24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3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Cambria"/>
                <a:cs typeface="Cambria"/>
              </a:rPr>
              <a:t>During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first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clock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cycle,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serves</a:t>
            </a:r>
            <a:r>
              <a:rPr sz="2400" dirty="0">
                <a:latin typeface="Cambria"/>
                <a:cs typeface="Cambria"/>
              </a:rPr>
              <a:t> as a</a:t>
            </a:r>
            <a:r>
              <a:rPr sz="2400" spc="-5" dirty="0">
                <a:latin typeface="Cambria"/>
                <a:cs typeface="Cambria"/>
              </a:rPr>
              <a:t> memory/</a:t>
            </a:r>
            <a:r>
              <a:rPr sz="2400" dirty="0">
                <a:latin typeface="Cambria"/>
                <a:cs typeface="Cambria"/>
              </a:rPr>
              <a:t> IO</a:t>
            </a:r>
            <a:r>
              <a:rPr sz="2400" spc="-10" dirty="0">
                <a:latin typeface="Cambria"/>
                <a:cs typeface="Cambria"/>
              </a:rPr>
              <a:t> address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bus.</a:t>
            </a:r>
            <a:endParaRPr sz="24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35" dirty="0">
                <a:latin typeface="Cambria"/>
                <a:cs typeface="Cambria"/>
              </a:rPr>
              <a:t>For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second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third </a:t>
            </a:r>
            <a:r>
              <a:rPr sz="2400" spc="-5" dirty="0">
                <a:latin typeface="Cambria"/>
                <a:cs typeface="Cambria"/>
              </a:rPr>
              <a:t>clock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cycles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acts </a:t>
            </a:r>
            <a:r>
              <a:rPr sz="2400" dirty="0">
                <a:latin typeface="Cambria"/>
                <a:cs typeface="Cambria"/>
              </a:rPr>
              <a:t>as data </a:t>
            </a:r>
            <a:r>
              <a:rPr sz="2400" spc="-10" dirty="0">
                <a:latin typeface="Cambria"/>
                <a:cs typeface="Cambria"/>
              </a:rPr>
              <a:t>bus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 carries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241300" marR="5080" indent="-228600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Cambria"/>
                <a:cs typeface="Cambria"/>
              </a:rPr>
              <a:t>Demultiplexing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refers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separating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Address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&amp;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signals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for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read/write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operations.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75792"/>
            <a:ext cx="451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8086</a:t>
            </a:r>
            <a:r>
              <a:rPr sz="2800" dirty="0"/>
              <a:t> </a:t>
            </a:r>
            <a:r>
              <a:rPr sz="2800" spc="-10" dirty="0"/>
              <a:t>Memory</a:t>
            </a:r>
            <a:r>
              <a:rPr sz="2800" spc="5" dirty="0"/>
              <a:t> </a:t>
            </a:r>
            <a:r>
              <a:rPr sz="2800" spc="-10" dirty="0"/>
              <a:t>Organization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394" y="1378031"/>
            <a:ext cx="9902190" cy="39941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9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memory</a:t>
            </a:r>
            <a:r>
              <a:rPr sz="2400" spc="9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address</a:t>
            </a:r>
            <a:r>
              <a:rPr sz="2400" spc="9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space</a:t>
            </a:r>
            <a:r>
              <a:rPr sz="2400" spc="9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94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9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8086-based</a:t>
            </a:r>
            <a:r>
              <a:rPr sz="2400" spc="9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microcomputers</a:t>
            </a:r>
            <a:r>
              <a:rPr sz="2400" spc="9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has</a:t>
            </a:r>
            <a:endParaRPr sz="2400">
              <a:latin typeface="Cambria"/>
              <a:cs typeface="Cambria"/>
            </a:endParaRPr>
          </a:p>
          <a:p>
            <a:pPr marL="24130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mbria"/>
                <a:cs typeface="Cambria"/>
              </a:rPr>
              <a:t>different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logical</a:t>
            </a:r>
            <a:r>
              <a:rPr sz="2400" dirty="0">
                <a:latin typeface="Cambria"/>
                <a:cs typeface="Cambria"/>
              </a:rPr>
              <a:t> and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physical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organizations.</a:t>
            </a:r>
            <a:endParaRPr sz="24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30" dirty="0">
                <a:latin typeface="Cambria"/>
                <a:cs typeface="Cambria"/>
              </a:rPr>
              <a:t>Logically, </a:t>
            </a:r>
            <a:r>
              <a:rPr sz="2400" dirty="0">
                <a:latin typeface="Cambria"/>
                <a:cs typeface="Cambria"/>
              </a:rPr>
              <a:t>memory is </a:t>
            </a:r>
            <a:r>
              <a:rPr sz="2400" spc="-5" dirty="0">
                <a:latin typeface="Cambria"/>
                <a:cs typeface="Cambria"/>
              </a:rPr>
              <a:t>implemented </a:t>
            </a:r>
            <a:r>
              <a:rPr sz="2400" dirty="0">
                <a:latin typeface="Cambria"/>
                <a:cs typeface="Cambria"/>
              </a:rPr>
              <a:t>as a </a:t>
            </a:r>
            <a:r>
              <a:rPr sz="2400" spc="-5" dirty="0">
                <a:latin typeface="Cambria"/>
                <a:cs typeface="Cambria"/>
              </a:rPr>
              <a:t>single </a:t>
            </a:r>
            <a:r>
              <a:rPr sz="2400" dirty="0">
                <a:latin typeface="Cambria"/>
                <a:cs typeface="Cambria"/>
              </a:rPr>
              <a:t>1M × 8 </a:t>
            </a:r>
            <a:r>
              <a:rPr sz="2400" spc="-5" dirty="0">
                <a:latin typeface="Cambria"/>
                <a:cs typeface="Cambria"/>
              </a:rPr>
              <a:t>memory bank.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byte-wide storage </a:t>
            </a:r>
            <a:r>
              <a:rPr sz="2400" spc="-5" dirty="0">
                <a:latin typeface="Cambria"/>
                <a:cs typeface="Cambria"/>
              </a:rPr>
              <a:t>locations </a:t>
            </a:r>
            <a:r>
              <a:rPr sz="2400" spc="-15" dirty="0">
                <a:latin typeface="Cambria"/>
                <a:cs typeface="Cambria"/>
              </a:rPr>
              <a:t>are </a:t>
            </a:r>
            <a:r>
              <a:rPr sz="2400" spc="-5" dirty="0">
                <a:latin typeface="Cambria"/>
                <a:cs typeface="Cambria"/>
              </a:rPr>
              <a:t>assigned </a:t>
            </a:r>
            <a:r>
              <a:rPr sz="2400" spc="-10" dirty="0">
                <a:latin typeface="Cambria"/>
                <a:cs typeface="Cambria"/>
              </a:rPr>
              <a:t>consecutive </a:t>
            </a:r>
            <a:r>
              <a:rPr sz="2400" spc="-5" dirty="0">
                <a:latin typeface="Cambria"/>
                <a:cs typeface="Cambria"/>
              </a:rPr>
              <a:t>addresses </a:t>
            </a:r>
            <a:r>
              <a:rPr sz="2400" spc="-25" dirty="0">
                <a:latin typeface="Cambria"/>
                <a:cs typeface="Cambria"/>
              </a:rPr>
              <a:t>over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range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from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00000H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through</a:t>
            </a:r>
            <a:r>
              <a:rPr sz="2400" spc="-5" dirty="0">
                <a:latin typeface="Cambria"/>
                <a:cs typeface="Cambria"/>
              </a:rPr>
              <a:t> FFFFFH.</a:t>
            </a:r>
            <a:endParaRPr sz="2400">
              <a:latin typeface="Cambria"/>
              <a:cs typeface="Cambria"/>
            </a:endParaRPr>
          </a:p>
          <a:p>
            <a:pPr marL="241300" indent="-228600" algn="just">
              <a:lnSpc>
                <a:spcPct val="100000"/>
              </a:lnSpc>
              <a:spcBef>
                <a:spcPts val="194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30" dirty="0">
                <a:latin typeface="Cambria"/>
                <a:cs typeface="Cambria"/>
              </a:rPr>
              <a:t>Physically,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memory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implemented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two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independent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512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Kbyte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banks:</a:t>
            </a:r>
            <a:endParaRPr sz="2400">
              <a:latin typeface="Cambria"/>
              <a:cs typeface="Cambria"/>
            </a:endParaRPr>
          </a:p>
          <a:p>
            <a:pPr marL="24130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low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(even)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bank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5" dirty="0">
                <a:latin typeface="Cambria"/>
                <a:cs typeface="Cambria"/>
              </a:rPr>
              <a:t> 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high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(odd)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bank.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75792"/>
            <a:ext cx="451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8086</a:t>
            </a:r>
            <a:r>
              <a:rPr sz="2800" dirty="0"/>
              <a:t> </a:t>
            </a:r>
            <a:r>
              <a:rPr sz="2800" spc="-10" dirty="0"/>
              <a:t>Memory</a:t>
            </a:r>
            <a:r>
              <a:rPr sz="2800" spc="5" dirty="0"/>
              <a:t> </a:t>
            </a:r>
            <a:r>
              <a:rPr sz="2800" spc="-10" dirty="0"/>
              <a:t>Organization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394" y="1378031"/>
            <a:ext cx="9902190" cy="228409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5"/>
              </a:spcBef>
              <a:buFont typeface="Wingdings"/>
              <a:buChar char=""/>
              <a:tabLst>
                <a:tab pos="241300" algn="l"/>
                <a:tab pos="3503929" algn="l"/>
                <a:tab pos="5483860" algn="l"/>
                <a:tab pos="8844915" algn="l"/>
              </a:tabLst>
            </a:pPr>
            <a:r>
              <a:rPr sz="2400" spc="-95" dirty="0">
                <a:latin typeface="Cambria"/>
                <a:cs typeface="Cambria"/>
              </a:rPr>
              <a:t>To</a:t>
            </a:r>
            <a:r>
              <a:rPr sz="2400" spc="4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distinguish</a:t>
            </a:r>
            <a:r>
              <a:rPr sz="2400" spc="4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between	</a:t>
            </a:r>
            <a:r>
              <a:rPr sz="2400" dirty="0">
                <a:latin typeface="Cambria"/>
                <a:cs typeface="Cambria"/>
              </a:rPr>
              <a:t>odd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4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even	</a:t>
            </a:r>
            <a:r>
              <a:rPr sz="2400" spc="-10" dirty="0">
                <a:latin typeface="Cambria"/>
                <a:cs typeface="Cambria"/>
              </a:rPr>
              <a:t>bytes,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CPU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provides	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signal</a:t>
            </a:r>
            <a:endParaRPr sz="24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mbria"/>
                <a:cs typeface="Cambria"/>
              </a:rPr>
              <a:t>called</a:t>
            </a:r>
            <a:r>
              <a:rPr sz="2400" spc="-5" dirty="0">
                <a:latin typeface="Cambria"/>
                <a:cs typeface="Cambria"/>
              </a:rPr>
              <a:t> BHE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(bus high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enable).</a:t>
            </a:r>
            <a:endParaRPr sz="2400">
              <a:latin typeface="Cambria"/>
              <a:cs typeface="Cambria"/>
            </a:endParaRPr>
          </a:p>
          <a:p>
            <a:pPr marL="241300" marR="5715" indent="-228600">
              <a:lnSpc>
                <a:spcPct val="150100"/>
              </a:lnSpc>
              <a:spcBef>
                <a:spcPts val="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Cambria"/>
                <a:cs typeface="Cambria"/>
              </a:rPr>
              <a:t>BHE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A0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used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to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select</a:t>
            </a:r>
            <a:r>
              <a:rPr sz="2400" spc="3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odd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even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byte,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shown</a:t>
            </a:r>
            <a:r>
              <a:rPr sz="2400" spc="3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table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below.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2432" y="3934840"/>
          <a:ext cx="6793865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BHE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5" dirty="0">
                          <a:latin typeface="Cambria"/>
                          <a:cs typeface="Cambria"/>
                        </a:rPr>
                        <a:t>Function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Choose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both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odd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even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memory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bank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Choose</a:t>
                      </a:r>
                      <a:r>
                        <a:rPr sz="20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only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odd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memory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bank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Choose</a:t>
                      </a:r>
                      <a:r>
                        <a:rPr sz="2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only</a:t>
                      </a:r>
                      <a:r>
                        <a:rPr sz="20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20" dirty="0">
                          <a:latin typeface="Cambria"/>
                          <a:cs typeface="Cambria"/>
                        </a:rPr>
                        <a:t>even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memory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bank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Cambria"/>
                          <a:cs typeface="Cambria"/>
                        </a:rPr>
                        <a:t>None</a:t>
                      </a:r>
                      <a:r>
                        <a:rPr sz="20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chosen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17524"/>
            <a:ext cx="3168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Memory</a:t>
            </a:r>
            <a:r>
              <a:rPr sz="2800" spc="-45" dirty="0"/>
              <a:t> </a:t>
            </a:r>
            <a:r>
              <a:rPr sz="2800" spc="-5" dirty="0"/>
              <a:t>Expansion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394" y="1421129"/>
            <a:ext cx="9900285" cy="396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Cambria"/>
                <a:cs typeface="Cambria"/>
              </a:rPr>
              <a:t>In </a:t>
            </a:r>
            <a:r>
              <a:rPr sz="2400" spc="-15" dirty="0">
                <a:latin typeface="Cambria"/>
                <a:cs typeface="Cambria"/>
              </a:rPr>
              <a:t>many </a:t>
            </a:r>
            <a:r>
              <a:rPr sz="2400" spc="-5" dirty="0">
                <a:latin typeface="Cambria"/>
                <a:cs typeface="Cambria"/>
              </a:rPr>
              <a:t>applications, </a:t>
            </a:r>
            <a:r>
              <a:rPr sz="2400" spc="-10" dirty="0">
                <a:latin typeface="Cambria"/>
                <a:cs typeface="Cambria"/>
              </a:rPr>
              <a:t>the microcomputer system requirement </a:t>
            </a:r>
            <a:r>
              <a:rPr sz="2400" spc="-15" dirty="0">
                <a:latin typeface="Cambria"/>
                <a:cs typeface="Cambria"/>
              </a:rPr>
              <a:t>for </a:t>
            </a:r>
            <a:r>
              <a:rPr sz="2400" spc="-5" dirty="0">
                <a:latin typeface="Cambria"/>
                <a:cs typeface="Cambria"/>
              </a:rPr>
              <a:t>memory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10" dirty="0">
                <a:latin typeface="Cambria"/>
                <a:cs typeface="Cambria"/>
              </a:rPr>
              <a:t>greater than what </a:t>
            </a:r>
            <a:r>
              <a:rPr sz="2400" spc="-5" dirty="0">
                <a:latin typeface="Cambria"/>
                <a:cs typeface="Cambria"/>
              </a:rPr>
              <a:t>is </a:t>
            </a:r>
            <a:r>
              <a:rPr sz="2400" spc="-15" dirty="0">
                <a:latin typeface="Cambria"/>
                <a:cs typeface="Cambria"/>
              </a:rPr>
              <a:t>available </a:t>
            </a:r>
            <a:r>
              <a:rPr sz="2400" dirty="0">
                <a:latin typeface="Cambria"/>
                <a:cs typeface="Cambria"/>
              </a:rPr>
              <a:t>in a </a:t>
            </a:r>
            <a:r>
              <a:rPr sz="2400" spc="-10" dirty="0">
                <a:latin typeface="Cambria"/>
                <a:cs typeface="Cambria"/>
              </a:rPr>
              <a:t>single </a:t>
            </a:r>
            <a:r>
              <a:rPr sz="2400" spc="-5" dirty="0">
                <a:latin typeface="Cambria"/>
                <a:cs typeface="Cambria"/>
              </a:rPr>
              <a:t>device. </a:t>
            </a:r>
            <a:r>
              <a:rPr sz="2400" spc="-10" dirty="0">
                <a:latin typeface="Cambria"/>
                <a:cs typeface="Cambria"/>
              </a:rPr>
              <a:t>There </a:t>
            </a:r>
            <a:r>
              <a:rPr sz="2400" spc="-15" dirty="0">
                <a:latin typeface="Cambria"/>
                <a:cs typeface="Cambria"/>
              </a:rPr>
              <a:t>are </a:t>
            </a:r>
            <a:r>
              <a:rPr sz="2400" spc="-10" dirty="0">
                <a:latin typeface="Cambria"/>
                <a:cs typeface="Cambria"/>
              </a:rPr>
              <a:t>two </a:t>
            </a:r>
            <a:r>
              <a:rPr sz="2400" spc="-5" dirty="0">
                <a:latin typeface="Cambria"/>
                <a:cs typeface="Cambria"/>
              </a:rPr>
              <a:t>basic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reasons </a:t>
            </a:r>
            <a:r>
              <a:rPr sz="2400" spc="-10" dirty="0">
                <a:latin typeface="Cambria"/>
                <a:cs typeface="Cambria"/>
              </a:rPr>
              <a:t>for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expanding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memory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capacity:</a:t>
            </a:r>
            <a:endParaRPr sz="2400">
              <a:latin typeface="Cambria"/>
              <a:cs typeface="Cambria"/>
            </a:endParaRPr>
          </a:p>
          <a:p>
            <a:pPr marL="1442085" lvl="1" indent="-515620" algn="just">
              <a:lnSpc>
                <a:spcPct val="100000"/>
              </a:lnSpc>
              <a:spcBef>
                <a:spcPts val="1864"/>
              </a:spcBef>
              <a:buAutoNum type="romanLcPeriod"/>
              <a:tabLst>
                <a:tab pos="1442720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byte-wide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length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not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large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enough.</a:t>
            </a:r>
            <a:endParaRPr sz="2200">
              <a:latin typeface="Cambria"/>
              <a:cs typeface="Cambria"/>
            </a:endParaRPr>
          </a:p>
          <a:p>
            <a:pPr marL="1442085" lvl="1" indent="-515620" algn="just">
              <a:lnSpc>
                <a:spcPct val="100000"/>
              </a:lnSpc>
              <a:spcBef>
                <a:spcPts val="1825"/>
              </a:spcBef>
              <a:buAutoNum type="romanLcPeriod"/>
              <a:tabLst>
                <a:tab pos="1442720" algn="l"/>
              </a:tabLst>
            </a:pP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total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storage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capacity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not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enough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bytes.</a:t>
            </a:r>
            <a:endParaRPr sz="22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45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Cambria"/>
                <a:cs typeface="Cambria"/>
              </a:rPr>
              <a:t>Both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these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expansion</a:t>
            </a:r>
            <a:r>
              <a:rPr sz="2400" dirty="0">
                <a:latin typeface="Cambria"/>
                <a:cs typeface="Cambria"/>
              </a:rPr>
              <a:t> needs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</a:t>
            </a:r>
            <a:r>
              <a:rPr sz="2400" dirty="0">
                <a:latin typeface="Cambria"/>
                <a:cs typeface="Cambria"/>
              </a:rPr>
              <a:t> satisfied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interconnecting</a:t>
            </a:r>
            <a:r>
              <a:rPr sz="2400" dirty="0">
                <a:latin typeface="Cambria"/>
                <a:cs typeface="Cambria"/>
              </a:rPr>
              <a:t> a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 of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ICs.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71473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Interfacing</a:t>
            </a:r>
            <a:r>
              <a:rPr sz="2400" spc="-30" dirty="0"/>
              <a:t> </a:t>
            </a:r>
            <a:r>
              <a:rPr sz="2400" dirty="0"/>
              <a:t>I/O</a:t>
            </a:r>
            <a:r>
              <a:rPr sz="2400" spc="-25" dirty="0"/>
              <a:t> </a:t>
            </a:r>
            <a:r>
              <a:rPr sz="2400" spc="-10" dirty="0"/>
              <a:t>Devices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77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5" dirty="0"/>
              <a:t>Using </a:t>
            </a:r>
            <a:r>
              <a:rPr sz="1900" spc="-10" dirty="0"/>
              <a:t>I/O</a:t>
            </a:r>
            <a:r>
              <a:rPr sz="1900" dirty="0"/>
              <a:t> </a:t>
            </a:r>
            <a:r>
              <a:rPr sz="1900" spc="-5" dirty="0"/>
              <a:t>devices</a:t>
            </a:r>
            <a:r>
              <a:rPr sz="1900" spc="-10" dirty="0"/>
              <a:t> </a:t>
            </a:r>
            <a:r>
              <a:rPr sz="1900" spc="-5" dirty="0"/>
              <a:t>data</a:t>
            </a:r>
            <a:r>
              <a:rPr sz="1900" spc="-15" dirty="0"/>
              <a:t> </a:t>
            </a:r>
            <a:r>
              <a:rPr sz="1900" spc="-5" dirty="0"/>
              <a:t>can</a:t>
            </a:r>
            <a:r>
              <a:rPr sz="1900" dirty="0"/>
              <a:t> </a:t>
            </a:r>
            <a:r>
              <a:rPr sz="1900" spc="-10" dirty="0"/>
              <a:t>be</a:t>
            </a:r>
            <a:r>
              <a:rPr sz="1900" spc="5" dirty="0"/>
              <a:t> </a:t>
            </a:r>
            <a:r>
              <a:rPr sz="1900" spc="-15" dirty="0"/>
              <a:t>transferred</a:t>
            </a:r>
            <a:r>
              <a:rPr sz="1900" spc="20" dirty="0"/>
              <a:t> </a:t>
            </a:r>
            <a:r>
              <a:rPr sz="1900" spc="-10" dirty="0"/>
              <a:t>between</a:t>
            </a:r>
            <a:r>
              <a:rPr sz="1900" spc="25" dirty="0"/>
              <a:t> </a:t>
            </a:r>
            <a:r>
              <a:rPr sz="1900" spc="-10" dirty="0"/>
              <a:t>the</a:t>
            </a:r>
            <a:r>
              <a:rPr sz="1900" spc="5" dirty="0"/>
              <a:t> </a:t>
            </a:r>
            <a:r>
              <a:rPr sz="1900" spc="-10" dirty="0"/>
              <a:t>microprocessor</a:t>
            </a:r>
            <a:r>
              <a:rPr sz="1900" spc="25" dirty="0"/>
              <a:t> </a:t>
            </a:r>
            <a:r>
              <a:rPr sz="1900" spc="-10" dirty="0"/>
              <a:t>and</a:t>
            </a:r>
            <a:r>
              <a:rPr sz="1900" spc="-5" dirty="0"/>
              <a:t> </a:t>
            </a:r>
            <a:r>
              <a:rPr sz="1900" spc="-10" dirty="0"/>
              <a:t>the</a:t>
            </a:r>
            <a:r>
              <a:rPr sz="1900" dirty="0"/>
              <a:t> </a:t>
            </a:r>
            <a:r>
              <a:rPr sz="1900" spc="-5" dirty="0"/>
              <a:t>outside</a:t>
            </a:r>
            <a:r>
              <a:rPr sz="1900" spc="10" dirty="0"/>
              <a:t> </a:t>
            </a:r>
            <a:r>
              <a:rPr sz="1900" spc="-10" dirty="0"/>
              <a:t>world.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4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5" dirty="0"/>
              <a:t>This can</a:t>
            </a:r>
            <a:r>
              <a:rPr sz="1900" spc="5" dirty="0"/>
              <a:t> </a:t>
            </a:r>
            <a:r>
              <a:rPr sz="1900" spc="-10" dirty="0"/>
              <a:t>be</a:t>
            </a:r>
            <a:r>
              <a:rPr sz="1900" spc="5" dirty="0"/>
              <a:t> </a:t>
            </a:r>
            <a:r>
              <a:rPr sz="1900" spc="-5" dirty="0"/>
              <a:t>done</a:t>
            </a:r>
            <a:r>
              <a:rPr sz="1900" spc="15" dirty="0"/>
              <a:t> </a:t>
            </a:r>
            <a:r>
              <a:rPr sz="1900" spc="-5" dirty="0"/>
              <a:t>in</a:t>
            </a:r>
            <a:r>
              <a:rPr sz="1900" spc="-10" dirty="0"/>
              <a:t> groups</a:t>
            </a:r>
            <a:r>
              <a:rPr sz="1900" spc="20" dirty="0"/>
              <a:t> </a:t>
            </a:r>
            <a:r>
              <a:rPr sz="1900" spc="-5" dirty="0"/>
              <a:t>of</a:t>
            </a:r>
            <a:r>
              <a:rPr sz="1900" spc="5" dirty="0"/>
              <a:t> </a:t>
            </a:r>
            <a:r>
              <a:rPr sz="1900" spc="-5" dirty="0"/>
              <a:t>8</a:t>
            </a:r>
            <a:r>
              <a:rPr sz="1900" spc="5" dirty="0"/>
              <a:t> </a:t>
            </a:r>
            <a:r>
              <a:rPr sz="1900" spc="-10" dirty="0"/>
              <a:t>bits</a:t>
            </a:r>
            <a:r>
              <a:rPr sz="1900" spc="-5" dirty="0"/>
              <a:t> </a:t>
            </a:r>
            <a:r>
              <a:rPr sz="1900" spc="-10" dirty="0"/>
              <a:t>using</a:t>
            </a:r>
            <a:r>
              <a:rPr sz="1900" spc="5" dirty="0"/>
              <a:t> </a:t>
            </a:r>
            <a:r>
              <a:rPr sz="1900" spc="-10" dirty="0"/>
              <a:t>the</a:t>
            </a:r>
            <a:r>
              <a:rPr sz="1900" spc="5" dirty="0"/>
              <a:t> </a:t>
            </a:r>
            <a:r>
              <a:rPr sz="1900" spc="-10" dirty="0"/>
              <a:t>entire</a:t>
            </a:r>
            <a:r>
              <a:rPr sz="1900" spc="20" dirty="0"/>
              <a:t> </a:t>
            </a:r>
            <a:r>
              <a:rPr sz="1900" spc="-5" dirty="0"/>
              <a:t>data</a:t>
            </a:r>
            <a:r>
              <a:rPr sz="1900" spc="-15" dirty="0"/>
              <a:t> </a:t>
            </a:r>
            <a:r>
              <a:rPr sz="1900" spc="-10" dirty="0"/>
              <a:t>bus.</a:t>
            </a:r>
            <a:r>
              <a:rPr sz="1900" dirty="0"/>
              <a:t> </a:t>
            </a:r>
            <a:r>
              <a:rPr sz="1900" spc="-5" dirty="0"/>
              <a:t>This is</a:t>
            </a:r>
            <a:r>
              <a:rPr sz="1900" dirty="0"/>
              <a:t> </a:t>
            </a:r>
            <a:r>
              <a:rPr sz="1900" spc="-5" dirty="0"/>
              <a:t>called</a:t>
            </a:r>
            <a:r>
              <a:rPr sz="1900" spc="-20" dirty="0"/>
              <a:t> </a:t>
            </a:r>
            <a:r>
              <a:rPr sz="1900" spc="-15" dirty="0"/>
              <a:t>parallel</a:t>
            </a:r>
            <a:r>
              <a:rPr sz="1900" spc="10" dirty="0"/>
              <a:t> </a:t>
            </a:r>
            <a:r>
              <a:rPr sz="1900" spc="-20" dirty="0"/>
              <a:t>I/O.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4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5" dirty="0"/>
              <a:t>The</a:t>
            </a:r>
            <a:r>
              <a:rPr sz="1900" spc="155" dirty="0"/>
              <a:t> </a:t>
            </a:r>
            <a:r>
              <a:rPr sz="1900" spc="-5" dirty="0"/>
              <a:t>other</a:t>
            </a:r>
            <a:r>
              <a:rPr sz="1900" spc="155" dirty="0"/>
              <a:t> </a:t>
            </a:r>
            <a:r>
              <a:rPr sz="1900" spc="-5" dirty="0"/>
              <a:t>method</a:t>
            </a:r>
            <a:r>
              <a:rPr sz="1900" spc="165" dirty="0"/>
              <a:t> </a:t>
            </a:r>
            <a:r>
              <a:rPr sz="1900" spc="-5" dirty="0"/>
              <a:t>is</a:t>
            </a:r>
            <a:r>
              <a:rPr sz="1900" spc="160" dirty="0"/>
              <a:t> </a:t>
            </a:r>
            <a:r>
              <a:rPr sz="1900" spc="-5" dirty="0"/>
              <a:t>serial</a:t>
            </a:r>
            <a:r>
              <a:rPr sz="1900" spc="160" dirty="0"/>
              <a:t> </a:t>
            </a:r>
            <a:r>
              <a:rPr sz="1900" spc="-10" dirty="0"/>
              <a:t>I/O</a:t>
            </a:r>
            <a:r>
              <a:rPr sz="1900" spc="155" dirty="0"/>
              <a:t> </a:t>
            </a:r>
            <a:r>
              <a:rPr sz="1900" spc="-15" dirty="0"/>
              <a:t>where</a:t>
            </a:r>
            <a:r>
              <a:rPr sz="1900" spc="160" dirty="0"/>
              <a:t> </a:t>
            </a:r>
            <a:r>
              <a:rPr sz="1900" spc="-5" dirty="0"/>
              <a:t>one</a:t>
            </a:r>
            <a:r>
              <a:rPr sz="1900" spc="160" dirty="0"/>
              <a:t> </a:t>
            </a:r>
            <a:r>
              <a:rPr sz="1900" dirty="0"/>
              <a:t>bit</a:t>
            </a:r>
            <a:r>
              <a:rPr sz="1900" spc="150" dirty="0"/>
              <a:t> </a:t>
            </a:r>
            <a:r>
              <a:rPr sz="1900" spc="-5" dirty="0"/>
              <a:t>is</a:t>
            </a:r>
            <a:r>
              <a:rPr sz="1900" spc="160" dirty="0"/>
              <a:t> </a:t>
            </a:r>
            <a:r>
              <a:rPr sz="1900" spc="-15" dirty="0"/>
              <a:t>transferred</a:t>
            </a:r>
            <a:r>
              <a:rPr sz="1900" spc="170" dirty="0"/>
              <a:t> </a:t>
            </a:r>
            <a:r>
              <a:rPr sz="1900" spc="-5" dirty="0"/>
              <a:t>at</a:t>
            </a:r>
            <a:r>
              <a:rPr sz="1900" spc="150" dirty="0"/>
              <a:t> </a:t>
            </a:r>
            <a:r>
              <a:rPr sz="1900" spc="-5" dirty="0"/>
              <a:t>a</a:t>
            </a:r>
            <a:r>
              <a:rPr sz="1900" spc="160" dirty="0"/>
              <a:t> </a:t>
            </a:r>
            <a:r>
              <a:rPr sz="1900" spc="-10" dirty="0"/>
              <a:t>time</a:t>
            </a:r>
            <a:r>
              <a:rPr sz="1900" spc="160" dirty="0"/>
              <a:t> </a:t>
            </a:r>
            <a:r>
              <a:rPr sz="1900" spc="-10" dirty="0"/>
              <a:t>using</a:t>
            </a:r>
            <a:r>
              <a:rPr sz="1900" spc="155" dirty="0"/>
              <a:t> </a:t>
            </a:r>
            <a:r>
              <a:rPr sz="1900" spc="-10" dirty="0"/>
              <a:t>the</a:t>
            </a:r>
            <a:r>
              <a:rPr sz="1900" spc="160" dirty="0"/>
              <a:t> </a:t>
            </a:r>
            <a:r>
              <a:rPr sz="1900" spc="-10" dirty="0"/>
              <a:t>SID</a:t>
            </a:r>
            <a:r>
              <a:rPr sz="1900" spc="160" dirty="0"/>
              <a:t> </a:t>
            </a:r>
            <a:r>
              <a:rPr sz="1900" spc="-10" dirty="0"/>
              <a:t>and</a:t>
            </a:r>
            <a:r>
              <a:rPr sz="1900" spc="170" dirty="0"/>
              <a:t> </a:t>
            </a:r>
            <a:r>
              <a:rPr sz="1900" spc="-10" dirty="0"/>
              <a:t>SOD</a:t>
            </a:r>
            <a:endParaRPr sz="1900"/>
          </a:p>
          <a:p>
            <a:pPr marL="699770">
              <a:lnSpc>
                <a:spcPct val="100000"/>
              </a:lnSpc>
              <a:spcBef>
                <a:spcPts val="1140"/>
              </a:spcBef>
            </a:pPr>
            <a:r>
              <a:rPr sz="1900" spc="-5" dirty="0"/>
              <a:t>pins</a:t>
            </a:r>
            <a:r>
              <a:rPr sz="1900" spc="-15" dirty="0"/>
              <a:t> </a:t>
            </a:r>
            <a:r>
              <a:rPr sz="1900" spc="-5" dirty="0"/>
              <a:t>on</a:t>
            </a:r>
            <a:r>
              <a:rPr sz="1900" spc="-15" dirty="0"/>
              <a:t> </a:t>
            </a:r>
            <a:r>
              <a:rPr sz="1900" spc="-10" dirty="0"/>
              <a:t>the </a:t>
            </a:r>
            <a:r>
              <a:rPr sz="1900" spc="-20" dirty="0"/>
              <a:t>Microprocessor.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15" dirty="0"/>
              <a:t>8088/8086</a:t>
            </a:r>
            <a:r>
              <a:rPr sz="1900" spc="50" dirty="0"/>
              <a:t> </a:t>
            </a:r>
            <a:r>
              <a:rPr sz="1900" spc="-10" dirty="0"/>
              <a:t>architecture</a:t>
            </a:r>
            <a:r>
              <a:rPr sz="1900" spc="25" dirty="0"/>
              <a:t> </a:t>
            </a:r>
            <a:r>
              <a:rPr sz="1900" spc="-5" dirty="0"/>
              <a:t>implements</a:t>
            </a:r>
            <a:r>
              <a:rPr sz="1900" spc="5" dirty="0"/>
              <a:t> </a:t>
            </a:r>
            <a:r>
              <a:rPr sz="1900" spc="-5" dirty="0"/>
              <a:t>independent</a:t>
            </a:r>
            <a:r>
              <a:rPr sz="1900" spc="5" dirty="0"/>
              <a:t> </a:t>
            </a:r>
            <a:r>
              <a:rPr sz="1900" spc="-10" dirty="0"/>
              <a:t>memory</a:t>
            </a:r>
            <a:r>
              <a:rPr sz="1900" spc="30" dirty="0"/>
              <a:t> </a:t>
            </a:r>
            <a:r>
              <a:rPr sz="1900" spc="-5" dirty="0"/>
              <a:t>and</a:t>
            </a:r>
            <a:r>
              <a:rPr sz="1900" spc="10" dirty="0"/>
              <a:t> </a:t>
            </a:r>
            <a:r>
              <a:rPr sz="1900" spc="-10" dirty="0"/>
              <a:t>input/output</a:t>
            </a:r>
            <a:r>
              <a:rPr sz="1900" spc="45" dirty="0"/>
              <a:t> </a:t>
            </a:r>
            <a:r>
              <a:rPr sz="1900" spc="-10" dirty="0"/>
              <a:t>address </a:t>
            </a:r>
            <a:r>
              <a:rPr sz="1900" spc="-5" dirty="0"/>
              <a:t>spaces.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4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10" dirty="0"/>
              <a:t>Memory</a:t>
            </a:r>
            <a:r>
              <a:rPr sz="1900" spc="20" dirty="0"/>
              <a:t> </a:t>
            </a:r>
            <a:r>
              <a:rPr sz="1900" spc="-10" dirty="0"/>
              <a:t>address </a:t>
            </a:r>
            <a:r>
              <a:rPr sz="1900" spc="-5" dirty="0"/>
              <a:t>space</a:t>
            </a:r>
            <a:r>
              <a:rPr sz="1900" spc="5" dirty="0"/>
              <a:t> </a:t>
            </a:r>
            <a:r>
              <a:rPr sz="1900" spc="-5" dirty="0"/>
              <a:t>-</a:t>
            </a:r>
            <a:r>
              <a:rPr sz="1900" spc="-20" dirty="0"/>
              <a:t> </a:t>
            </a:r>
            <a:r>
              <a:rPr sz="1900" spc="-10" dirty="0"/>
              <a:t>1,048,576</a:t>
            </a:r>
            <a:r>
              <a:rPr sz="1900" spc="45" dirty="0"/>
              <a:t> </a:t>
            </a:r>
            <a:r>
              <a:rPr sz="1900" spc="-15" dirty="0"/>
              <a:t>bytes</a:t>
            </a:r>
            <a:r>
              <a:rPr sz="1900" spc="-5" dirty="0"/>
              <a:t> </a:t>
            </a:r>
            <a:r>
              <a:rPr sz="1900" spc="-10" dirty="0"/>
              <a:t>long</a:t>
            </a:r>
            <a:r>
              <a:rPr sz="1900" spc="5" dirty="0"/>
              <a:t> </a:t>
            </a:r>
            <a:r>
              <a:rPr sz="1900" spc="-10" dirty="0"/>
              <a:t>(1MB):</a:t>
            </a:r>
            <a:r>
              <a:rPr sz="1900" spc="15" dirty="0"/>
              <a:t> </a:t>
            </a:r>
            <a:r>
              <a:rPr sz="1900" spc="-10" dirty="0"/>
              <a:t>00000H</a:t>
            </a:r>
            <a:r>
              <a:rPr sz="1900" spc="20" dirty="0"/>
              <a:t> </a:t>
            </a:r>
            <a:r>
              <a:rPr sz="1900" spc="-5" dirty="0"/>
              <a:t>–</a:t>
            </a:r>
            <a:r>
              <a:rPr sz="1900" spc="-10" dirty="0"/>
              <a:t> </a:t>
            </a:r>
            <a:r>
              <a:rPr sz="1900" spc="-5" dirty="0"/>
              <a:t>FFFFFH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4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10" dirty="0"/>
              <a:t>Input/output</a:t>
            </a:r>
            <a:r>
              <a:rPr sz="1900" spc="40" dirty="0"/>
              <a:t> </a:t>
            </a:r>
            <a:r>
              <a:rPr sz="1900" spc="-10" dirty="0"/>
              <a:t>address</a:t>
            </a:r>
            <a:r>
              <a:rPr sz="1900" spc="-5" dirty="0"/>
              <a:t> space</a:t>
            </a:r>
            <a:r>
              <a:rPr sz="1900" spc="-10" dirty="0"/>
              <a:t> </a:t>
            </a:r>
            <a:r>
              <a:rPr sz="1900" spc="-5" dirty="0"/>
              <a:t>-</a:t>
            </a:r>
            <a:r>
              <a:rPr sz="1900" dirty="0"/>
              <a:t> </a:t>
            </a:r>
            <a:r>
              <a:rPr sz="1900" spc="-10" dirty="0"/>
              <a:t>65,536</a:t>
            </a:r>
            <a:r>
              <a:rPr sz="1900" spc="25" dirty="0"/>
              <a:t> </a:t>
            </a:r>
            <a:r>
              <a:rPr sz="1900" spc="-10" dirty="0"/>
              <a:t>bytes</a:t>
            </a:r>
            <a:r>
              <a:rPr sz="1900" spc="-15" dirty="0"/>
              <a:t> </a:t>
            </a:r>
            <a:r>
              <a:rPr sz="1900" spc="-5" dirty="0"/>
              <a:t>long</a:t>
            </a:r>
            <a:r>
              <a:rPr sz="1900" dirty="0"/>
              <a:t> </a:t>
            </a:r>
            <a:r>
              <a:rPr sz="1900" spc="-10" dirty="0"/>
              <a:t>(64KB):</a:t>
            </a:r>
            <a:r>
              <a:rPr sz="1900" spc="30" dirty="0"/>
              <a:t> </a:t>
            </a:r>
            <a:r>
              <a:rPr sz="1900" spc="-10" dirty="0"/>
              <a:t>0000H</a:t>
            </a:r>
            <a:r>
              <a:rPr sz="1900" spc="20" dirty="0"/>
              <a:t> </a:t>
            </a:r>
            <a:r>
              <a:rPr sz="1900" spc="-5" dirty="0"/>
              <a:t>– FFFFH</a:t>
            </a:r>
            <a:endParaRPr sz="1900"/>
          </a:p>
          <a:p>
            <a:pPr marL="699770" indent="-228600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700405" algn="l"/>
              </a:tabLst>
            </a:pPr>
            <a:r>
              <a:rPr sz="1900" spc="-10" dirty="0"/>
              <a:t>I/O</a:t>
            </a:r>
            <a:r>
              <a:rPr sz="1900" spc="5" dirty="0"/>
              <a:t> </a:t>
            </a:r>
            <a:r>
              <a:rPr sz="1900" spc="-5" dirty="0"/>
              <a:t>devices</a:t>
            </a:r>
            <a:r>
              <a:rPr sz="1900" spc="-15" dirty="0"/>
              <a:t> </a:t>
            </a:r>
            <a:r>
              <a:rPr sz="1900" spc="-5" dirty="0"/>
              <a:t>can</a:t>
            </a:r>
            <a:r>
              <a:rPr sz="1900" spc="-20" dirty="0"/>
              <a:t> </a:t>
            </a:r>
            <a:r>
              <a:rPr sz="1900" spc="-5" dirty="0"/>
              <a:t>be </a:t>
            </a:r>
            <a:r>
              <a:rPr sz="1900" spc="-10" dirty="0"/>
              <a:t>interfaced</a:t>
            </a:r>
            <a:r>
              <a:rPr sz="1900" dirty="0"/>
              <a:t> </a:t>
            </a:r>
            <a:r>
              <a:rPr sz="1900" spc="-5" dirty="0"/>
              <a:t>in</a:t>
            </a:r>
            <a:r>
              <a:rPr sz="1900" spc="-10" dirty="0"/>
              <a:t> </a:t>
            </a:r>
            <a:r>
              <a:rPr sz="1900" spc="-20" dirty="0"/>
              <a:t>two</a:t>
            </a:r>
            <a:r>
              <a:rPr sz="1900" spc="-5" dirty="0"/>
              <a:t> </a:t>
            </a:r>
            <a:r>
              <a:rPr sz="1900" spc="-30" dirty="0"/>
              <a:t>ways</a:t>
            </a:r>
            <a:endParaRPr sz="1900"/>
          </a:p>
          <a:p>
            <a:pPr marL="1156970" lvl="1" indent="-228600">
              <a:lnSpc>
                <a:spcPct val="100000"/>
              </a:lnSpc>
              <a:spcBef>
                <a:spcPts val="1575"/>
              </a:spcBef>
              <a:buFont typeface="Wingdings"/>
              <a:buChar char=""/>
              <a:tabLst>
                <a:tab pos="1157605" algn="l"/>
              </a:tabLst>
            </a:pPr>
            <a:r>
              <a:rPr sz="1700" spc="-5" dirty="0">
                <a:latin typeface="Cambria"/>
                <a:cs typeface="Cambria"/>
              </a:rPr>
              <a:t>Isolated</a:t>
            </a:r>
            <a:r>
              <a:rPr sz="1700" spc="-60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mapped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I/O</a:t>
            </a:r>
            <a:endParaRPr sz="1700">
              <a:latin typeface="Cambria"/>
              <a:cs typeface="Cambria"/>
            </a:endParaRPr>
          </a:p>
          <a:p>
            <a:pPr marL="1156970" lvl="1" indent="-228600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1157605" algn="l"/>
              </a:tabLst>
            </a:pPr>
            <a:r>
              <a:rPr sz="1700" spc="-5" dirty="0">
                <a:latin typeface="Cambria"/>
                <a:cs typeface="Cambria"/>
              </a:rPr>
              <a:t>Memory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mapped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I/O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D9ED04-4227-4ED2-8EC8-42F552747B28}"/>
</file>

<file path=customXml/itemProps2.xml><?xml version="1.0" encoding="utf-8"?>
<ds:datastoreItem xmlns:ds="http://schemas.openxmlformats.org/officeDocument/2006/customXml" ds:itemID="{270CD5B3-E651-40F8-AA51-DA3DF4489EC5}"/>
</file>

<file path=customXml/itemProps3.xml><?xml version="1.0" encoding="utf-8"?>
<ds:datastoreItem xmlns:ds="http://schemas.openxmlformats.org/officeDocument/2006/customXml" ds:itemID="{3CAEDC69-DC39-4D29-BE3A-93AA2248A8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Cambria</vt:lpstr>
      <vt:lpstr>Wingdings</vt:lpstr>
      <vt:lpstr>Office Theme</vt:lpstr>
      <vt:lpstr>8086 Microprocessor -  Memory and IO Interfacing</vt:lpstr>
      <vt:lpstr>Memory and I/O Interfacing</vt:lpstr>
      <vt:lpstr>I/O Interfacing</vt:lpstr>
      <vt:lpstr>PowerPoint Presentation</vt:lpstr>
      <vt:lpstr>Minimum mode Memory and I/O Interfacing</vt:lpstr>
      <vt:lpstr>8086 Memory Organization</vt:lpstr>
      <vt:lpstr>8086 Memory Organization</vt:lpstr>
      <vt:lpstr>Memory Expansion</vt:lpstr>
      <vt:lpstr>Interfacing I/O Devices</vt:lpstr>
      <vt:lpstr>Isolated Input/Output</vt:lpstr>
      <vt:lpstr>Advantages of isolated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 - Memory and IO Interfacing</dc:title>
  <dc:creator>Black n White</dc:creator>
  <cp:lastModifiedBy>Mahbubur Rahman</cp:lastModifiedBy>
  <cp:revision>1</cp:revision>
  <dcterms:created xsi:type="dcterms:W3CDTF">2023-11-04T04:22:33Z</dcterms:created>
  <dcterms:modified xsi:type="dcterms:W3CDTF">2023-11-04T04:23:07Z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