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1257" y="2489072"/>
            <a:ext cx="780948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69666"/>
            <a:ext cx="5932170" cy="289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257" y="2489072"/>
            <a:ext cx="780948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B050"/>
                </a:solidFill>
              </a:rPr>
              <a:t>8086</a:t>
            </a:r>
            <a:r>
              <a:rPr b="1" spc="-15" dirty="0">
                <a:solidFill>
                  <a:srgbClr val="00B050"/>
                </a:solidFill>
              </a:rPr>
              <a:t> </a:t>
            </a:r>
            <a:r>
              <a:rPr b="1" dirty="0">
                <a:solidFill>
                  <a:srgbClr val="00B050"/>
                </a:solidFill>
              </a:rPr>
              <a:t>Memory</a:t>
            </a:r>
            <a:r>
              <a:rPr b="1" spc="-10" dirty="0">
                <a:solidFill>
                  <a:srgbClr val="00B050"/>
                </a:solidFill>
              </a:rPr>
              <a:t> </a:t>
            </a:r>
            <a:r>
              <a:rPr b="1" spc="-30" dirty="0">
                <a:solidFill>
                  <a:srgbClr val="00B050"/>
                </a:solidFill>
              </a:rPr>
              <a:t>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ABE3-EDF2-8B01-3A69-8FDAE606FEAC}"/>
              </a:ext>
            </a:extLst>
          </p:cNvPr>
          <p:cNvSpPr>
            <a:spLocks noGrp="1"/>
          </p:cNvSpPr>
          <p:nvPr/>
        </p:nvSpPr>
        <p:spPr>
          <a:xfrm>
            <a:off x="1534954" y="4751861"/>
            <a:ext cx="9144000" cy="1925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Bodoni MT" panose="02070603080606020203" pitchFamily="18" charset="0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Bodoni MT" panose="02070603080606020203" pitchFamily="18" charset="0"/>
              </a:rPr>
              <a:t>Mahbubur Rahman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Bodoni MT" panose="02070603080606020203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Department of Computer Science and Engineering(CSE)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Bodoni MT" panose="02070603080606020203" pitchFamily="18" charset="0"/>
              </a:rPr>
              <a:t>Green University of Bangladesh(GUB)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E3ABA-EF8D-4D24-0941-1714DBD44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" y="180833"/>
            <a:ext cx="1587577" cy="153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FB48B-8AAD-0FA1-DD1D-531C5DB0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8" y="249094"/>
            <a:ext cx="1392907" cy="1392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1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96" y="2042160"/>
            <a:ext cx="8698992" cy="34472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56056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  <a:tab pos="2373630" algn="l"/>
              </a:tabLst>
            </a:pP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16k	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microprocessor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8086.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microprocessor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C0000H.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4161" y="1991232"/>
            <a:ext cx="147319" cy="144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555" y="2776727"/>
            <a:ext cx="10152888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2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332" y="1825751"/>
            <a:ext cx="9666731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2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36" y="1921764"/>
            <a:ext cx="10456164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3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8839" y="1793493"/>
            <a:ext cx="10377805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9400" marR="431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80035" algn="l"/>
                <a:tab pos="2411730" algn="l"/>
              </a:tabLst>
            </a:pP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16k	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microprocessor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8086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Multi-input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NAND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gate.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microprocessor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C0000H.</a:t>
            </a:r>
            <a:endParaRPr sz="2800">
              <a:latin typeface="Calibri"/>
              <a:cs typeface="Calibri"/>
            </a:endParaRPr>
          </a:p>
          <a:p>
            <a:pPr marL="131445" marR="5055235" indent="-81280">
              <a:lnSpc>
                <a:spcPts val="4020"/>
              </a:lnSpc>
              <a:spcBef>
                <a:spcPts val="75"/>
              </a:spcBef>
              <a:buFont typeface="Arial MT"/>
              <a:buChar char="•"/>
              <a:tabLst>
                <a:tab pos="280035" algn="l"/>
              </a:tabLst>
            </a:pPr>
            <a:r>
              <a:rPr sz="2800" spc="-10" dirty="0">
                <a:latin typeface="Calibri"/>
                <a:cs typeface="Calibri"/>
              </a:rPr>
              <a:t>1</a:t>
            </a:r>
            <a:r>
              <a:rPr sz="2775" spc="-15" baseline="25525" dirty="0">
                <a:latin typeface="Calibri"/>
                <a:cs typeface="Calibri"/>
              </a:rPr>
              <a:t>st</a:t>
            </a:r>
            <a:r>
              <a:rPr sz="2775" spc="-7" baseline="255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step: </a:t>
            </a: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solution.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Now,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fixed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r>
              <a:rPr sz="2800" spc="-5" dirty="0">
                <a:latin typeface="Calibri"/>
                <a:cs typeface="Calibri"/>
              </a:rPr>
              <a:t> inputs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488" y="3890771"/>
            <a:ext cx="4962144" cy="16200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722" y="1442084"/>
            <a:ext cx="111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</a:t>
            </a:r>
            <a:r>
              <a:rPr sz="2400" spc="-7" baseline="24305" dirty="0">
                <a:latin typeface="Calibri"/>
                <a:cs typeface="Calibri"/>
              </a:rPr>
              <a:t>nd</a:t>
            </a:r>
            <a:r>
              <a:rPr sz="2400" spc="172" baseline="24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496" y="1860804"/>
            <a:ext cx="9589008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2988"/>
            <a:ext cx="2171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Exercise:</a:t>
            </a:r>
            <a:r>
              <a:rPr sz="4000" spc="-70" dirty="0"/>
              <a:t> </a:t>
            </a:r>
            <a:r>
              <a:rPr sz="4000" spc="-5" dirty="0"/>
              <a:t>4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299464"/>
            <a:ext cx="594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4KX8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EPROM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4KX8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chips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8086.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93821"/>
            <a:ext cx="880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Capacity</a:t>
            </a:r>
            <a:r>
              <a:rPr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ROM</a:t>
            </a:r>
            <a:r>
              <a:rPr spc="-5" dirty="0"/>
              <a:t>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spc="-10" dirty="0"/>
              <a:t>Chips</a:t>
            </a:r>
            <a:r>
              <a:rPr spc="4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4K</a:t>
            </a:r>
            <a:r>
              <a:rPr spc="10" dirty="0"/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8</a:t>
            </a:r>
            <a:r>
              <a:rPr spc="5" dirty="0"/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=</a:t>
            </a:r>
            <a:r>
              <a:rPr spc="15" dirty="0"/>
              <a:t> </a:t>
            </a:r>
            <a:r>
              <a:rPr dirty="0"/>
              <a:t>8K X</a:t>
            </a:r>
            <a:r>
              <a:rPr spc="5" dirty="0"/>
              <a:t> </a:t>
            </a:r>
            <a:r>
              <a:rPr dirty="0"/>
              <a:t>8 =</a:t>
            </a:r>
            <a:r>
              <a:rPr spc="10" dirty="0"/>
              <a:t> </a:t>
            </a:r>
            <a:r>
              <a:rPr dirty="0"/>
              <a:t>8KB</a:t>
            </a: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20" dirty="0"/>
              <a:t>Consider,</a:t>
            </a:r>
            <a:r>
              <a:rPr dirty="0"/>
              <a:t> </a:t>
            </a:r>
            <a:r>
              <a:rPr spc="-5" dirty="0"/>
              <a:t>Ending</a:t>
            </a:r>
            <a:r>
              <a:rPr spc="20" dirty="0"/>
              <a:t> </a:t>
            </a:r>
            <a:r>
              <a:rPr spc="-5" dirty="0"/>
              <a:t>Address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ROM</a:t>
            </a:r>
            <a:r>
              <a:rPr spc="-20" dirty="0"/>
              <a:t> </a:t>
            </a:r>
            <a:r>
              <a:rPr dirty="0"/>
              <a:t>=</a:t>
            </a:r>
            <a:r>
              <a:rPr spc="-5" dirty="0"/>
              <a:t> FFFFF</a:t>
            </a:r>
            <a:r>
              <a:rPr spc="-10" dirty="0"/>
              <a:t> </a:t>
            </a:r>
            <a:r>
              <a:rPr dirty="0"/>
              <a:t>H</a:t>
            </a: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45" dirty="0"/>
              <a:t>Now,</a:t>
            </a:r>
            <a:r>
              <a:rPr spc="5" dirty="0"/>
              <a:t> </a:t>
            </a:r>
            <a:r>
              <a:rPr spc="-15" dirty="0"/>
              <a:t>Size</a:t>
            </a:r>
            <a:r>
              <a:rPr dirty="0"/>
              <a:t> =</a:t>
            </a:r>
            <a:r>
              <a:rPr spc="5" dirty="0"/>
              <a:t> </a:t>
            </a:r>
            <a:r>
              <a:rPr dirty="0"/>
              <a:t>8KB</a:t>
            </a:r>
            <a:r>
              <a:rPr spc="39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2^3</a:t>
            </a:r>
            <a:r>
              <a:rPr spc="5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2^10</a:t>
            </a:r>
            <a:r>
              <a:rPr spc="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2^13</a:t>
            </a:r>
          </a:p>
          <a:p>
            <a:pPr marL="274955">
              <a:lnSpc>
                <a:spcPct val="100000"/>
              </a:lnSpc>
              <a:spcBef>
                <a:spcPts val="359"/>
              </a:spcBef>
            </a:pPr>
            <a:r>
              <a:rPr spc="-15" dirty="0"/>
              <a:t>So,</a:t>
            </a:r>
            <a:r>
              <a:rPr spc="-5" dirty="0"/>
              <a:t> 0000</a:t>
            </a:r>
            <a:r>
              <a:rPr dirty="0"/>
              <a:t> </a:t>
            </a:r>
            <a:r>
              <a:rPr spc="-5" dirty="0"/>
              <a:t>0001</a:t>
            </a:r>
            <a:r>
              <a:rPr spc="10" dirty="0"/>
              <a:t> </a:t>
            </a:r>
            <a:r>
              <a:rPr spc="-5" dirty="0"/>
              <a:t>1111</a:t>
            </a:r>
            <a:r>
              <a:rPr spc="5" dirty="0"/>
              <a:t> </a:t>
            </a:r>
            <a:r>
              <a:rPr spc="-5" dirty="0"/>
              <a:t>1111</a:t>
            </a:r>
            <a:r>
              <a:rPr dirty="0"/>
              <a:t> </a:t>
            </a:r>
            <a:r>
              <a:rPr spc="-5" dirty="0"/>
              <a:t>1111</a:t>
            </a:r>
            <a:r>
              <a:rPr spc="1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01FFF H</a:t>
            </a: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45" dirty="0"/>
              <a:t>Now,</a:t>
            </a:r>
            <a:r>
              <a:rPr spc="10" dirty="0"/>
              <a:t> </a:t>
            </a:r>
            <a:r>
              <a:rPr spc="-10" dirty="0"/>
              <a:t>Starting</a:t>
            </a:r>
            <a:r>
              <a:rPr dirty="0"/>
              <a:t> </a:t>
            </a:r>
            <a:r>
              <a:rPr spc="-5" dirty="0"/>
              <a:t>Address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ROM</a:t>
            </a:r>
            <a:r>
              <a:rPr spc="-15" dirty="0"/>
              <a:t> </a:t>
            </a:r>
            <a:r>
              <a:rPr dirty="0"/>
              <a:t>= </a:t>
            </a:r>
            <a:r>
              <a:rPr spc="-5" dirty="0"/>
              <a:t>FFFFF</a:t>
            </a:r>
            <a:r>
              <a:rPr spc="-20" dirty="0"/>
              <a:t> </a:t>
            </a:r>
            <a:r>
              <a:rPr dirty="0"/>
              <a:t>H</a:t>
            </a:r>
            <a:r>
              <a:rPr spc="30" dirty="0"/>
              <a:t> </a:t>
            </a:r>
            <a:r>
              <a:rPr dirty="0"/>
              <a:t>– 01FFF</a:t>
            </a:r>
            <a:r>
              <a:rPr spc="-5" dirty="0"/>
              <a:t> </a:t>
            </a:r>
            <a:r>
              <a:rPr dirty="0"/>
              <a:t>H</a:t>
            </a:r>
            <a:r>
              <a:rPr spc="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-5" dirty="0"/>
              <a:t>FE000 </a:t>
            </a:r>
            <a:r>
              <a:rPr dirty="0"/>
              <a:t>H</a:t>
            </a:r>
          </a:p>
          <a:p>
            <a:pPr marL="241300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10" dirty="0"/>
              <a:t>Again </a:t>
            </a:r>
            <a:r>
              <a:rPr spc="-25" dirty="0"/>
              <a:t>consider,</a:t>
            </a:r>
            <a:r>
              <a:rPr spc="15" dirty="0"/>
              <a:t> </a:t>
            </a:r>
            <a:r>
              <a:rPr spc="-10" dirty="0"/>
              <a:t>Starting</a:t>
            </a:r>
            <a:r>
              <a:rPr spc="15" dirty="0"/>
              <a:t> </a:t>
            </a:r>
            <a:r>
              <a:rPr spc="-5" dirty="0"/>
              <a:t>Address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dirty="0"/>
              <a:t>RAM</a:t>
            </a:r>
            <a:r>
              <a:rPr spc="-10" dirty="0"/>
              <a:t> </a:t>
            </a:r>
            <a:r>
              <a:rPr dirty="0"/>
              <a:t>= 00000</a:t>
            </a:r>
            <a:r>
              <a:rPr spc="5" dirty="0"/>
              <a:t> </a:t>
            </a:r>
            <a:r>
              <a:rPr dirty="0"/>
              <a:t>H</a:t>
            </a:r>
          </a:p>
          <a:p>
            <a:pPr marL="241300" indent="-2292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10" dirty="0"/>
              <a:t>For</a:t>
            </a:r>
            <a:r>
              <a:rPr spc="-20" dirty="0"/>
              <a:t> </a:t>
            </a:r>
            <a:r>
              <a:rPr dirty="0"/>
              <a:t>4KB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dirty="0"/>
              <a:t>2^2X2^10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2^12</a:t>
            </a: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15" dirty="0"/>
              <a:t>So,</a:t>
            </a:r>
            <a:r>
              <a:rPr spc="-10" dirty="0"/>
              <a:t> </a:t>
            </a:r>
            <a:r>
              <a:rPr spc="-5" dirty="0"/>
              <a:t>Address</a:t>
            </a:r>
            <a:r>
              <a:rPr spc="-15" dirty="0"/>
              <a:t> </a:t>
            </a:r>
            <a:r>
              <a:rPr spc="-5" dirty="0"/>
              <a:t>Lines</a:t>
            </a:r>
            <a:r>
              <a:rPr dirty="0"/>
              <a:t> =</a:t>
            </a:r>
            <a:r>
              <a:rPr spc="-15" dirty="0"/>
              <a:t> </a:t>
            </a:r>
            <a:r>
              <a:rPr dirty="0"/>
              <a:t>A1 –</a:t>
            </a:r>
            <a:r>
              <a:rPr spc="-10" dirty="0"/>
              <a:t> </a:t>
            </a:r>
            <a:r>
              <a:rPr dirty="0"/>
              <a:t>A12</a:t>
            </a:r>
          </a:p>
          <a:p>
            <a:pPr marL="241300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A0=Bank</a:t>
            </a:r>
            <a:r>
              <a:rPr spc="-35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59495" y="1319783"/>
            <a:ext cx="2186940" cy="8185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9495" y="2138172"/>
            <a:ext cx="2186940" cy="820419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2240" y="998601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00000H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3095" y="2974085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FFFFFH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4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116"/>
            <a:ext cx="10515600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2988"/>
            <a:ext cx="2170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Exercise:</a:t>
            </a:r>
            <a:r>
              <a:rPr sz="4000" spc="-75" dirty="0"/>
              <a:t> </a:t>
            </a:r>
            <a:r>
              <a:rPr sz="4000" spc="-5" dirty="0"/>
              <a:t>5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22323"/>
            <a:ext cx="54813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Interface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32KB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ROM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using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8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KB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ROM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32KB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RAM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using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16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KB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chips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with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8086.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50947"/>
            <a:ext cx="6413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847492"/>
            <a:ext cx="4801870" cy="29508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Required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number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ROM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32/8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Required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number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RAM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32/16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So,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need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four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8KB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ROM and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two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16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KB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RAM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chips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interfacing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20" dirty="0">
                <a:latin typeface="Calibri"/>
                <a:cs typeface="Calibri"/>
              </a:rPr>
              <a:t>Consider,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Ending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Address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ROM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FFFFF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30" dirty="0">
                <a:latin typeface="Calibri"/>
                <a:cs typeface="Calibri"/>
              </a:rPr>
              <a:t>Now,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Size</a:t>
            </a:r>
            <a:r>
              <a:rPr sz="1300" spc="-5" dirty="0">
                <a:latin typeface="Calibri"/>
                <a:cs typeface="Calibri"/>
              </a:rPr>
              <a:t> =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32KB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2^5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2^10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2^15</a:t>
            </a:r>
            <a:endParaRPr sz="13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1300" spc="-15" dirty="0">
                <a:latin typeface="Calibri"/>
                <a:cs typeface="Calibri"/>
              </a:rPr>
              <a:t>So,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0000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0111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1111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1111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1111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07FFF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30" dirty="0">
                <a:latin typeface="Calibri"/>
                <a:cs typeface="Calibri"/>
              </a:rPr>
              <a:t>Now,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Starting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Address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ROM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FFFFF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–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07FFF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 =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F8000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Again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consider,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Starting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Address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RAM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dirty="0">
                <a:latin typeface="Calibri"/>
                <a:cs typeface="Calibri"/>
              </a:rPr>
              <a:t> 00000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For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16KB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 2^4X2^10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 2^14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latin typeface="Calibri"/>
                <a:cs typeface="Calibri"/>
              </a:rPr>
              <a:t>So,</a:t>
            </a:r>
            <a:r>
              <a:rPr sz="1300" spc="-5" dirty="0">
                <a:latin typeface="Calibri"/>
                <a:cs typeface="Calibri"/>
              </a:rPr>
              <a:t> Address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Lines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 </a:t>
            </a:r>
            <a:r>
              <a:rPr sz="1300" spc="-10" dirty="0">
                <a:latin typeface="Calibri"/>
                <a:cs typeface="Calibri"/>
              </a:rPr>
              <a:t>A1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– </a:t>
            </a:r>
            <a:r>
              <a:rPr sz="1300" spc="-10" dirty="0">
                <a:latin typeface="Calibri"/>
                <a:cs typeface="Calibri"/>
              </a:rPr>
              <a:t>A14</a:t>
            </a:r>
            <a:endParaRPr sz="1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-5" dirty="0">
                <a:latin typeface="Calibri"/>
                <a:cs typeface="Calibri"/>
              </a:rPr>
              <a:t>A0=Bank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Selection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0056" y="1434083"/>
            <a:ext cx="2186940" cy="8185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0056" y="2252472"/>
            <a:ext cx="2186940" cy="8185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3054" y="1111758"/>
            <a:ext cx="74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00000H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93909" y="3087115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FFFFFH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8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0" dirty="0"/>
              <a:t> </a:t>
            </a:r>
            <a:r>
              <a:rPr sz="4400" dirty="0"/>
              <a:t>5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3" y="1690116"/>
            <a:ext cx="10853928" cy="44866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168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Memory</a:t>
            </a:r>
            <a:r>
              <a:rPr sz="4400" dirty="0"/>
              <a:t> </a:t>
            </a:r>
            <a:r>
              <a:rPr sz="4400" spc="-20" dirty="0"/>
              <a:t>Interfacing</a:t>
            </a:r>
            <a:r>
              <a:rPr sz="4400" spc="-15" dirty="0"/>
              <a:t> </a:t>
            </a:r>
            <a:r>
              <a:rPr sz="4400" dirty="0"/>
              <a:t>(</a:t>
            </a:r>
            <a:r>
              <a:rPr sz="4400" spc="5" dirty="0"/>
              <a:t> </a:t>
            </a:r>
            <a:r>
              <a:rPr sz="4400" spc="-5" dirty="0"/>
              <a:t>Chip </a:t>
            </a:r>
            <a:r>
              <a:rPr sz="4400" spc="-10" dirty="0"/>
              <a:t>Identification)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1825751"/>
            <a:ext cx="9462516" cy="4436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168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Memory</a:t>
            </a:r>
            <a:r>
              <a:rPr sz="4400" dirty="0"/>
              <a:t> </a:t>
            </a:r>
            <a:r>
              <a:rPr sz="4400" spc="-20" dirty="0"/>
              <a:t>Interfacing</a:t>
            </a:r>
            <a:r>
              <a:rPr sz="4400" spc="-15" dirty="0"/>
              <a:t> </a:t>
            </a:r>
            <a:r>
              <a:rPr sz="4400" dirty="0"/>
              <a:t>(</a:t>
            </a:r>
            <a:r>
              <a:rPr sz="4400" spc="5" dirty="0"/>
              <a:t> </a:t>
            </a:r>
            <a:r>
              <a:rPr sz="4400" spc="-5" dirty="0"/>
              <a:t>Chip </a:t>
            </a:r>
            <a:r>
              <a:rPr sz="4400" spc="-10" dirty="0"/>
              <a:t>Identification)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75" y="1825751"/>
            <a:ext cx="9352788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727"/>
            <a:ext cx="6175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8086</a:t>
            </a:r>
            <a:r>
              <a:rPr sz="4400" spc="-45" dirty="0"/>
              <a:t> </a:t>
            </a:r>
            <a:r>
              <a:rPr sz="4400" spc="5" dirty="0"/>
              <a:t>Memory</a:t>
            </a:r>
            <a:r>
              <a:rPr sz="4400" spc="-20" dirty="0"/>
              <a:t> </a:t>
            </a:r>
            <a:r>
              <a:rPr sz="4400" spc="-25" dirty="0"/>
              <a:t>Organization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713" y="1928723"/>
            <a:ext cx="9209960" cy="4335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157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Memory</a:t>
            </a:r>
            <a:r>
              <a:rPr sz="4400" dirty="0"/>
              <a:t> </a:t>
            </a:r>
            <a:r>
              <a:rPr sz="4400" spc="-15" dirty="0"/>
              <a:t>Interfacing(Odd</a:t>
            </a:r>
            <a:r>
              <a:rPr sz="4400" spc="-30" dirty="0"/>
              <a:t> </a:t>
            </a:r>
            <a:r>
              <a:rPr sz="4400" dirty="0"/>
              <a:t>and</a:t>
            </a:r>
            <a:r>
              <a:rPr sz="4400" spc="5" dirty="0"/>
              <a:t> </a:t>
            </a:r>
            <a:r>
              <a:rPr sz="4400" spc="-40" dirty="0"/>
              <a:t>Even</a:t>
            </a:r>
            <a:r>
              <a:rPr sz="4400" spc="-5" dirty="0"/>
              <a:t> </a:t>
            </a:r>
            <a:r>
              <a:rPr sz="4400" dirty="0"/>
              <a:t>Bank)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60" y="1825751"/>
            <a:ext cx="10317480" cy="4672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07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Bank</a:t>
            </a:r>
            <a:r>
              <a:rPr sz="4400" spc="-55" dirty="0"/>
              <a:t> </a:t>
            </a:r>
            <a:r>
              <a:rPr sz="4400" spc="-5" dirty="0"/>
              <a:t>Selection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572" y="2715767"/>
            <a:ext cx="9134856" cy="25709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2232" y="1443354"/>
            <a:ext cx="890524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distinguish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 </a:t>
            </a:r>
            <a:r>
              <a:rPr sz="1800" spc="-10" dirty="0">
                <a:latin typeface="Arial MT"/>
                <a:cs typeface="Arial MT"/>
              </a:rPr>
              <a:t>bytes,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CPU provides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signal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BHE’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(bus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enable).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latin typeface="Arial MT"/>
                <a:cs typeface="Arial MT"/>
              </a:rPr>
              <a:t>BHE’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select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even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spc="-15" dirty="0">
                <a:latin typeface="Arial MT"/>
                <a:cs typeface="Arial MT"/>
              </a:rPr>
              <a:t>shown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below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9157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>
                <a:latin typeface="Calibri Light"/>
                <a:cs typeface="Calibri Light"/>
              </a:rPr>
              <a:t>Memory</a:t>
            </a:r>
            <a:r>
              <a:rPr sz="4400" dirty="0">
                <a:latin typeface="Calibri Light"/>
                <a:cs typeface="Calibri Light"/>
              </a:rPr>
              <a:t> </a:t>
            </a:r>
            <a:r>
              <a:rPr sz="4400" spc="-15" dirty="0">
                <a:latin typeface="Calibri Light"/>
                <a:cs typeface="Calibri Light"/>
              </a:rPr>
              <a:t>Interfacing(Odd</a:t>
            </a:r>
            <a:r>
              <a:rPr sz="4400" spc="-3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</a:t>
            </a:r>
            <a:r>
              <a:rPr sz="4400" spc="5" dirty="0">
                <a:latin typeface="Calibri Light"/>
                <a:cs typeface="Calibri Light"/>
              </a:rPr>
              <a:t> </a:t>
            </a:r>
            <a:r>
              <a:rPr sz="4400" spc="-40" dirty="0">
                <a:latin typeface="Calibri Light"/>
                <a:cs typeface="Calibri Light"/>
              </a:rPr>
              <a:t>Even</a:t>
            </a:r>
            <a:r>
              <a:rPr sz="4400" spc="-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Bank)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224" y="1825751"/>
            <a:ext cx="9195816" cy="4351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2194" y="2404364"/>
            <a:ext cx="231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=&gt;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Even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Bank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selected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04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microprocessor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8086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IC-27512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chip.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344" y="2334767"/>
            <a:ext cx="5669280" cy="1306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344" y="3713988"/>
            <a:ext cx="9654540" cy="28605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Exercise:</a:t>
            </a:r>
            <a:r>
              <a:rPr sz="4400" spc="-75" dirty="0"/>
              <a:t> </a:t>
            </a:r>
            <a:r>
              <a:rPr sz="4400" dirty="0"/>
              <a:t>1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88235"/>
            <a:ext cx="10515600" cy="42260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FA2EAC-A826-4AB0-BA0F-4CAD2B9BB131}"/>
</file>

<file path=customXml/itemProps2.xml><?xml version="1.0" encoding="utf-8"?>
<ds:datastoreItem xmlns:ds="http://schemas.openxmlformats.org/officeDocument/2006/customXml" ds:itemID="{45A53D7C-421B-4BDF-BA64-96974CCD7B6B}"/>
</file>

<file path=customXml/itemProps3.xml><?xml version="1.0" encoding="utf-8"?>
<ds:datastoreItem xmlns:ds="http://schemas.openxmlformats.org/officeDocument/2006/customXml" ds:itemID="{98D1943E-1CF5-49DC-9AF4-365DEDF710C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Bodoni MT</vt:lpstr>
      <vt:lpstr>Calibri</vt:lpstr>
      <vt:lpstr>Calibri Light</vt:lpstr>
      <vt:lpstr>Times New Roman</vt:lpstr>
      <vt:lpstr>Office Theme</vt:lpstr>
      <vt:lpstr>8086 Memory Interfacing</vt:lpstr>
      <vt:lpstr>Memory Interfacing ( Chip Identification)</vt:lpstr>
      <vt:lpstr>Memory Interfacing ( Chip Identification)</vt:lpstr>
      <vt:lpstr>8086 Memory Organization</vt:lpstr>
      <vt:lpstr>Memory Interfacing(Odd and Even Bank)</vt:lpstr>
      <vt:lpstr>Bank Selection</vt:lpstr>
      <vt:lpstr>PowerPoint Presentation</vt:lpstr>
      <vt:lpstr>Exercise: 1</vt:lpstr>
      <vt:lpstr>Exercise: 1</vt:lpstr>
      <vt:lpstr>Exercise: 1</vt:lpstr>
      <vt:lpstr>Exercise: 2</vt:lpstr>
      <vt:lpstr>Exercise: 2</vt:lpstr>
      <vt:lpstr>Exercise: 2</vt:lpstr>
      <vt:lpstr>Exercise: 3</vt:lpstr>
      <vt:lpstr>2nd step:</vt:lpstr>
      <vt:lpstr>Exercise: 4</vt:lpstr>
      <vt:lpstr>Exercise: 4</vt:lpstr>
      <vt:lpstr>Exercise: 5</vt:lpstr>
      <vt:lpstr>Exercise: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Mahbubur Rahman</cp:lastModifiedBy>
  <cp:revision>2</cp:revision>
  <dcterms:created xsi:type="dcterms:W3CDTF">2023-11-04T04:23:51Z</dcterms:created>
  <dcterms:modified xsi:type="dcterms:W3CDTF">2023-11-04T04:28:04Z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2023-11-04T00:00:00Z</vt:filetime>
  </property>
  <property fmtid="{D5CDD505-2E9C-101B-9397-08002B2CF9AE}" pid="5" name="ContentTypeId">
    <vt:lpwstr>0x010100D2BD080506AAEF42915473DE018BD58E</vt:lpwstr>
  </property>
</Properties>
</file>