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00AF5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00AF5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00AF5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259" y="1346962"/>
            <a:ext cx="843788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00AF5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457200" y="5236275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20"/>
            <a:ext cx="1587577" cy="1531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93" y="749851"/>
            <a:ext cx="1392907" cy="1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346962"/>
            <a:ext cx="2802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8086 Memory</a:t>
            </a:r>
            <a:r>
              <a:rPr spc="-25" dirty="0"/>
              <a:t> </a:t>
            </a:r>
            <a:r>
              <a:rPr spc="-5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8649"/>
            <a:ext cx="2593340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8086</a:t>
            </a:r>
            <a:r>
              <a:rPr sz="1600" spc="-10" dirty="0">
                <a:latin typeface="Cambria Math"/>
                <a:cs typeface="Cambria Math"/>
              </a:rPr>
              <a:t> has </a:t>
            </a:r>
            <a:r>
              <a:rPr sz="1600" spc="-5" dirty="0">
                <a:latin typeface="Cambria Math"/>
                <a:cs typeface="Cambria Math"/>
              </a:rPr>
              <a:t>20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bits address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line.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mbria Math"/>
                <a:cs typeface="Cambria Math"/>
              </a:rPr>
              <a:t>So,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2^20 =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1MB Memory.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3754" y="3275203"/>
            <a:ext cx="772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00000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5927597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FFFFF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endParaRPr sz="16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83075" y="3572890"/>
          <a:ext cx="1485900" cy="2156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RAM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ROM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860" y="812037"/>
            <a:ext cx="723582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Interface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two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4KX8</a:t>
            </a:r>
            <a:r>
              <a:rPr sz="2000" spc="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EPROM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and</a:t>
            </a: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two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4KX8 </a:t>
            </a: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RAM</a:t>
            </a:r>
            <a:r>
              <a:rPr sz="2000" spc="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chips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mbria Math"/>
                <a:cs typeface="Cambria Math"/>
              </a:rPr>
              <a:t>with</a:t>
            </a:r>
            <a:r>
              <a:rPr sz="2000" dirty="0">
                <a:solidFill>
                  <a:srgbClr val="00AF50"/>
                </a:solidFill>
                <a:latin typeface="Cambria Math"/>
                <a:cs typeface="Cambria Math"/>
              </a:rPr>
              <a:t> 8086.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mbria Math"/>
                <a:cs typeface="Cambria Math"/>
              </a:rPr>
              <a:t>Solution: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4914" y="2920111"/>
            <a:ext cx="5109845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Capacity of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Chips =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4K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X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X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8K</a:t>
            </a:r>
            <a:r>
              <a:rPr sz="1600" spc="-5" dirty="0">
                <a:latin typeface="Cambria Math"/>
                <a:cs typeface="Cambria Math"/>
              </a:rPr>
              <a:t> X 8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8KB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 Math"/>
                <a:cs typeface="Cambria Math"/>
              </a:rPr>
              <a:t>Consider,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EA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of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ROM</a:t>
            </a:r>
            <a:r>
              <a:rPr sz="1600" spc="-5" dirty="0">
                <a:latin typeface="Cambria Math"/>
                <a:cs typeface="Cambria Math"/>
              </a:rPr>
              <a:t> 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FFFFF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mbria Math"/>
                <a:cs typeface="Cambria Math"/>
              </a:rPr>
              <a:t>Size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8KB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8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X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1KB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2^3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X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2^10</a:t>
            </a:r>
            <a:r>
              <a:rPr sz="1600" spc="-5" dirty="0">
                <a:latin typeface="Cambria Math"/>
                <a:cs typeface="Cambria Math"/>
              </a:rPr>
              <a:t> 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2^13</a:t>
            </a:r>
            <a:endParaRPr sz="1600">
              <a:latin typeface="Cambria Math"/>
              <a:cs typeface="Cambria Math"/>
            </a:endParaRPr>
          </a:p>
          <a:p>
            <a:pPr marL="12700" marR="5080">
              <a:lnSpc>
                <a:spcPct val="188100"/>
              </a:lnSpc>
              <a:spcBef>
                <a:spcPts val="5"/>
              </a:spcBef>
              <a:tabLst>
                <a:tab pos="926465" algn="l"/>
                <a:tab pos="1841500" algn="l"/>
                <a:tab pos="2755900" algn="l"/>
                <a:tab pos="3670300" algn="l"/>
              </a:tabLst>
            </a:pPr>
            <a:r>
              <a:rPr sz="1600" spc="-5" dirty="0">
                <a:latin typeface="Cambria Math"/>
                <a:cs typeface="Cambria Math"/>
              </a:rPr>
              <a:t>0000	0001	1111	1111	1111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01FFF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So,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SA of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ROM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FFFFF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–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01FFF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FE000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</a:t>
            </a:r>
            <a:endParaRPr sz="1600">
              <a:latin typeface="Cambria Math"/>
              <a:cs typeface="Cambria Math"/>
            </a:endParaRPr>
          </a:p>
          <a:p>
            <a:pPr marL="12700" marR="2337435">
              <a:lnSpc>
                <a:spcPts val="3620"/>
              </a:lnSpc>
              <a:spcBef>
                <a:spcPts val="395"/>
              </a:spcBef>
            </a:pPr>
            <a:r>
              <a:rPr sz="1600" spc="-5" dirty="0">
                <a:latin typeface="Cambria Math"/>
                <a:cs typeface="Cambria Math"/>
              </a:rPr>
              <a:t>Consider, SA of </a:t>
            </a:r>
            <a:r>
              <a:rPr sz="1600" spc="-10" dirty="0">
                <a:latin typeface="Cambria Math"/>
                <a:cs typeface="Cambria Math"/>
              </a:rPr>
              <a:t>RAM </a:t>
            </a:r>
            <a:r>
              <a:rPr sz="1600" spc="-5" dirty="0">
                <a:latin typeface="Cambria Math"/>
                <a:cs typeface="Cambria Math"/>
              </a:rPr>
              <a:t>= 00000 H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Now,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4KB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2^2X2^10</a:t>
            </a:r>
            <a:r>
              <a:rPr sz="1600" spc="-5" dirty="0">
                <a:latin typeface="Cambria Math"/>
                <a:cs typeface="Cambria Math"/>
              </a:rPr>
              <a:t> =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2^12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spc="-5" dirty="0">
                <a:latin typeface="Cambria Math"/>
                <a:cs typeface="Cambria Math"/>
              </a:rPr>
              <a:t>So,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Address Lines =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A1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–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A12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 Math"/>
                <a:cs typeface="Cambria Math"/>
              </a:rPr>
              <a:t>Ao = </a:t>
            </a:r>
            <a:r>
              <a:rPr sz="1600" spc="-10" dirty="0">
                <a:latin typeface="Cambria Math"/>
                <a:cs typeface="Cambria Math"/>
              </a:rPr>
              <a:t>Bank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Selection</a:t>
            </a:r>
            <a:r>
              <a:rPr sz="1600" spc="-10" dirty="0">
                <a:latin typeface="Cambria Math"/>
                <a:cs typeface="Cambria Math"/>
              </a:rPr>
              <a:t> (Even/Odd)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060" y="687984"/>
            <a:ext cx="8310880" cy="650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 algn="just">
              <a:lnSpc>
                <a:spcPct val="1466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The 8086 microprocessor uses a </a:t>
            </a:r>
            <a:r>
              <a:rPr sz="1600" dirty="0">
                <a:latin typeface="Cambria Math"/>
                <a:cs typeface="Cambria Math"/>
              </a:rPr>
              <a:t>20-bit </a:t>
            </a:r>
            <a:r>
              <a:rPr sz="1600" spc="-5" dirty="0">
                <a:latin typeface="Cambria Math"/>
                <a:cs typeface="Cambria Math"/>
              </a:rPr>
              <a:t>address to access memory. With </a:t>
            </a:r>
            <a:r>
              <a:rPr sz="1600" dirty="0">
                <a:latin typeface="Cambria Math"/>
                <a:cs typeface="Cambria Math"/>
              </a:rPr>
              <a:t>20-bit </a:t>
            </a:r>
            <a:r>
              <a:rPr sz="1600" spc="-5" dirty="0">
                <a:latin typeface="Cambria Math"/>
                <a:cs typeface="Cambria Math"/>
              </a:rPr>
              <a:t>address the 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processor can generate </a:t>
            </a:r>
            <a:r>
              <a:rPr sz="1600" spc="5" dirty="0">
                <a:latin typeface="Cambria Math"/>
                <a:cs typeface="Cambria Math"/>
              </a:rPr>
              <a:t>2</a:t>
            </a:r>
            <a:r>
              <a:rPr sz="1575" spc="7" baseline="21164" dirty="0">
                <a:latin typeface="Cambria Math"/>
                <a:cs typeface="Cambria Math"/>
              </a:rPr>
              <a:t>20</a:t>
            </a:r>
            <a:r>
              <a:rPr sz="1575" spc="15" baseline="2116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1 Mega address. The </a:t>
            </a:r>
            <a:r>
              <a:rPr sz="1600" spc="-10" dirty="0">
                <a:latin typeface="Cambria Math"/>
                <a:cs typeface="Cambria Math"/>
              </a:rPr>
              <a:t>basic </a:t>
            </a:r>
            <a:r>
              <a:rPr sz="1600" spc="-5" dirty="0">
                <a:latin typeface="Cambria Math"/>
                <a:cs typeface="Cambria Math"/>
              </a:rPr>
              <a:t>memory </a:t>
            </a:r>
            <a:r>
              <a:rPr sz="1600" dirty="0">
                <a:latin typeface="Cambria Math"/>
                <a:cs typeface="Cambria Math"/>
              </a:rPr>
              <a:t>word </a:t>
            </a:r>
            <a:r>
              <a:rPr sz="1600" spc="-5" dirty="0">
                <a:latin typeface="Cambria Math"/>
                <a:cs typeface="Cambria Math"/>
              </a:rPr>
              <a:t>size of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memories 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used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in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the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8086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system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</a:t>
            </a:r>
            <a:r>
              <a:rPr sz="1600" dirty="0">
                <a:latin typeface="Cambria Math"/>
                <a:cs typeface="Cambria Math"/>
              </a:rPr>
              <a:t> 8-bit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or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1-byte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(i.e.,</a:t>
            </a:r>
            <a:r>
              <a:rPr sz="1600" dirty="0">
                <a:latin typeface="Cambria Math"/>
                <a:cs typeface="Cambria Math"/>
              </a:rPr>
              <a:t> in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one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memory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location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an</a:t>
            </a:r>
            <a:r>
              <a:rPr sz="1600" dirty="0">
                <a:latin typeface="Cambria Math"/>
                <a:cs typeface="Cambria Math"/>
              </a:rPr>
              <a:t> 8-bit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binary </a:t>
            </a:r>
            <a:r>
              <a:rPr sz="1600" spc="-5" dirty="0">
                <a:latin typeface="Cambria Math"/>
                <a:cs typeface="Cambria Math"/>
              </a:rPr>
              <a:t> information </a:t>
            </a:r>
            <a:r>
              <a:rPr sz="1600" dirty="0">
                <a:latin typeface="Cambria Math"/>
                <a:cs typeface="Cambria Math"/>
              </a:rPr>
              <a:t>can </a:t>
            </a:r>
            <a:r>
              <a:rPr sz="1600" spc="-5" dirty="0">
                <a:latin typeface="Cambria Math"/>
                <a:cs typeface="Cambria Math"/>
              </a:rPr>
              <a:t>be stored). Hence,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physical memory space of the 8086 is 1Mb </a:t>
            </a:r>
            <a:r>
              <a:rPr sz="1600" dirty="0">
                <a:latin typeface="Cambria Math"/>
                <a:cs typeface="Cambria Math"/>
              </a:rPr>
              <a:t>(1 </a:t>
            </a:r>
            <a:r>
              <a:rPr sz="1600" spc="5" dirty="0">
                <a:latin typeface="Cambria Math"/>
                <a:cs typeface="Cambria Math"/>
              </a:rPr>
              <a:t>Mega- 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byte).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ambria Math"/>
              <a:cs typeface="Cambria Math"/>
            </a:endParaRPr>
          </a:p>
          <a:p>
            <a:pPr marL="63500" marR="55880" algn="just">
              <a:lnSpc>
                <a:spcPct val="146400"/>
              </a:lnSpc>
            </a:pPr>
            <a:r>
              <a:rPr sz="1600" spc="-5" dirty="0">
                <a:latin typeface="Cambria Math"/>
                <a:cs typeface="Cambria Math"/>
              </a:rPr>
              <a:t>For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programmer,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8086 memory address </a:t>
            </a:r>
            <a:r>
              <a:rPr sz="1600" dirty="0">
                <a:latin typeface="Cambria Math"/>
                <a:cs typeface="Cambria Math"/>
              </a:rPr>
              <a:t>space </a:t>
            </a:r>
            <a:r>
              <a:rPr sz="1600" spc="-5" dirty="0">
                <a:latin typeface="Cambria Math"/>
                <a:cs typeface="Cambria Math"/>
              </a:rPr>
              <a:t>is a sequence </a:t>
            </a:r>
            <a:r>
              <a:rPr sz="1600" dirty="0">
                <a:latin typeface="Cambria Math"/>
                <a:cs typeface="Cambria Math"/>
              </a:rPr>
              <a:t>of </a:t>
            </a:r>
            <a:r>
              <a:rPr sz="1600" spc="-5" dirty="0">
                <a:latin typeface="Cambria Math"/>
                <a:cs typeface="Cambria Math"/>
              </a:rPr>
              <a:t>one mega-byte </a:t>
            </a:r>
            <a:r>
              <a:rPr sz="1600" dirty="0">
                <a:latin typeface="Cambria Math"/>
                <a:cs typeface="Cambria Math"/>
              </a:rPr>
              <a:t>in </a:t>
            </a:r>
            <a:r>
              <a:rPr sz="1600" spc="-5" dirty="0">
                <a:latin typeface="Cambria Math"/>
                <a:cs typeface="Cambria Math"/>
              </a:rPr>
              <a:t>which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one location stores an 8-bit binary code/data </a:t>
            </a:r>
            <a:r>
              <a:rPr sz="1600" spc="-10" dirty="0">
                <a:latin typeface="Cambria Math"/>
                <a:cs typeface="Cambria Math"/>
              </a:rPr>
              <a:t>and two </a:t>
            </a:r>
            <a:r>
              <a:rPr sz="1600" spc="-5" dirty="0">
                <a:latin typeface="Cambria Math"/>
                <a:cs typeface="Cambria Math"/>
              </a:rPr>
              <a:t>consecutive locations store </a:t>
            </a:r>
            <a:r>
              <a:rPr sz="1600" dirty="0">
                <a:latin typeface="Cambria Math"/>
                <a:cs typeface="Cambria Math"/>
              </a:rPr>
              <a:t>16-bit </a:t>
            </a:r>
            <a:r>
              <a:rPr sz="1600" spc="-10" dirty="0">
                <a:latin typeface="Cambria Math"/>
                <a:cs typeface="Cambria Math"/>
              </a:rPr>
              <a:t>binary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code/data. But physically (i.e., </a:t>
            </a:r>
            <a:r>
              <a:rPr sz="1600" dirty="0">
                <a:latin typeface="Cambria Math"/>
                <a:cs typeface="Cambria Math"/>
              </a:rPr>
              <a:t>in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hardware), the 1Mb </a:t>
            </a:r>
            <a:r>
              <a:rPr sz="1600" dirty="0">
                <a:latin typeface="Cambria Math"/>
                <a:cs typeface="Cambria Math"/>
              </a:rPr>
              <a:t>memory </a:t>
            </a:r>
            <a:r>
              <a:rPr sz="1600" spc="-5" dirty="0">
                <a:latin typeface="Cambria Math"/>
                <a:cs typeface="Cambria Math"/>
              </a:rPr>
              <a:t>space is divided into </a:t>
            </a:r>
            <a:r>
              <a:rPr sz="1600" spc="-10" dirty="0">
                <a:latin typeface="Cambria Math"/>
                <a:cs typeface="Cambria Math"/>
              </a:rPr>
              <a:t>two </a:t>
            </a:r>
            <a:r>
              <a:rPr sz="1600" spc="-5" dirty="0">
                <a:latin typeface="Cambria Math"/>
                <a:cs typeface="Cambria Math"/>
              </a:rPr>
              <a:t> banks </a:t>
            </a:r>
            <a:r>
              <a:rPr sz="1600" dirty="0">
                <a:latin typeface="Cambria Math"/>
                <a:cs typeface="Cambria Math"/>
              </a:rPr>
              <a:t>of </a:t>
            </a:r>
            <a:r>
              <a:rPr sz="1600" spc="-5" dirty="0">
                <a:latin typeface="Cambria Math"/>
                <a:cs typeface="Cambria Math"/>
              </a:rPr>
              <a:t>512kb </a:t>
            </a:r>
            <a:r>
              <a:rPr sz="1600" dirty="0">
                <a:latin typeface="Cambria Math"/>
                <a:cs typeface="Cambria Math"/>
              </a:rPr>
              <a:t>(512kb </a:t>
            </a:r>
            <a:r>
              <a:rPr sz="1600" spc="-5" dirty="0">
                <a:latin typeface="Cambria Math"/>
                <a:cs typeface="Cambria Math"/>
              </a:rPr>
              <a:t>+ 512kb = 1Mb). The </a:t>
            </a:r>
            <a:r>
              <a:rPr sz="1600" spc="-10" dirty="0">
                <a:latin typeface="Cambria Math"/>
                <a:cs typeface="Cambria Math"/>
              </a:rPr>
              <a:t>two </a:t>
            </a:r>
            <a:r>
              <a:rPr sz="1600" spc="-5" dirty="0">
                <a:latin typeface="Cambria Math"/>
                <a:cs typeface="Cambria Math"/>
              </a:rPr>
              <a:t>memory banks are called Even </a:t>
            </a:r>
            <a:r>
              <a:rPr sz="1600" spc="-10" dirty="0">
                <a:latin typeface="Cambria Math"/>
                <a:cs typeface="Cambria Math"/>
              </a:rPr>
              <a:t>(or </a:t>
            </a:r>
            <a:r>
              <a:rPr sz="1600" spc="-5" dirty="0">
                <a:latin typeface="Cambria Math"/>
                <a:cs typeface="Cambria Math"/>
              </a:rPr>
              <a:t>Lower) 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bank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and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Odd</a:t>
            </a:r>
            <a:r>
              <a:rPr sz="1600" spc="-5" dirty="0">
                <a:latin typeface="Cambria Math"/>
                <a:cs typeface="Cambria Math"/>
              </a:rPr>
              <a:t> (or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Upper)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bank.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mbria Math"/>
              <a:cs typeface="Cambria Math"/>
            </a:endParaRPr>
          </a:p>
          <a:p>
            <a:pPr marL="63500" marR="53340" algn="just">
              <a:lnSpc>
                <a:spcPct val="147500"/>
              </a:lnSpc>
            </a:pPr>
            <a:r>
              <a:rPr sz="1600" spc="-5" dirty="0">
                <a:latin typeface="Cambria Math"/>
                <a:cs typeface="Cambria Math"/>
              </a:rPr>
              <a:t>The 8086-based system </a:t>
            </a:r>
            <a:r>
              <a:rPr sz="1600" spc="-10" dirty="0">
                <a:latin typeface="Cambria Math"/>
                <a:cs typeface="Cambria Math"/>
              </a:rPr>
              <a:t>will have </a:t>
            </a:r>
            <a:r>
              <a:rPr sz="1600" spc="-5" dirty="0">
                <a:latin typeface="Cambria Math"/>
                <a:cs typeface="Cambria Math"/>
              </a:rPr>
              <a:t>two sets of </a:t>
            </a:r>
            <a:r>
              <a:rPr sz="1600" dirty="0">
                <a:latin typeface="Cambria Math"/>
                <a:cs typeface="Cambria Math"/>
              </a:rPr>
              <a:t>memory </a:t>
            </a:r>
            <a:r>
              <a:rPr sz="1600" spc="-5" dirty="0">
                <a:latin typeface="Cambria Math"/>
                <a:cs typeface="Cambria Math"/>
              </a:rPr>
              <a:t>IC's. One set for even bank </a:t>
            </a:r>
            <a:r>
              <a:rPr sz="1600" spc="-10" dirty="0">
                <a:latin typeface="Cambria Math"/>
                <a:cs typeface="Cambria Math"/>
              </a:rPr>
              <a:t>and another 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2400" spc="-7" baseline="3472" dirty="0">
                <a:latin typeface="Cambria Math"/>
                <a:cs typeface="Cambria Math"/>
              </a:rPr>
              <a:t>set for odd bank. </a:t>
            </a:r>
            <a:r>
              <a:rPr sz="2400" spc="-15" baseline="3472" dirty="0">
                <a:latin typeface="Cambria Math"/>
                <a:cs typeface="Cambria Math"/>
              </a:rPr>
              <a:t>The </a:t>
            </a:r>
            <a:r>
              <a:rPr sz="2400" baseline="3472" dirty="0">
                <a:latin typeface="Cambria Math"/>
                <a:cs typeface="Cambria Math"/>
              </a:rPr>
              <a:t>data </a:t>
            </a:r>
            <a:r>
              <a:rPr sz="2400" spc="-7" baseline="3472" dirty="0">
                <a:latin typeface="Cambria Math"/>
                <a:cs typeface="Cambria Math"/>
              </a:rPr>
              <a:t>lines </a:t>
            </a:r>
            <a:r>
              <a:rPr sz="2400" baseline="3472" dirty="0">
                <a:latin typeface="Cambria Math"/>
                <a:cs typeface="Cambria Math"/>
              </a:rPr>
              <a:t>D</a:t>
            </a:r>
            <a:r>
              <a:rPr sz="1050" dirty="0">
                <a:latin typeface="Cambria Math"/>
                <a:cs typeface="Cambria Math"/>
              </a:rPr>
              <a:t>0</a:t>
            </a:r>
            <a:r>
              <a:rPr sz="2400" baseline="3472" dirty="0">
                <a:latin typeface="Cambria Math"/>
                <a:cs typeface="Cambria Math"/>
              </a:rPr>
              <a:t>-D</a:t>
            </a:r>
            <a:r>
              <a:rPr sz="1050" dirty="0">
                <a:latin typeface="Cambria Math"/>
                <a:cs typeface="Cambria Math"/>
              </a:rPr>
              <a:t>7 </a:t>
            </a:r>
            <a:r>
              <a:rPr sz="2400" spc="-15" baseline="3472" dirty="0">
                <a:latin typeface="Cambria Math"/>
                <a:cs typeface="Cambria Math"/>
              </a:rPr>
              <a:t>are </a:t>
            </a:r>
            <a:r>
              <a:rPr sz="2400" spc="-7" baseline="3472" dirty="0">
                <a:latin typeface="Cambria Math"/>
                <a:cs typeface="Cambria Math"/>
              </a:rPr>
              <a:t>connected to even </a:t>
            </a:r>
            <a:r>
              <a:rPr sz="2400" spc="-15" baseline="3472" dirty="0">
                <a:latin typeface="Cambria Math"/>
                <a:cs typeface="Cambria Math"/>
              </a:rPr>
              <a:t>bank and the </a:t>
            </a:r>
            <a:r>
              <a:rPr sz="2400" spc="-7" baseline="3472" dirty="0">
                <a:latin typeface="Cambria Math"/>
                <a:cs typeface="Cambria Math"/>
              </a:rPr>
              <a:t>data lines </a:t>
            </a:r>
            <a:r>
              <a:rPr sz="2400" spc="15" baseline="3472" dirty="0">
                <a:latin typeface="Cambria Math"/>
                <a:cs typeface="Cambria Math"/>
              </a:rPr>
              <a:t>D</a:t>
            </a:r>
            <a:r>
              <a:rPr sz="1050" spc="10" dirty="0">
                <a:latin typeface="Cambria Math"/>
                <a:cs typeface="Cambria Math"/>
              </a:rPr>
              <a:t>8 </a:t>
            </a:r>
            <a:r>
              <a:rPr sz="2400" baseline="3472" dirty="0">
                <a:latin typeface="Cambria Math"/>
                <a:cs typeface="Cambria Math"/>
              </a:rPr>
              <a:t>-D</a:t>
            </a:r>
            <a:r>
              <a:rPr sz="1050" dirty="0">
                <a:latin typeface="Cambria Math"/>
                <a:cs typeface="Cambria Math"/>
              </a:rPr>
              <a:t>15 </a:t>
            </a:r>
            <a:r>
              <a:rPr sz="2400" spc="-15" baseline="3472" dirty="0">
                <a:latin typeface="Cambria Math"/>
                <a:cs typeface="Cambria Math"/>
              </a:rPr>
              <a:t>are </a:t>
            </a:r>
            <a:r>
              <a:rPr sz="2400" spc="-7" baseline="347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connected to odd bank. The </a:t>
            </a:r>
            <a:r>
              <a:rPr sz="1600" dirty="0">
                <a:latin typeface="Cambria Math"/>
                <a:cs typeface="Cambria Math"/>
              </a:rPr>
              <a:t>even </a:t>
            </a:r>
            <a:r>
              <a:rPr sz="1600" spc="-5" dirty="0">
                <a:latin typeface="Cambria Math"/>
                <a:cs typeface="Cambria Math"/>
              </a:rPr>
              <a:t>memory </a:t>
            </a:r>
            <a:r>
              <a:rPr sz="1600" spc="-10" dirty="0">
                <a:latin typeface="Cambria Math"/>
                <a:cs typeface="Cambria Math"/>
              </a:rPr>
              <a:t>bank </a:t>
            </a:r>
            <a:r>
              <a:rPr sz="1600" spc="-5" dirty="0">
                <a:latin typeface="Cambria Math"/>
                <a:cs typeface="Cambria Math"/>
              </a:rPr>
              <a:t>is selected by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address </a:t>
            </a:r>
            <a:r>
              <a:rPr sz="1600" spc="-10" dirty="0">
                <a:latin typeface="Cambria Math"/>
                <a:cs typeface="Cambria Math"/>
              </a:rPr>
              <a:t>line </a:t>
            </a:r>
            <a:r>
              <a:rPr sz="1600" spc="-5" dirty="0">
                <a:latin typeface="Cambria Math"/>
                <a:cs typeface="Cambria Math"/>
              </a:rPr>
              <a:t>Ao and the odd 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memory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bank</a:t>
            </a:r>
            <a:r>
              <a:rPr sz="1600" spc="-3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selected</a:t>
            </a:r>
            <a:r>
              <a:rPr sz="1600" spc="-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by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the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control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signal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BHE.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The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memory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banks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are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selected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when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these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signals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are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low(active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low).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Any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memory</a:t>
            </a:r>
            <a:r>
              <a:rPr sz="1600" spc="-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location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in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the</a:t>
            </a:r>
            <a:r>
              <a:rPr sz="1600" spc="-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memory</a:t>
            </a:r>
            <a:r>
              <a:rPr sz="1600" spc="-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bank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is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selected</a:t>
            </a:r>
            <a:r>
              <a:rPr sz="1600" spc="-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by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the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address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2400" spc="-15" baseline="3472" dirty="0">
                <a:latin typeface="Cambria Math"/>
                <a:cs typeface="Cambria Math"/>
              </a:rPr>
              <a:t>line </a:t>
            </a:r>
            <a:r>
              <a:rPr sz="2400" baseline="3472" dirty="0">
                <a:latin typeface="Cambria Math"/>
                <a:cs typeface="Cambria Math"/>
              </a:rPr>
              <a:t>A</a:t>
            </a:r>
            <a:r>
              <a:rPr sz="1050" dirty="0">
                <a:latin typeface="Cambria Math"/>
                <a:cs typeface="Cambria Math"/>
              </a:rPr>
              <a:t>1</a:t>
            </a:r>
            <a:r>
              <a:rPr sz="1050" spc="120" dirty="0">
                <a:latin typeface="Cambria Math"/>
                <a:cs typeface="Cambria Math"/>
              </a:rPr>
              <a:t> </a:t>
            </a:r>
            <a:r>
              <a:rPr sz="2400" spc="-7" baseline="3472" dirty="0">
                <a:latin typeface="Cambria Math"/>
                <a:cs typeface="Cambria Math"/>
              </a:rPr>
              <a:t>to </a:t>
            </a:r>
            <a:r>
              <a:rPr sz="2400" baseline="3472" dirty="0">
                <a:latin typeface="Cambria Math"/>
                <a:cs typeface="Cambria Math"/>
              </a:rPr>
              <a:t>A</a:t>
            </a:r>
            <a:r>
              <a:rPr sz="1050" dirty="0">
                <a:latin typeface="Cambria Math"/>
                <a:cs typeface="Cambria Math"/>
              </a:rPr>
              <a:t>19</a:t>
            </a:r>
            <a:r>
              <a:rPr sz="2400" baseline="3472" dirty="0">
                <a:latin typeface="Cambria Math"/>
                <a:cs typeface="Cambria Math"/>
              </a:rPr>
              <a:t>.</a:t>
            </a:r>
            <a:endParaRPr sz="2400" baseline="347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7260" y="1281938"/>
          <a:ext cx="8188325" cy="332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A19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A18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A17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A16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A15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A14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A13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A12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A9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A8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A7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A6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A5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A4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A3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A2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A0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2">
                <a:tc rowSpan="2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RAM1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405"/>
                        </a:lnSpc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SA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1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32">
                <a:tc rowSpan="2"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RAM2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SA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23">
                <a:tc rowSpan="2"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ROM1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SA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1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205">
                <a:tc row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ROM2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SA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0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405"/>
                        </a:lnSpc>
                      </a:pPr>
                      <a:r>
                        <a:rPr sz="1200" spc="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EA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mbria Math"/>
                          <a:cs typeface="Cambria Math"/>
                        </a:rPr>
                        <a:t>1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61285" y="5258688"/>
          <a:ext cx="5742305" cy="1602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15">
                <a:tc gridSpan="2"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SA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EA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RAM1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Even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(Lower)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Bank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00000</a:t>
                      </a:r>
                      <a:r>
                        <a:rPr sz="1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01FFE</a:t>
                      </a:r>
                      <a:r>
                        <a:rPr sz="1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RAM2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Odd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(Higher)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Bank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00001</a:t>
                      </a:r>
                      <a:r>
                        <a:rPr sz="1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01FFF</a:t>
                      </a:r>
                      <a:r>
                        <a:rPr sz="14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6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ROM1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Even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(Lower)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Bank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FE000</a:t>
                      </a:r>
                      <a:r>
                        <a:rPr sz="140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FFFFE</a:t>
                      </a:r>
                      <a:r>
                        <a:rPr sz="1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ROM2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Odd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(Higher)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Bank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FE001</a:t>
                      </a:r>
                      <a:r>
                        <a:rPr sz="140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FFFFF</a:t>
                      </a:r>
                      <a:r>
                        <a:rPr sz="14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H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1560" y="822960"/>
            <a:ext cx="8412480" cy="6094730"/>
            <a:chOff x="1051560" y="822960"/>
            <a:chExt cx="8412480" cy="6094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60" y="822960"/>
              <a:ext cx="8412480" cy="60947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8640" y="3468907"/>
              <a:ext cx="712120" cy="3597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2558" y="3545215"/>
              <a:ext cx="602840" cy="2930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3813" y="5293475"/>
              <a:ext cx="575141" cy="2644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2982" y="5264573"/>
              <a:ext cx="690989" cy="2988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5263" y="35634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28575"/>
                  </a:moveTo>
                  <a:lnTo>
                    <a:pt x="0" y="28575"/>
                  </a:lnTo>
                </a:path>
              </a:pathLst>
            </a:custGeom>
            <a:ln w="57150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9266" y="5344888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16" y="317"/>
                  </a:moveTo>
                  <a:lnTo>
                    <a:pt x="66298" y="317"/>
                  </a:lnTo>
                  <a:lnTo>
                    <a:pt x="65768" y="317"/>
                  </a:lnTo>
                  <a:lnTo>
                    <a:pt x="64710" y="317"/>
                  </a:lnTo>
                  <a:lnTo>
                    <a:pt x="63653" y="317"/>
                  </a:lnTo>
                  <a:lnTo>
                    <a:pt x="61837" y="0"/>
                  </a:lnTo>
                  <a:lnTo>
                    <a:pt x="60272" y="317"/>
                  </a:lnTo>
                  <a:lnTo>
                    <a:pt x="58707" y="634"/>
                  </a:lnTo>
                  <a:lnTo>
                    <a:pt x="57191" y="1483"/>
                  </a:lnTo>
                  <a:lnTo>
                    <a:pt x="55321" y="2222"/>
                  </a:lnTo>
                  <a:lnTo>
                    <a:pt x="53450" y="2962"/>
                  </a:lnTo>
                  <a:lnTo>
                    <a:pt x="51072" y="3613"/>
                  </a:lnTo>
                  <a:lnTo>
                    <a:pt x="49051" y="4756"/>
                  </a:lnTo>
                  <a:lnTo>
                    <a:pt x="47028" y="5899"/>
                  </a:lnTo>
                  <a:lnTo>
                    <a:pt x="45259" y="7611"/>
                  </a:lnTo>
                  <a:lnTo>
                    <a:pt x="43187" y="9078"/>
                  </a:lnTo>
                  <a:lnTo>
                    <a:pt x="41114" y="10545"/>
                  </a:lnTo>
                  <a:lnTo>
                    <a:pt x="38997" y="12180"/>
                  </a:lnTo>
                  <a:lnTo>
                    <a:pt x="36617" y="13560"/>
                  </a:lnTo>
                  <a:lnTo>
                    <a:pt x="34237" y="14940"/>
                  </a:lnTo>
                  <a:lnTo>
                    <a:pt x="31354" y="15940"/>
                  </a:lnTo>
                  <a:lnTo>
                    <a:pt x="28907" y="17360"/>
                  </a:lnTo>
                  <a:lnTo>
                    <a:pt x="18363" y="26311"/>
                  </a:lnTo>
                  <a:lnTo>
                    <a:pt x="16523" y="28357"/>
                  </a:lnTo>
                  <a:lnTo>
                    <a:pt x="14684" y="30402"/>
                  </a:lnTo>
                  <a:lnTo>
                    <a:pt x="12633" y="32863"/>
                  </a:lnTo>
                  <a:lnTo>
                    <a:pt x="10901" y="34350"/>
                  </a:lnTo>
                  <a:lnTo>
                    <a:pt x="9170" y="35836"/>
                  </a:lnTo>
                  <a:lnTo>
                    <a:pt x="7516" y="36957"/>
                  </a:lnTo>
                  <a:lnTo>
                    <a:pt x="6132" y="37276"/>
                  </a:lnTo>
                  <a:lnTo>
                    <a:pt x="4748" y="37595"/>
                  </a:lnTo>
                  <a:lnTo>
                    <a:pt x="3574" y="37219"/>
                  </a:lnTo>
                  <a:lnTo>
                    <a:pt x="2599" y="36266"/>
                  </a:lnTo>
                  <a:lnTo>
                    <a:pt x="1625" y="35312"/>
                  </a:lnTo>
                  <a:lnTo>
                    <a:pt x="572" y="33617"/>
                  </a:lnTo>
                  <a:lnTo>
                    <a:pt x="286" y="31555"/>
                  </a:lnTo>
                  <a:lnTo>
                    <a:pt x="0" y="29492"/>
                  </a:lnTo>
                  <a:lnTo>
                    <a:pt x="139" y="26473"/>
                  </a:lnTo>
                  <a:lnTo>
                    <a:pt x="880" y="23889"/>
                  </a:lnTo>
                  <a:lnTo>
                    <a:pt x="1621" y="21304"/>
                  </a:lnTo>
                  <a:lnTo>
                    <a:pt x="2968" y="18454"/>
                  </a:lnTo>
                  <a:lnTo>
                    <a:pt x="4733" y="16049"/>
                  </a:lnTo>
                  <a:lnTo>
                    <a:pt x="6496" y="13643"/>
                  </a:lnTo>
                  <a:lnTo>
                    <a:pt x="9170" y="11362"/>
                  </a:lnTo>
                  <a:lnTo>
                    <a:pt x="11463" y="9454"/>
                  </a:lnTo>
                  <a:lnTo>
                    <a:pt x="13756" y="7547"/>
                  </a:lnTo>
                  <a:lnTo>
                    <a:pt x="17319" y="5412"/>
                  </a:lnTo>
                  <a:lnTo>
                    <a:pt x="18490" y="4603"/>
                  </a:lnTo>
                </a:path>
              </a:pathLst>
            </a:custGeom>
            <a:ln w="57150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914" y="5427257"/>
              <a:ext cx="78740" cy="75565"/>
            </a:xfrm>
            <a:custGeom>
              <a:avLst/>
              <a:gdLst/>
              <a:ahLst/>
              <a:cxnLst/>
              <a:rect l="l" t="t" r="r" b="b"/>
              <a:pathLst>
                <a:path w="78740" h="75564">
                  <a:moveTo>
                    <a:pt x="68761" y="74830"/>
                  </a:moveTo>
                  <a:lnTo>
                    <a:pt x="68761" y="74830"/>
                  </a:lnTo>
                  <a:lnTo>
                    <a:pt x="52952" y="74830"/>
                  </a:lnTo>
                  <a:lnTo>
                    <a:pt x="49605" y="75148"/>
                  </a:lnTo>
                  <a:lnTo>
                    <a:pt x="46758" y="74830"/>
                  </a:lnTo>
                  <a:lnTo>
                    <a:pt x="43910" y="74513"/>
                  </a:lnTo>
                  <a:lnTo>
                    <a:pt x="41276" y="73665"/>
                  </a:lnTo>
                  <a:lnTo>
                    <a:pt x="38476" y="72926"/>
                  </a:lnTo>
                  <a:lnTo>
                    <a:pt x="35677" y="72186"/>
                  </a:lnTo>
                  <a:lnTo>
                    <a:pt x="32577" y="71535"/>
                  </a:lnTo>
                  <a:lnTo>
                    <a:pt x="29959" y="70392"/>
                  </a:lnTo>
                  <a:lnTo>
                    <a:pt x="27342" y="69249"/>
                  </a:lnTo>
                  <a:lnTo>
                    <a:pt x="25171" y="67537"/>
                  </a:lnTo>
                  <a:lnTo>
                    <a:pt x="22772" y="66070"/>
                  </a:lnTo>
                  <a:lnTo>
                    <a:pt x="20373" y="64603"/>
                  </a:lnTo>
                  <a:lnTo>
                    <a:pt x="17766" y="63286"/>
                  </a:lnTo>
                  <a:lnTo>
                    <a:pt x="15567" y="61588"/>
                  </a:lnTo>
                  <a:lnTo>
                    <a:pt x="13367" y="59890"/>
                  </a:lnTo>
                  <a:lnTo>
                    <a:pt x="11302" y="58042"/>
                  </a:lnTo>
                  <a:lnTo>
                    <a:pt x="9576" y="55883"/>
                  </a:lnTo>
                  <a:lnTo>
                    <a:pt x="7851" y="53724"/>
                  </a:lnTo>
                  <a:lnTo>
                    <a:pt x="6409" y="51290"/>
                  </a:lnTo>
                  <a:lnTo>
                    <a:pt x="5214" y="48632"/>
                  </a:lnTo>
                  <a:lnTo>
                    <a:pt x="4019" y="45974"/>
                  </a:lnTo>
                  <a:lnTo>
                    <a:pt x="3132" y="43026"/>
                  </a:lnTo>
                  <a:lnTo>
                    <a:pt x="2405" y="39935"/>
                  </a:lnTo>
                  <a:lnTo>
                    <a:pt x="1678" y="36845"/>
                  </a:lnTo>
                  <a:lnTo>
                    <a:pt x="1220" y="33506"/>
                  </a:lnTo>
                  <a:lnTo>
                    <a:pt x="851" y="30089"/>
                  </a:lnTo>
                  <a:lnTo>
                    <a:pt x="482" y="26673"/>
                  </a:lnTo>
                  <a:lnTo>
                    <a:pt x="0" y="22753"/>
                  </a:lnTo>
                  <a:lnTo>
                    <a:pt x="189" y="19437"/>
                  </a:lnTo>
                  <a:lnTo>
                    <a:pt x="379" y="16121"/>
                  </a:lnTo>
                  <a:lnTo>
                    <a:pt x="918" y="12895"/>
                  </a:lnTo>
                  <a:lnTo>
                    <a:pt x="1991" y="10193"/>
                  </a:lnTo>
                  <a:lnTo>
                    <a:pt x="3063" y="7491"/>
                  </a:lnTo>
                  <a:lnTo>
                    <a:pt x="4974" y="4843"/>
                  </a:lnTo>
                  <a:lnTo>
                    <a:pt x="6622" y="3224"/>
                  </a:lnTo>
                  <a:lnTo>
                    <a:pt x="8270" y="1606"/>
                  </a:lnTo>
                  <a:lnTo>
                    <a:pt x="9907" y="967"/>
                  </a:lnTo>
                  <a:lnTo>
                    <a:pt x="11882" y="483"/>
                  </a:lnTo>
                  <a:lnTo>
                    <a:pt x="13855" y="0"/>
                  </a:lnTo>
                  <a:lnTo>
                    <a:pt x="16030" y="156"/>
                  </a:lnTo>
                  <a:lnTo>
                    <a:pt x="18466" y="322"/>
                  </a:lnTo>
                  <a:lnTo>
                    <a:pt x="20902" y="487"/>
                  </a:lnTo>
                  <a:lnTo>
                    <a:pt x="23928" y="698"/>
                  </a:lnTo>
                  <a:lnTo>
                    <a:pt x="26499" y="1477"/>
                  </a:lnTo>
                  <a:lnTo>
                    <a:pt x="29069" y="2257"/>
                  </a:lnTo>
                  <a:lnTo>
                    <a:pt x="31370" y="3728"/>
                  </a:lnTo>
                  <a:lnTo>
                    <a:pt x="33889" y="5000"/>
                  </a:lnTo>
                  <a:lnTo>
                    <a:pt x="36407" y="6272"/>
                  </a:lnTo>
                  <a:lnTo>
                    <a:pt x="38909" y="7806"/>
                  </a:lnTo>
                  <a:lnTo>
                    <a:pt x="41608" y="9107"/>
                  </a:lnTo>
                  <a:lnTo>
                    <a:pt x="44307" y="10409"/>
                  </a:lnTo>
                  <a:lnTo>
                    <a:pt x="47118" y="11714"/>
                  </a:lnTo>
                  <a:lnTo>
                    <a:pt x="50083" y="12810"/>
                  </a:lnTo>
                  <a:lnTo>
                    <a:pt x="53049" y="13905"/>
                  </a:lnTo>
                  <a:lnTo>
                    <a:pt x="56489" y="14556"/>
                  </a:lnTo>
                  <a:lnTo>
                    <a:pt x="59401" y="15679"/>
                  </a:lnTo>
                  <a:lnTo>
                    <a:pt x="62314" y="16802"/>
                  </a:lnTo>
                  <a:lnTo>
                    <a:pt x="65166" y="17968"/>
                  </a:lnTo>
                  <a:lnTo>
                    <a:pt x="67557" y="19549"/>
                  </a:lnTo>
                  <a:lnTo>
                    <a:pt x="69947" y="21131"/>
                  </a:lnTo>
                  <a:lnTo>
                    <a:pt x="72021" y="22991"/>
                  </a:lnTo>
                  <a:lnTo>
                    <a:pt x="73744" y="25168"/>
                  </a:lnTo>
                  <a:lnTo>
                    <a:pt x="75467" y="27344"/>
                  </a:lnTo>
                  <a:lnTo>
                    <a:pt x="77117" y="30188"/>
                  </a:lnTo>
                  <a:lnTo>
                    <a:pt x="77896" y="32609"/>
                  </a:lnTo>
                  <a:lnTo>
                    <a:pt x="78675" y="35031"/>
                  </a:lnTo>
                  <a:lnTo>
                    <a:pt x="78561" y="37248"/>
                  </a:lnTo>
                  <a:lnTo>
                    <a:pt x="78419" y="39697"/>
                  </a:lnTo>
                  <a:lnTo>
                    <a:pt x="78276" y="42148"/>
                  </a:lnTo>
                  <a:lnTo>
                    <a:pt x="77618" y="44944"/>
                  </a:lnTo>
                  <a:lnTo>
                    <a:pt x="77038" y="47309"/>
                  </a:lnTo>
                  <a:lnTo>
                    <a:pt x="76458" y="49675"/>
                  </a:lnTo>
                  <a:lnTo>
                    <a:pt x="75291" y="52793"/>
                  </a:lnTo>
                  <a:lnTo>
                    <a:pt x="74941" y="53889"/>
                  </a:lnTo>
                </a:path>
              </a:pathLst>
            </a:custGeom>
            <a:ln w="57150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9324" y="5574049"/>
              <a:ext cx="125758" cy="807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8085" y="5450015"/>
              <a:ext cx="157562" cy="103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83506" y="5411929"/>
              <a:ext cx="234950" cy="12065"/>
            </a:xfrm>
            <a:custGeom>
              <a:avLst/>
              <a:gdLst/>
              <a:ahLst/>
              <a:cxnLst/>
              <a:rect l="l" t="t" r="r" b="b"/>
              <a:pathLst>
                <a:path w="234950" h="12064">
                  <a:moveTo>
                    <a:pt x="317" y="11717"/>
                  </a:moveTo>
                  <a:lnTo>
                    <a:pt x="317" y="11400"/>
                  </a:lnTo>
                  <a:lnTo>
                    <a:pt x="0" y="10552"/>
                  </a:lnTo>
                  <a:lnTo>
                    <a:pt x="317" y="9813"/>
                  </a:lnTo>
                  <a:lnTo>
                    <a:pt x="13517" y="2914"/>
                  </a:lnTo>
                  <a:lnTo>
                    <a:pt x="16126" y="2359"/>
                  </a:lnTo>
                  <a:lnTo>
                    <a:pt x="19155" y="1906"/>
                  </a:lnTo>
                  <a:lnTo>
                    <a:pt x="22321" y="1531"/>
                  </a:lnTo>
                  <a:lnTo>
                    <a:pt x="25486" y="1157"/>
                  </a:lnTo>
                  <a:lnTo>
                    <a:pt x="28967" y="887"/>
                  </a:lnTo>
                  <a:lnTo>
                    <a:pt x="32506" y="667"/>
                  </a:lnTo>
                  <a:lnTo>
                    <a:pt x="36046" y="446"/>
                  </a:lnTo>
                  <a:lnTo>
                    <a:pt x="39797" y="314"/>
                  </a:lnTo>
                  <a:lnTo>
                    <a:pt x="43557" y="208"/>
                  </a:lnTo>
                  <a:lnTo>
                    <a:pt x="47318" y="102"/>
                  </a:lnTo>
                  <a:lnTo>
                    <a:pt x="51200" y="61"/>
                  </a:lnTo>
                  <a:lnTo>
                    <a:pt x="55067" y="30"/>
                  </a:lnTo>
                  <a:lnTo>
                    <a:pt x="58933" y="0"/>
                  </a:lnTo>
                  <a:lnTo>
                    <a:pt x="62858" y="11"/>
                  </a:lnTo>
                  <a:lnTo>
                    <a:pt x="66754" y="23"/>
                  </a:lnTo>
                  <a:lnTo>
                    <a:pt x="70651" y="36"/>
                  </a:lnTo>
                  <a:lnTo>
                    <a:pt x="74564" y="72"/>
                  </a:lnTo>
                  <a:lnTo>
                    <a:pt x="78448" y="103"/>
                  </a:lnTo>
                  <a:lnTo>
                    <a:pt x="82333" y="134"/>
                  </a:lnTo>
                  <a:lnTo>
                    <a:pt x="86210" y="176"/>
                  </a:lnTo>
                  <a:lnTo>
                    <a:pt x="90063" y="212"/>
                  </a:lnTo>
                  <a:lnTo>
                    <a:pt x="93916" y="248"/>
                  </a:lnTo>
                  <a:lnTo>
                    <a:pt x="97751" y="286"/>
                  </a:lnTo>
                  <a:lnTo>
                    <a:pt x="101568" y="317"/>
                  </a:lnTo>
                  <a:lnTo>
                    <a:pt x="124283" y="465"/>
                  </a:lnTo>
                  <a:lnTo>
                    <a:pt x="128044" y="481"/>
                  </a:lnTo>
                  <a:lnTo>
                    <a:pt x="131791" y="494"/>
                  </a:lnTo>
                  <a:lnTo>
                    <a:pt x="135535" y="503"/>
                  </a:lnTo>
                  <a:lnTo>
                    <a:pt x="139280" y="513"/>
                  </a:lnTo>
                  <a:lnTo>
                    <a:pt x="143015" y="519"/>
                  </a:lnTo>
                  <a:lnTo>
                    <a:pt x="146749" y="524"/>
                  </a:lnTo>
                  <a:lnTo>
                    <a:pt x="150484" y="529"/>
                  </a:lnTo>
                  <a:lnTo>
                    <a:pt x="154213" y="531"/>
                  </a:lnTo>
                  <a:lnTo>
                    <a:pt x="157943" y="532"/>
                  </a:lnTo>
                  <a:lnTo>
                    <a:pt x="161673" y="534"/>
                  </a:lnTo>
                  <a:lnTo>
                    <a:pt x="165400" y="533"/>
                  </a:lnTo>
                  <a:lnTo>
                    <a:pt x="169128" y="533"/>
                  </a:lnTo>
                  <a:lnTo>
                    <a:pt x="172856" y="532"/>
                  </a:lnTo>
                  <a:lnTo>
                    <a:pt x="176584" y="531"/>
                  </a:lnTo>
                  <a:lnTo>
                    <a:pt x="180313" y="530"/>
                  </a:lnTo>
                  <a:lnTo>
                    <a:pt x="184042" y="529"/>
                  </a:lnTo>
                  <a:lnTo>
                    <a:pt x="187771" y="527"/>
                  </a:lnTo>
                  <a:lnTo>
                    <a:pt x="191501" y="525"/>
                  </a:lnTo>
                  <a:lnTo>
                    <a:pt x="195231" y="523"/>
                  </a:lnTo>
                  <a:lnTo>
                    <a:pt x="198962" y="522"/>
                  </a:lnTo>
                  <a:lnTo>
                    <a:pt x="202693" y="520"/>
                  </a:lnTo>
                  <a:lnTo>
                    <a:pt x="206426" y="519"/>
                  </a:lnTo>
                  <a:lnTo>
                    <a:pt x="210158" y="517"/>
                  </a:lnTo>
                  <a:lnTo>
                    <a:pt x="213890" y="516"/>
                  </a:lnTo>
                  <a:lnTo>
                    <a:pt x="217623" y="516"/>
                  </a:lnTo>
                  <a:lnTo>
                    <a:pt x="221675" y="515"/>
                  </a:lnTo>
                  <a:lnTo>
                    <a:pt x="225092" y="514"/>
                  </a:lnTo>
                  <a:lnTo>
                    <a:pt x="228508" y="513"/>
                  </a:lnTo>
                  <a:lnTo>
                    <a:pt x="232840" y="512"/>
                  </a:lnTo>
                  <a:lnTo>
                    <a:pt x="234391" y="5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117" y="5557605"/>
              <a:ext cx="278765" cy="12065"/>
            </a:xfrm>
            <a:custGeom>
              <a:avLst/>
              <a:gdLst/>
              <a:ahLst/>
              <a:cxnLst/>
              <a:rect l="l" t="t" r="r" b="b"/>
              <a:pathLst>
                <a:path w="278764" h="12064">
                  <a:moveTo>
                    <a:pt x="0" y="11717"/>
                  </a:moveTo>
                  <a:lnTo>
                    <a:pt x="0" y="11717"/>
                  </a:lnTo>
                  <a:lnTo>
                    <a:pt x="150167" y="11717"/>
                  </a:lnTo>
                  <a:lnTo>
                    <a:pt x="154214" y="12035"/>
                  </a:lnTo>
                  <a:lnTo>
                    <a:pt x="157626" y="11717"/>
                  </a:lnTo>
                  <a:lnTo>
                    <a:pt x="161039" y="11400"/>
                  </a:lnTo>
                  <a:lnTo>
                    <a:pt x="163917" y="10552"/>
                  </a:lnTo>
                  <a:lnTo>
                    <a:pt x="166906" y="9812"/>
                  </a:lnTo>
                  <a:lnTo>
                    <a:pt x="169895" y="9073"/>
                  </a:lnTo>
                  <a:lnTo>
                    <a:pt x="172653" y="8104"/>
                  </a:lnTo>
                  <a:lnTo>
                    <a:pt x="175557" y="7279"/>
                  </a:lnTo>
                  <a:lnTo>
                    <a:pt x="178461" y="6454"/>
                  </a:lnTo>
                  <a:lnTo>
                    <a:pt x="181325" y="5589"/>
                  </a:lnTo>
                  <a:lnTo>
                    <a:pt x="220840" y="314"/>
                  </a:lnTo>
                  <a:lnTo>
                    <a:pt x="224469" y="208"/>
                  </a:lnTo>
                  <a:lnTo>
                    <a:pt x="228098" y="102"/>
                  </a:lnTo>
                  <a:lnTo>
                    <a:pt x="231792" y="61"/>
                  </a:lnTo>
                  <a:lnTo>
                    <a:pt x="235497" y="31"/>
                  </a:lnTo>
                  <a:lnTo>
                    <a:pt x="239201" y="0"/>
                  </a:lnTo>
                  <a:lnTo>
                    <a:pt x="242949" y="11"/>
                  </a:lnTo>
                  <a:lnTo>
                    <a:pt x="246696" y="24"/>
                  </a:lnTo>
                  <a:lnTo>
                    <a:pt x="250444" y="36"/>
                  </a:lnTo>
                  <a:lnTo>
                    <a:pt x="254215" y="72"/>
                  </a:lnTo>
                  <a:lnTo>
                    <a:pt x="257982" y="103"/>
                  </a:lnTo>
                  <a:lnTo>
                    <a:pt x="261749" y="134"/>
                  </a:lnTo>
                  <a:lnTo>
                    <a:pt x="265844" y="176"/>
                  </a:lnTo>
                  <a:lnTo>
                    <a:pt x="269298" y="212"/>
                  </a:lnTo>
                  <a:lnTo>
                    <a:pt x="272752" y="248"/>
                  </a:lnTo>
                  <a:lnTo>
                    <a:pt x="277138" y="300"/>
                  </a:lnTo>
                  <a:lnTo>
                    <a:pt x="278706" y="31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0916" y="3262275"/>
              <a:ext cx="159846" cy="1083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4003" y="3272144"/>
              <a:ext cx="154314" cy="767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DA6AB4-EE12-455B-877C-C0DF1948F135}"/>
</file>

<file path=customXml/itemProps2.xml><?xml version="1.0" encoding="utf-8"?>
<ds:datastoreItem xmlns:ds="http://schemas.openxmlformats.org/officeDocument/2006/customXml" ds:itemID="{527E30D8-F206-44AB-B0EC-3CDAE20571AE}"/>
</file>

<file path=customXml/itemProps3.xml><?xml version="1.0" encoding="utf-8"?>
<ds:datastoreItem xmlns:ds="http://schemas.openxmlformats.org/officeDocument/2006/customXml" ds:itemID="{4FBFBC24-ADB4-461D-9FCF-D349B7D021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Custom</PresentationFormat>
  <Paragraphs>247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Cambria Math</vt:lpstr>
      <vt:lpstr>Symbol</vt:lpstr>
      <vt:lpstr>Times New Roman</vt:lpstr>
      <vt:lpstr>Office Theme</vt:lpstr>
      <vt:lpstr>PowerPoint Presentation</vt:lpstr>
      <vt:lpstr>8086 Memory Interfacing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n White</dc:creator>
  <cp:lastModifiedBy>Mahbubur Rahman</cp:lastModifiedBy>
  <cp:revision>1</cp:revision>
  <dcterms:created xsi:type="dcterms:W3CDTF">2023-11-04T04:26:16Z</dcterms:created>
  <dcterms:modified xsi:type="dcterms:W3CDTF">2023-11-04T04:26:47Z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