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21"/>
  </p:notesMasterIdLst>
  <p:handoutMasterIdLst>
    <p:handoutMasterId r:id="rId22"/>
  </p:handoutMasterIdLst>
  <p:sldIdLst>
    <p:sldId id="258" r:id="rId2"/>
    <p:sldId id="259" r:id="rId3"/>
    <p:sldId id="261" r:id="rId4"/>
    <p:sldId id="262" r:id="rId5"/>
    <p:sldId id="263" r:id="rId6"/>
    <p:sldId id="264" r:id="rId7"/>
    <p:sldId id="266" r:id="rId8"/>
    <p:sldId id="265" r:id="rId9"/>
    <p:sldId id="267" r:id="rId10"/>
    <p:sldId id="268" r:id="rId11"/>
    <p:sldId id="269" r:id="rId12"/>
    <p:sldId id="271" r:id="rId13"/>
    <p:sldId id="273" r:id="rId14"/>
    <p:sldId id="275" r:id="rId15"/>
    <p:sldId id="272" r:id="rId16"/>
    <p:sldId id="276" r:id="rId17"/>
    <p:sldId id="274" r:id="rId18"/>
    <p:sldId id="277" r:id="rId19"/>
    <p:sldId id="278" r:id="rId20"/>
  </p:sldIdLst>
  <p:sldSz cx="12192000" cy="9144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187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D3C81E-CF57-4788-A92B-F261A6EAFCC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3B6196-CA4B-4E91-8513-24D076C258DA}">
      <dgm:prSet/>
      <dgm:spPr/>
      <dgm:t>
        <a:bodyPr/>
        <a:lstStyle/>
        <a:p>
          <a:pPr algn="ctr"/>
          <a:r>
            <a:rPr lang="en-US" b="1" dirty="0">
              <a:latin typeface="TH SarabunPSK" panose="020B0500040200020003" pitchFamily="34" charset="-34"/>
              <a:cs typeface="TH SarabunPSK" panose="020B0500040200020003" pitchFamily="34" charset="-34"/>
            </a:rPr>
            <a:t>QR-Code</a:t>
          </a:r>
          <a:r>
            <a:rPr lang="en-US" b="1" dirty="0"/>
            <a:t> ประจำรถ</a:t>
          </a:r>
        </a:p>
      </dgm:t>
    </dgm:pt>
    <dgm:pt modelId="{D902CA4A-D174-476A-8882-0C822CE89802}" type="parTrans" cxnId="{CBE5BDD8-FB65-4540-9F87-B6253AA7E6D9}">
      <dgm:prSet/>
      <dgm:spPr/>
      <dgm:t>
        <a:bodyPr/>
        <a:lstStyle/>
        <a:p>
          <a:endParaRPr lang="en-US"/>
        </a:p>
      </dgm:t>
    </dgm:pt>
    <dgm:pt modelId="{4CA44CCA-EC74-4C32-B48D-7001244E10F9}" type="sibTrans" cxnId="{CBE5BDD8-FB65-4540-9F87-B6253AA7E6D9}">
      <dgm:prSet/>
      <dgm:spPr/>
      <dgm:t>
        <a:bodyPr/>
        <a:lstStyle/>
        <a:p>
          <a:endParaRPr lang="en-US"/>
        </a:p>
      </dgm:t>
    </dgm:pt>
    <dgm:pt modelId="{3916ACB2-FBD1-43C0-873A-6B85FE4230D3}">
      <dgm:prSet/>
      <dgm:spPr/>
      <dgm:t>
        <a:bodyPr/>
        <a:lstStyle/>
        <a:p>
          <a:r>
            <a:rPr lang="th-TH" b="1" dirty="0">
              <a:latin typeface="TH SarabunPSK" panose="020B0500040200020003" pitchFamily="34" charset="-34"/>
              <a:cs typeface="TH SarabunPSK" panose="020B0500040200020003" pitchFamily="34" charset="-34"/>
            </a:rPr>
            <a:t>ให้ พขร. ทำการสแกน </a:t>
          </a:r>
          <a:r>
            <a:rPr lang="en-US" b="1" dirty="0">
              <a:latin typeface="TH SarabunPSK" panose="020B0500040200020003" pitchFamily="34" charset="-34"/>
              <a:cs typeface="TH SarabunPSK" panose="020B0500040200020003" pitchFamily="34" charset="-34"/>
            </a:rPr>
            <a:t>QR-Code </a:t>
          </a:r>
          <a:r>
            <a:rPr lang="th-TH" b="1" dirty="0">
              <a:latin typeface="TH SarabunPSK" panose="020B0500040200020003" pitchFamily="34" charset="-34"/>
              <a:cs typeface="TH SarabunPSK" panose="020B0500040200020003" pitchFamily="34" charset="-34"/>
            </a:rPr>
            <a:t>ใหม่ทุกครั้ง</a:t>
          </a:r>
          <a:endParaRPr lang="en-US" b="1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D9877684-47DB-4CC8-8603-CDA4052BF354}" type="parTrans" cxnId="{8A0C03AE-76A4-4A5D-9ED9-3D923FFCFFAA}">
      <dgm:prSet/>
      <dgm:spPr/>
      <dgm:t>
        <a:bodyPr/>
        <a:lstStyle/>
        <a:p>
          <a:endParaRPr lang="en-US"/>
        </a:p>
      </dgm:t>
    </dgm:pt>
    <dgm:pt modelId="{B397DEDD-1C34-408A-A1A1-9DDC83A5B501}" type="sibTrans" cxnId="{8A0C03AE-76A4-4A5D-9ED9-3D923FFCFFAA}">
      <dgm:prSet/>
      <dgm:spPr/>
      <dgm:t>
        <a:bodyPr/>
        <a:lstStyle/>
        <a:p>
          <a:endParaRPr lang="en-US"/>
        </a:p>
      </dgm:t>
    </dgm:pt>
    <dgm:pt modelId="{67EBA618-A8E1-4D94-8415-CF33FFAC3FE3}" type="pres">
      <dgm:prSet presAssocID="{56D3C81E-CF57-4788-A92B-F261A6EAFCCF}" presName="linear" presStyleCnt="0">
        <dgm:presLayoutVars>
          <dgm:animLvl val="lvl"/>
          <dgm:resizeHandles val="exact"/>
        </dgm:presLayoutVars>
      </dgm:prSet>
      <dgm:spPr/>
    </dgm:pt>
    <dgm:pt modelId="{ED3BDA38-E227-4D73-BBAD-17A8D48C69EA}" type="pres">
      <dgm:prSet presAssocID="{D23B6196-CA4B-4E91-8513-24D076C258D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0DBAA06-2B79-4493-8544-D2D70AB72987}" type="pres">
      <dgm:prSet presAssocID="{4CA44CCA-EC74-4C32-B48D-7001244E10F9}" presName="spacer" presStyleCnt="0"/>
      <dgm:spPr/>
    </dgm:pt>
    <dgm:pt modelId="{217C4639-AEED-4E57-A7EC-A96A2CD6839E}" type="pres">
      <dgm:prSet presAssocID="{3916ACB2-FBD1-43C0-873A-6B85FE4230D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094B203-CBCF-43D3-83BE-12C91D665401}" type="presOf" srcId="{56D3C81E-CF57-4788-A92B-F261A6EAFCCF}" destId="{67EBA618-A8E1-4D94-8415-CF33FFAC3FE3}" srcOrd="0" destOrd="0" presId="urn:microsoft.com/office/officeart/2005/8/layout/vList2"/>
    <dgm:cxn modelId="{3FA6948C-85EB-431E-A515-96F8BA4A149D}" type="presOf" srcId="{D23B6196-CA4B-4E91-8513-24D076C258DA}" destId="{ED3BDA38-E227-4D73-BBAD-17A8D48C69EA}" srcOrd="0" destOrd="0" presId="urn:microsoft.com/office/officeart/2005/8/layout/vList2"/>
    <dgm:cxn modelId="{8A0C03AE-76A4-4A5D-9ED9-3D923FFCFFAA}" srcId="{56D3C81E-CF57-4788-A92B-F261A6EAFCCF}" destId="{3916ACB2-FBD1-43C0-873A-6B85FE4230D3}" srcOrd="1" destOrd="0" parTransId="{D9877684-47DB-4CC8-8603-CDA4052BF354}" sibTransId="{B397DEDD-1C34-408A-A1A1-9DDC83A5B501}"/>
    <dgm:cxn modelId="{CBE5BDD8-FB65-4540-9F87-B6253AA7E6D9}" srcId="{56D3C81E-CF57-4788-A92B-F261A6EAFCCF}" destId="{D23B6196-CA4B-4E91-8513-24D076C258DA}" srcOrd="0" destOrd="0" parTransId="{D902CA4A-D174-476A-8882-0C822CE89802}" sibTransId="{4CA44CCA-EC74-4C32-B48D-7001244E10F9}"/>
    <dgm:cxn modelId="{A3F8FCF3-0DE9-4875-9C86-8A333DEFA0A3}" type="presOf" srcId="{3916ACB2-FBD1-43C0-873A-6B85FE4230D3}" destId="{217C4639-AEED-4E57-A7EC-A96A2CD6839E}" srcOrd="0" destOrd="0" presId="urn:microsoft.com/office/officeart/2005/8/layout/vList2"/>
    <dgm:cxn modelId="{2CB4B870-A17E-4B90-87AB-F426727A19CE}" type="presParOf" srcId="{67EBA618-A8E1-4D94-8415-CF33FFAC3FE3}" destId="{ED3BDA38-E227-4D73-BBAD-17A8D48C69EA}" srcOrd="0" destOrd="0" presId="urn:microsoft.com/office/officeart/2005/8/layout/vList2"/>
    <dgm:cxn modelId="{7FAD6344-43F2-487A-AA44-87CE308697C8}" type="presParOf" srcId="{67EBA618-A8E1-4D94-8415-CF33FFAC3FE3}" destId="{20DBAA06-2B79-4493-8544-D2D70AB72987}" srcOrd="1" destOrd="0" presId="urn:microsoft.com/office/officeart/2005/8/layout/vList2"/>
    <dgm:cxn modelId="{0B3BDFBF-2874-4C98-AD02-33B85287C6E5}" type="presParOf" srcId="{67EBA618-A8E1-4D94-8415-CF33FFAC3FE3}" destId="{217C4639-AEED-4E57-A7EC-A96A2CD6839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3BDA38-E227-4D73-BBAD-17A8D48C69EA}">
      <dsp:nvSpPr>
        <dsp:cNvPr id="0" name=""/>
        <dsp:cNvSpPr/>
      </dsp:nvSpPr>
      <dsp:spPr>
        <a:xfrm>
          <a:off x="0" y="475970"/>
          <a:ext cx="4559425" cy="21050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QR-Code</a:t>
          </a:r>
          <a:r>
            <a:rPr lang="en-US" sz="5000" b="1" kern="1200" dirty="0"/>
            <a:t> ประจำรถ</a:t>
          </a:r>
        </a:p>
      </dsp:txBody>
      <dsp:txXfrm>
        <a:off x="102762" y="578732"/>
        <a:ext cx="4353901" cy="1899561"/>
      </dsp:txXfrm>
    </dsp:sp>
    <dsp:sp modelId="{217C4639-AEED-4E57-A7EC-A96A2CD6839E}">
      <dsp:nvSpPr>
        <dsp:cNvPr id="0" name=""/>
        <dsp:cNvSpPr/>
      </dsp:nvSpPr>
      <dsp:spPr>
        <a:xfrm>
          <a:off x="0" y="2725056"/>
          <a:ext cx="4559425" cy="21050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50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ให้ พขร. ทำการสแกน </a:t>
          </a:r>
          <a:r>
            <a:rPr lang="en-US" sz="50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QR-Code </a:t>
          </a:r>
          <a:r>
            <a:rPr lang="th-TH" sz="50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ใหม่ทุกครั้ง</a:t>
          </a:r>
          <a:endParaRPr lang="en-US" sz="5000" b="1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102762" y="2827818"/>
        <a:ext cx="4353901" cy="1899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7F61378-15ED-4042-A53A-5841E704CD95}" type="datetime1">
              <a:rPr lang="th-TH" smtClean="0"/>
              <a:t>13/02/68</a:t>
            </a:fld>
            <a:endParaRPr lang="en-US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D1F90F-E402-40CB-9B2F-08EECBB36C2D}" type="datetime1">
              <a:rPr lang="th-TH" smtClean="0"/>
              <a:t>12/02/68</a:t>
            </a:fld>
            <a:endParaRPr lang="en-US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h-th"/>
              <a:t>คลิกเพื่อแก้ไขสไตล์ของข้อความต้นแบบ</a:t>
            </a:r>
            <a:endParaRPr lang="en-US"/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6" name="ตัวแทนส่วนท้าย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8BB18E1-DADF-EE55-C020-4272261CF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6484"/>
            <a:ext cx="91440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C1734E30-A8DE-3360-4ED2-1E94C5A13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BE6A5C5-351A-F8C9-D710-A052788C3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2E9CC6D-FE19-46F6-91BF-97C422AA06FB}" type="datetime1">
              <a:rPr lang="th-TH" smtClean="0"/>
              <a:t>12/02/68</a:t>
            </a:fld>
            <a:endParaRPr lang="en-US" dirty="0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5C26657C-4232-C700-C154-7C2DA2472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01CAE3A-F61F-5703-1E02-8F22626B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82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42C292-21ED-91A5-B843-EA27122B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BA19F2C2-B8A8-C384-CEEA-D406DD3CF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448CCE1-73A0-AA1C-53CD-9332F4D4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346FD7F-9F3F-4820-A770-D2DCC99DF60F}" type="datetime1">
              <a:rPr lang="th-TH" smtClean="0"/>
              <a:t>12/02/68</a:t>
            </a:fld>
            <a:endParaRPr lang="en-US" dirty="0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FA65CB3D-B121-B6EF-5042-5D017E02F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126E301-43F0-2255-C24C-238953C48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66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2C796478-F547-9BA9-BEF2-2486340053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86834"/>
            <a:ext cx="2628900" cy="7749117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53C4653D-FE05-4DC7-C7A4-C0F464F5C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86834"/>
            <a:ext cx="7734300" cy="7749117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E8C256F-E84D-46AC-D7D1-5C664380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A600-0A9C-4821-991C-104EFA012074}" type="datetime1">
              <a:rPr lang="th-TH" smtClean="0"/>
              <a:t>12/02/68</a:t>
            </a:fld>
            <a:endParaRPr lang="en-US" dirty="0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A5C38CF5-872E-263C-740C-C7BE3CF0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F3EC5430-ED48-61FC-F6F5-9BAA3D3B0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013250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0870D77-7AF2-2197-ED46-BC4CEC000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2E19FEC-8618-330C-CEC8-C1A7B2324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A8EFD03-558A-E5B2-E814-D4A045A3F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DD34CF9-3607-4163-B0AF-C05B1C5E394B}" type="datetime1">
              <a:rPr lang="th-TH" smtClean="0"/>
              <a:t>12/02/68</a:t>
            </a:fld>
            <a:endParaRPr lang="en-US" dirty="0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580443B3-85F4-B0C7-044C-65017AAE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76C44D2-6D4C-93A3-A75C-4BC6096F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7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F88CFF1-E753-1627-30CF-6A6D12CD7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279652"/>
            <a:ext cx="105156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6CE948A4-BF69-4F6F-A8D7-EF79C9D8F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119285"/>
            <a:ext cx="105156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295FA57F-9F30-E9A6-D38A-0C2472A6E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52734B2-2EFD-4A75-9369-BA4728C04AAE}" type="datetime1">
              <a:rPr lang="th-TH" smtClean="0"/>
              <a:t>12/02/68</a:t>
            </a:fld>
            <a:endParaRPr lang="en-US" dirty="0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82AF95C-41C0-EFCC-EFC7-A522F4937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3F260D9-E0D4-B25A-A752-2C5B96668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7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6AF8910-3290-804E-299A-168425145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0CE6CAA3-6E4C-03C6-2D1D-9C0D705F2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3D32339D-6F32-3147-D7B4-887EC2838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1F6781BE-A203-9603-BBD7-4BD9EB693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A600-0A9C-4821-991C-104EFA012074}" type="datetime1">
              <a:rPr lang="th-TH" smtClean="0"/>
              <a:t>12/02/68</a:t>
            </a:fld>
            <a:endParaRPr lang="en-US" dirty="0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AEBD1FDF-6A05-0846-4B3F-E91FC6024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28DDC16F-A84A-90E9-23DB-DF77EDCD9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831685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9291AD3-9D37-AC61-A40B-F76787932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86834"/>
            <a:ext cx="10515600" cy="1767417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17370730-C84C-1FFB-E8EE-9A11F4792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AD97D89F-AF9D-EEB8-38AC-6E9E0DB8E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F96E9D88-FE86-5B76-7F41-F90B37A8F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241551"/>
            <a:ext cx="5183188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9EC9A8EC-9DA9-167C-C7D9-94AB4D58E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340100"/>
            <a:ext cx="5183188" cy="4912784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D0B08396-B32F-3482-18F9-1E24D06BA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70FA734-1D8B-44BD-B41C-006C3F8585E3}" type="datetime1">
              <a:rPr lang="th-TH" smtClean="0"/>
              <a:t>12/02/68</a:t>
            </a:fld>
            <a:endParaRPr lang="en-US" dirty="0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57A922AF-B7BC-B501-8BEB-02277D2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59EEA18D-5C27-C817-FBE6-24B727D2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90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E9C1666-0D68-7936-0B43-E39166521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3FF2CECB-8173-C82B-38CF-B9382A699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A600-0A9C-4821-991C-104EFA012074}" type="datetime1">
              <a:rPr lang="th-TH" smtClean="0"/>
              <a:t>12/02/68</a:t>
            </a:fld>
            <a:endParaRPr lang="en-US" dirty="0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9603FE6C-C5F3-453E-7DB1-84E0C6E5F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5A6B8C57-CAC9-3578-9ADC-B59B3067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096942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D6F3B329-E932-40ED-E095-5A3AA1CA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A600-0A9C-4821-991C-104EFA012074}" type="datetime1">
              <a:rPr lang="th-TH" smtClean="0"/>
              <a:t>12/02/68</a:t>
            </a:fld>
            <a:endParaRPr lang="en-US" dirty="0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6775038D-2EA8-D30C-8734-EAEB8C34E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73710A0D-46B2-A8B3-A64A-B7ED3DCCD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98964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C1E29FF-3810-0391-704F-0FEFAE5C6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609600"/>
            <a:ext cx="3932237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5340A6E-1ECD-4108-14E6-530ED8218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316567"/>
            <a:ext cx="617220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E3EB65AB-4E42-6803-B2DB-4D5CABF8D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743200"/>
            <a:ext cx="3932237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2C105C73-CFEC-70E6-53B3-4390DDCB3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A600-0A9C-4821-991C-104EFA012074}" type="datetime1">
              <a:rPr lang="th-TH" smtClean="0"/>
              <a:t>12/02/68</a:t>
            </a:fld>
            <a:endParaRPr lang="en-US" dirty="0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2F6F0DE7-49E5-9414-FC0B-99F795337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918A7911-4714-F874-52D4-28752550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47475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4E3F2CA-246A-2694-9674-33F6CDD0E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609600"/>
            <a:ext cx="3932237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3CE4EA80-F14C-42F9-4D8F-BEEDD3771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316567"/>
            <a:ext cx="6172200" cy="649816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A2DBE031-40FA-8734-05F5-D04A19ABF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743200"/>
            <a:ext cx="3932237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55F7230-55FD-087C-51B5-CA2F6FC1E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A600-0A9C-4821-991C-104EFA012074}" type="datetime1">
              <a:rPr lang="th-TH" smtClean="0"/>
              <a:t>12/02/68</a:t>
            </a:fld>
            <a:endParaRPr lang="en-US" dirty="0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DF1DD98A-5A0F-67B8-3F1F-DEE5FFD6C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5CBC3125-C6B5-AD74-2268-5FA52DB64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96196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86E34A3C-46B7-22E3-724C-D61AD5D82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6834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4944192D-5E06-96BA-6EE6-8F4C4BD04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9D73464-784B-EAC3-3A7E-EFBE5F93C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8475134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EFA600-0A9C-4821-991C-104EFA012074}" type="datetime1">
              <a:rPr lang="th-TH" smtClean="0"/>
              <a:t>12/02/68</a:t>
            </a:fld>
            <a:endParaRPr lang="en-US" dirty="0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DC62200-970B-095A-AE2F-31695689D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FCDB44F-7055-B4A0-79CC-00A5EF73F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8475134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20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9143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9161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735948"/>
            <a:ext cx="10999072" cy="71999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รูปภาพ 15">
            <a:extLst>
              <a:ext uri="{FF2B5EF4-FFF2-40B4-BE49-F238E27FC236}">
                <a16:creationId xmlns:a16="http://schemas.microsoft.com/office/drawing/2014/main" id="{6C431B63-F8B3-9A54-0949-E59ACEFB9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64" y="735946"/>
            <a:ext cx="10999072" cy="719993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8439692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ตัวแทนวันที่ 3" hidden="1">
            <a:extLst>
              <a:ext uri="{FF2B5EF4-FFF2-40B4-BE49-F238E27FC236}">
                <a16:creationId xmlns:a16="http://schemas.microsoft.com/office/drawing/2014/main" id="{017349FE-D2A2-AA47-5F25-31B5B3B53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fld id="{1DD34CF9-3607-4163-B0AF-C05B1C5E394B}" type="datetime1">
              <a:rPr lang="th-TH" smtClean="0"/>
              <a:pPr rtl="0">
                <a:spcAft>
                  <a:spcPts val="600"/>
                </a:spcAft>
              </a:pPr>
              <a:t>12/02/68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94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D9B501-BCC0-DA64-342B-31930F8B9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8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9143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0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44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61175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757267" y="7555796"/>
            <a:ext cx="195072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13B06FFF-E2A9-7AA9-8F2C-E041CACC37AA}"/>
              </a:ext>
            </a:extLst>
          </p:cNvPr>
          <p:cNvSpPr/>
          <p:nvPr/>
        </p:nvSpPr>
        <p:spPr>
          <a:xfrm>
            <a:off x="4381500" y="6524625"/>
            <a:ext cx="668656" cy="2162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6B9E9976-6025-D861-872F-F07F3CBC3304}"/>
              </a:ext>
            </a:extLst>
          </p:cNvPr>
          <p:cNvSpPr txBox="1"/>
          <p:nvPr/>
        </p:nvSpPr>
        <p:spPr>
          <a:xfrm>
            <a:off x="1143001" y="6267450"/>
            <a:ext cx="11049000" cy="2875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742950" indent="-7429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เมื่อเลือก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“</a:t>
            </a:r>
            <a:r>
              <a:rPr lang="en-US" sz="3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ผิดปกติ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” </a:t>
            </a:r>
            <a:r>
              <a:rPr lang="en-US" sz="3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จะแสดงรูปแบบของการแจ้งปัญหา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มาให้เลือก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2 </a:t>
            </a:r>
            <a:r>
              <a:rPr lang="en-US" sz="3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แบบ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คือ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ลงข้อมูล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และลงข้อมูลพร้อมส่งแจ้งซ่อม</a:t>
            </a:r>
            <a:endParaRPr lang="en-US" sz="3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742950" indent="-7429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เลือก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“</a:t>
            </a:r>
            <a:r>
              <a:rPr lang="en-US" sz="3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ลงข้อมูล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” </a:t>
            </a:r>
            <a:r>
              <a:rPr lang="en-US" sz="3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จากนั้นจะแสดงส่วนของการกรอกข้อมูลปัญหา</a:t>
            </a:r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ขึ้นมา</a:t>
            </a:r>
          </a:p>
          <a:p>
            <a:pPr marL="742950" indent="-7429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ส่วนของการลงปัญหาที่พบ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และจำเป็นต้องถ่ายรูปปัญหาแนบด้วย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มิฉะนั้นจะไม่สามารถกดไปยังข้อถัดไปได้</a:t>
            </a:r>
            <a:endParaRPr lang="en-US" sz="3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B6E7D738-EA4F-26DA-A9EC-D3C1F1304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87" y="0"/>
            <a:ext cx="11231745" cy="6117578"/>
          </a:xfrm>
          <a:prstGeom prst="rect">
            <a:avLst/>
          </a:prstGeom>
        </p:spPr>
      </p:pic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01748F22-14AD-39B8-9C21-6BBEA730AAC3}"/>
              </a:ext>
            </a:extLst>
          </p:cNvPr>
          <p:cNvSpPr/>
          <p:nvPr/>
        </p:nvSpPr>
        <p:spPr>
          <a:xfrm>
            <a:off x="825190" y="6603295"/>
            <a:ext cx="45719" cy="1950721"/>
          </a:xfrm>
          <a:prstGeom prst="rect">
            <a:avLst/>
          </a:prstGeom>
          <a:solidFill>
            <a:srgbClr val="0F9ED5"/>
          </a:solidFill>
          <a:ln>
            <a:solidFill>
              <a:srgbClr val="0F9E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72772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48C8D3-8F26-D481-290A-C476E2082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9143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44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61175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757267" y="7555796"/>
            <a:ext cx="195072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สี่เหลี่ยมผืนผ้า 12">
            <a:extLst>
              <a:ext uri="{FF2B5EF4-FFF2-40B4-BE49-F238E27FC236}">
                <a16:creationId xmlns:a16="http://schemas.microsoft.com/office/drawing/2014/main" id="{4571039E-177D-7772-7F72-A856CBD78F6A}"/>
              </a:ext>
            </a:extLst>
          </p:cNvPr>
          <p:cNvSpPr/>
          <p:nvPr/>
        </p:nvSpPr>
        <p:spPr>
          <a:xfrm>
            <a:off x="4314092" y="6532957"/>
            <a:ext cx="703385" cy="2212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CF939600-8A03-64B4-8BEB-90CF2F7F01BA}"/>
              </a:ext>
            </a:extLst>
          </p:cNvPr>
          <p:cNvSpPr txBox="1"/>
          <p:nvPr/>
        </p:nvSpPr>
        <p:spPr>
          <a:xfrm>
            <a:off x="1125416" y="6279149"/>
            <a:ext cx="10975143" cy="2917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514350" indent="-5143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เมื่อเลือก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“</a:t>
            </a:r>
            <a:r>
              <a:rPr lang="en-US" sz="3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ผิดปกติ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” </a:t>
            </a:r>
            <a:r>
              <a:rPr lang="en-US" sz="3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จะแสดงรูปแบบของการแจ้งปัญหา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มาให้เลือก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2 </a:t>
            </a:r>
            <a:r>
              <a:rPr lang="en-US" sz="3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แบบ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คือ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ลงข้อมูล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และลงข้อมูลพร้อมส่งแจ้งซ่อม</a:t>
            </a:r>
            <a:endParaRPr lang="en-US" sz="3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514350" indent="-5143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เลือก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“</a:t>
            </a:r>
            <a:r>
              <a:rPr lang="en-US" sz="3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ลงข้อมูลพร้อมส่งแจ้งซ่อม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” </a:t>
            </a:r>
            <a:r>
              <a:rPr lang="en-US" sz="3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จากนั้นจะแสดงส่วนของการกรอกข้อมูลปัญหา</a:t>
            </a:r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ขึ้นมา</a:t>
            </a:r>
            <a:endParaRPr lang="en-US" sz="3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514350" indent="-5143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ส่วนของการลงปัญหาที่พบ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โดยรูปแบบการลงข้อมูลจะคล้ายกับระบบแจ้งซ่อม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และจำเป็นต้องถ่ายรูปปัญหาแนบด้วย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มิฉะนั้นจะไม่สามารถกด</a:t>
            </a:r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ส่งแจ้งซ่อม</a:t>
            </a:r>
            <a:r>
              <a:rPr lang="en-US" sz="3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ได้</a:t>
            </a:r>
            <a:endParaRPr lang="th-TH" sz="3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514350" indent="-5143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เมื่อทำการกรอกข้อมูลพร้อมแนบรูปภาพแล้ว ให้กด “ส่งแจ้งซ่อมบำรุง”</a:t>
            </a:r>
            <a:endParaRPr lang="en-US" sz="3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1" name="รูปภาพ 10">
            <a:extLst>
              <a:ext uri="{FF2B5EF4-FFF2-40B4-BE49-F238E27FC236}">
                <a16:creationId xmlns:a16="http://schemas.microsoft.com/office/drawing/2014/main" id="{43493B81-15FB-832C-53E8-1BD129D18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89" y="0"/>
            <a:ext cx="11231745" cy="6117578"/>
          </a:xfrm>
          <a:prstGeom prst="rect">
            <a:avLst/>
          </a:prstGeom>
        </p:spPr>
      </p:pic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4436EECD-B59A-D3FE-F901-7B1BA730ECE2}"/>
              </a:ext>
            </a:extLst>
          </p:cNvPr>
          <p:cNvSpPr/>
          <p:nvPr/>
        </p:nvSpPr>
        <p:spPr>
          <a:xfrm>
            <a:off x="825190" y="6603295"/>
            <a:ext cx="45719" cy="1950721"/>
          </a:xfrm>
          <a:prstGeom prst="rect">
            <a:avLst/>
          </a:prstGeom>
          <a:solidFill>
            <a:srgbClr val="0F9ED5"/>
          </a:solidFill>
          <a:ln>
            <a:solidFill>
              <a:srgbClr val="0F9E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89536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27B3F6-D344-31B2-81B1-DC15FF794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9ABAC78-CB10-EF5D-E71D-84C3BACB2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9143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B0789A-BEFF-97D2-2DEE-4AC63F742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44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B53D2A-CACB-8113-7CD7-633A2EAB8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61175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36181E-74F8-99B3-8E18-9C07408A81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757267" y="7555796"/>
            <a:ext cx="195072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สี่เหลี่ยมผืนผ้า 12">
            <a:extLst>
              <a:ext uri="{FF2B5EF4-FFF2-40B4-BE49-F238E27FC236}">
                <a16:creationId xmlns:a16="http://schemas.microsoft.com/office/drawing/2014/main" id="{5D565049-4894-B392-C33D-DE9C7ACAFC25}"/>
              </a:ext>
            </a:extLst>
          </p:cNvPr>
          <p:cNvSpPr/>
          <p:nvPr/>
        </p:nvSpPr>
        <p:spPr>
          <a:xfrm>
            <a:off x="4314092" y="6532957"/>
            <a:ext cx="703385" cy="2212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BB67A6EE-5D3C-B1D3-E298-687F50750E01}"/>
              </a:ext>
            </a:extLst>
          </p:cNvPr>
          <p:cNvSpPr txBox="1"/>
          <p:nvPr/>
        </p:nvSpPr>
        <p:spPr>
          <a:xfrm>
            <a:off x="1125417" y="6279149"/>
            <a:ext cx="10410092" cy="2917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ทำการแจ้งซ่อมเรียบร้อย จะมีปุ่ม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“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หยุดตรวจสอบ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” </a:t>
            </a:r>
            <a:r>
              <a:rPr lang="en-US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แสดง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ขึ้นมา จะใช้ในกรณีระหว่างทำการตรวจสอบ แล้วพบปัญหาร้ายแรง และต้องเปลี่ยนรถทันที ทำให้ไม่สามารถตรวจให้ครบทุกข้อได้ จึงจำเป็นต้อง “หยุดตรวจสอบ”</a:t>
            </a:r>
          </a:p>
          <a:p>
            <a:pPr marL="514350" indent="-5143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ถ้าหากปัญหาไม่ร้ายแรง และสามารถใช้รถต่อได้ ให้ทำการตรวจสอบข้อถัดไปต่อได้เลย</a:t>
            </a:r>
          </a:p>
          <a:p>
            <a:pPr marL="514350" indent="-5143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แต่ถ้าหากกดปุ่ม “หยุดตรวจสอบ” แล้ว ระบบจะทำการบันทึกสถานะเป็น “หยุดตรวจสอบ” ทันทีพร้อมยกเลิก และบันทึกประวัติการตรวจสอบครั้งนี้</a:t>
            </a:r>
          </a:p>
        </p:txBody>
      </p:sp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5EBE99B4-D34E-8B31-C311-90D974D9F5F4}"/>
              </a:ext>
            </a:extLst>
          </p:cNvPr>
          <p:cNvSpPr/>
          <p:nvPr/>
        </p:nvSpPr>
        <p:spPr>
          <a:xfrm>
            <a:off x="825190" y="6603295"/>
            <a:ext cx="45719" cy="1950721"/>
          </a:xfrm>
          <a:prstGeom prst="rect">
            <a:avLst/>
          </a:prstGeom>
          <a:solidFill>
            <a:srgbClr val="0F9ED5"/>
          </a:solidFill>
          <a:ln>
            <a:solidFill>
              <a:srgbClr val="0F9E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47A895-4C4C-4808-90C2-AEAFB8BDE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89" y="0"/>
            <a:ext cx="11231745" cy="611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182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678682-5C1D-2B36-9038-D8B5A6F0B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80404B32-DB8C-4E12-BCDC-FE9A234FD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9143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A2A6E757-1725-D33F-6DDA-2945D6027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22969" y="2259183"/>
            <a:ext cx="987552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F8F1DB18-3F51-2469-3E5D-832EC6021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473278"/>
            <a:ext cx="6184973" cy="7886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D8A94A-BCFF-C76A-D94A-4539EA8B9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2593217"/>
            <a:ext cx="4023360" cy="365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C9B224A3-AE4B-F361-67A0-831ABF1E6D93}"/>
              </a:ext>
            </a:extLst>
          </p:cNvPr>
          <p:cNvSpPr/>
          <p:nvPr/>
        </p:nvSpPr>
        <p:spPr>
          <a:xfrm>
            <a:off x="7080738" y="2274277"/>
            <a:ext cx="4520770" cy="703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CDE405EE-4B82-62CB-AAE1-53E49B99963A}"/>
              </a:ext>
            </a:extLst>
          </p:cNvPr>
          <p:cNvSpPr txBox="1"/>
          <p:nvPr/>
        </p:nvSpPr>
        <p:spPr>
          <a:xfrm>
            <a:off x="6805440" y="473279"/>
            <a:ext cx="5395435" cy="7497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742950" indent="-7429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เมื่อกดปุ่ม “หยุดตรวจสอบ” ระบบจะถามอีกครั้งว่า จะยืนยันที่จะบันทึก “หยุดตรวจสอบ” หรือไม่ ?</a:t>
            </a:r>
          </a:p>
          <a:p>
            <a:pPr marL="742950" indent="-7429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โดยหลังจากบันทึกแล้ว จะไม่สามารถกลับมาแก้ไขได้อีก</a:t>
            </a:r>
            <a:endParaRPr lang="en-US" sz="3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EB9D65-28D0-3AD1-F508-BEC9D2DC8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553735" y="8096834"/>
            <a:ext cx="987552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7C14A9A3-E7F2-72AA-8A20-9DBF47492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34" y="473279"/>
            <a:ext cx="6180013" cy="788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34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1DF271-EB33-C03E-3BE2-D73DBCA9EF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8AD565-E2F0-0DE8-E6C2-DF6259361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9143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4C49D-485F-C415-084C-DF7319406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44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BAE01D-DBC2-A359-375B-E2E02D579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61175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410907-FC77-BCC3-5366-463E1255F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757267" y="7555796"/>
            <a:ext cx="195072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สี่เหลี่ยมผืนผ้า 12">
            <a:extLst>
              <a:ext uri="{FF2B5EF4-FFF2-40B4-BE49-F238E27FC236}">
                <a16:creationId xmlns:a16="http://schemas.microsoft.com/office/drawing/2014/main" id="{BDF296FA-5A5E-30BF-23CD-BC588EE3CA18}"/>
              </a:ext>
            </a:extLst>
          </p:cNvPr>
          <p:cNvSpPr/>
          <p:nvPr/>
        </p:nvSpPr>
        <p:spPr>
          <a:xfrm>
            <a:off x="4314092" y="6532957"/>
            <a:ext cx="703385" cy="2212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54340F33-A00D-1440-14A6-3235ED379CA8}"/>
              </a:ext>
            </a:extLst>
          </p:cNvPr>
          <p:cNvSpPr txBox="1"/>
          <p:nvPr/>
        </p:nvSpPr>
        <p:spPr>
          <a:xfrm>
            <a:off x="1125416" y="6279149"/>
            <a:ext cx="10939583" cy="2917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h-TH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หาก พขร. ยืนยันการตรวจสอบแล้ว สถานะของใบตรวจสอบจะเปลี่ยนเป็น “หยุดการตรวจสอบแล้ว” ทันที โดยไม่จำเป็นต้องตรวจสอบให้ครบทุกข้อ ซึ่งนับเป็นการสิ้นสุดกระบวนการตรวจสอบสำหรับคันนั้น ๆ</a:t>
            </a:r>
          </a:p>
        </p:txBody>
      </p:sp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71C87A02-02CD-7022-60BD-73003F4D4512}"/>
              </a:ext>
            </a:extLst>
          </p:cNvPr>
          <p:cNvSpPr/>
          <p:nvPr/>
        </p:nvSpPr>
        <p:spPr>
          <a:xfrm>
            <a:off x="825190" y="6603295"/>
            <a:ext cx="45719" cy="1950721"/>
          </a:xfrm>
          <a:prstGeom prst="rect">
            <a:avLst/>
          </a:prstGeom>
          <a:solidFill>
            <a:srgbClr val="0F9ED5"/>
          </a:solidFill>
          <a:ln>
            <a:solidFill>
              <a:srgbClr val="0F9E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F3B104A4-4759-CFE3-C14B-037753EA9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89" y="-1"/>
            <a:ext cx="11231745" cy="611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938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E18E40-CDAB-C1A6-0164-FA4E34A1E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D6CCD73B-B405-A7ED-A713-71FA596CC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9143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74CACE14-E613-B46E-330D-EADC84814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22969" y="2259183"/>
            <a:ext cx="987552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579796D7-F449-59EB-95FA-9CEFF318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473278"/>
            <a:ext cx="6184973" cy="7886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3AB67F-6ACB-25AB-2C20-C8A61D10E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2593217"/>
            <a:ext cx="4023360" cy="365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FFD16F90-C2D9-AEAD-0E4C-1FAE9840E6EA}"/>
              </a:ext>
            </a:extLst>
          </p:cNvPr>
          <p:cNvSpPr/>
          <p:nvPr/>
        </p:nvSpPr>
        <p:spPr>
          <a:xfrm>
            <a:off x="7080738" y="2274277"/>
            <a:ext cx="4520770" cy="703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25C705B6-02C0-C953-D30A-87408BC0437F}"/>
              </a:ext>
            </a:extLst>
          </p:cNvPr>
          <p:cNvSpPr txBox="1"/>
          <p:nvPr/>
        </p:nvSpPr>
        <p:spPr>
          <a:xfrm>
            <a:off x="6805440" y="473279"/>
            <a:ext cx="5395435" cy="7497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742950" indent="-7429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หากพนักงานขับรถ ไม่ได้เลือก “หยุดการตรวจสอบ” และทำการตรวจสอบจนถึงข้อสุดท้าย ระบบจะเปลี่ยนปุ่มจาก “ข้อถัดไป” เป็น “เสร็จสิ้น”</a:t>
            </a:r>
            <a:endParaRPr lang="en-US" sz="3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5180D7-4685-6B2F-6260-640E46493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553735" y="8096834"/>
            <a:ext cx="987552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รูปภาพ 10">
            <a:extLst>
              <a:ext uri="{FF2B5EF4-FFF2-40B4-BE49-F238E27FC236}">
                <a16:creationId xmlns:a16="http://schemas.microsoft.com/office/drawing/2014/main" id="{2B68780A-AD97-4B26-0766-E8DE9F95C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33" y="473279"/>
            <a:ext cx="6180013" cy="788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827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50DF1F-FC18-9DAB-18A5-C63F78502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8B6DCAE1-5255-6123-3FF2-7A7D00589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9143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30710AA6-5628-1350-45A3-4A402A054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22969" y="2259183"/>
            <a:ext cx="987552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8D5AF1D1-AABA-C946-8608-0CB3ECB8C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473278"/>
            <a:ext cx="6184973" cy="7886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E8DB3F-30BD-6664-2248-661930286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2593217"/>
            <a:ext cx="4023360" cy="365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89F7B807-E562-970C-0B57-F83D84AF1CCF}"/>
              </a:ext>
            </a:extLst>
          </p:cNvPr>
          <p:cNvSpPr/>
          <p:nvPr/>
        </p:nvSpPr>
        <p:spPr>
          <a:xfrm>
            <a:off x="7080738" y="2274277"/>
            <a:ext cx="4520770" cy="703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CF1F9888-3FF2-331A-F151-FDC62A650F51}"/>
              </a:ext>
            </a:extLst>
          </p:cNvPr>
          <p:cNvSpPr txBox="1"/>
          <p:nvPr/>
        </p:nvSpPr>
        <p:spPr>
          <a:xfrm>
            <a:off x="6805440" y="473279"/>
            <a:ext cx="5319133" cy="7497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742950" indent="-7429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 พขร. กดปุ่ม “เสร็จสิ้น” ระบบจะสอบถามเพื่อยืนยันอีกครั้งว่า “จะยืนยันที่จะบันทึกเสร็จสิ้นการตรวจสอบหรือไม่?” </a:t>
            </a:r>
          </a:p>
          <a:p>
            <a:pPr marL="742950" indent="-7429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โดยเมื่อยืนยันการบันทึกแล้ว ข้อมูลการตรวจสอบจะถูกบันทึกเป็นที่เรียบร้อย และจะไม่สามารถกลับมาแก้ไขได้อีก ซึ่งถือเป็นการสิ้นสุดการตรวจสอบสำหรับคันนั้น ๆ</a:t>
            </a:r>
            <a:endParaRPr lang="en-US" sz="3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0C99B2-9296-9D6D-2E17-1C2D0F429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553735" y="8096834"/>
            <a:ext cx="987552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A03C56E9-CC3E-73F0-0508-2BEAA36CA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33" y="473279"/>
            <a:ext cx="6180013" cy="788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598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749F21-B90E-543E-D8DB-CDE5B7E87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783B1E4-18ED-84D9-615C-377EFD3A5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9143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55F52B-F0C8-303A-AE78-93C1BFA06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44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4FA4D2-4E02-3FB1-BCD7-065D99818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61175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3FCD1A-6FBA-47CA-C141-F6D0AA71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757267" y="7555796"/>
            <a:ext cx="195072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สี่เหลี่ยมผืนผ้า 12">
            <a:extLst>
              <a:ext uri="{FF2B5EF4-FFF2-40B4-BE49-F238E27FC236}">
                <a16:creationId xmlns:a16="http://schemas.microsoft.com/office/drawing/2014/main" id="{8D222ABF-9718-A1DE-E741-D909C593CCF2}"/>
              </a:ext>
            </a:extLst>
          </p:cNvPr>
          <p:cNvSpPr/>
          <p:nvPr/>
        </p:nvSpPr>
        <p:spPr>
          <a:xfrm>
            <a:off x="4314092" y="6532957"/>
            <a:ext cx="703385" cy="2212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3CDCC753-C8C3-B3B1-AA04-D89AAE8D6351}"/>
              </a:ext>
            </a:extLst>
          </p:cNvPr>
          <p:cNvSpPr txBox="1"/>
          <p:nvPr/>
        </p:nvSpPr>
        <p:spPr>
          <a:xfrm>
            <a:off x="1125416" y="6279149"/>
            <a:ext cx="11020863" cy="2917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h-TH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หลังจากบันทึกผลการตรวจสอบแล้ว ระบบจะแสดงสถานะ "ตรวจสอบเรียบร้อย" ซึ่งถือเป็นการสิ้นสุดกระบวนการตรวจสอบ และข้อมูลการตรวจสอบจะถูกบันทึกอย่างสมบูรณ์ ไม่มีการเปลี่ยนแปลงหรือการแก้ไขเพิ่มเติมหลังจากนี้</a:t>
            </a:r>
          </a:p>
        </p:txBody>
      </p:sp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316B55EF-FC19-774D-CE18-4DBBAC263A7C}"/>
              </a:ext>
            </a:extLst>
          </p:cNvPr>
          <p:cNvSpPr/>
          <p:nvPr/>
        </p:nvSpPr>
        <p:spPr>
          <a:xfrm>
            <a:off x="825190" y="6603295"/>
            <a:ext cx="45719" cy="1950721"/>
          </a:xfrm>
          <a:prstGeom prst="rect">
            <a:avLst/>
          </a:prstGeom>
          <a:solidFill>
            <a:srgbClr val="0F9ED5"/>
          </a:solidFill>
          <a:ln>
            <a:solidFill>
              <a:srgbClr val="0F9E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B42CC6E6-2945-C13E-9438-44E51B655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89" y="-1"/>
            <a:ext cx="11231745" cy="611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40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88037B-2BB6-EB07-355E-647D12217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C793CDA-676D-A3CF-69D2-D1BE75E24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9143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09FF0D-A726-B89F-0BDE-1510C366D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44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C15B1A-655F-313F-EAD5-6034B14C2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61175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F9AC28-FC82-2186-9183-A132E8F31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757267" y="7555796"/>
            <a:ext cx="195072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สี่เหลี่ยมผืนผ้า 12">
            <a:extLst>
              <a:ext uri="{FF2B5EF4-FFF2-40B4-BE49-F238E27FC236}">
                <a16:creationId xmlns:a16="http://schemas.microsoft.com/office/drawing/2014/main" id="{789DF033-24C8-DDE8-D75A-D4D71E459DBF}"/>
              </a:ext>
            </a:extLst>
          </p:cNvPr>
          <p:cNvSpPr/>
          <p:nvPr/>
        </p:nvSpPr>
        <p:spPr>
          <a:xfrm>
            <a:off x="4314092" y="6532957"/>
            <a:ext cx="703385" cy="2212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F2D61C75-0C5A-7AEF-FFA9-6C1BB6ED763A}"/>
              </a:ext>
            </a:extLst>
          </p:cNvPr>
          <p:cNvSpPr txBox="1"/>
          <p:nvPr/>
        </p:nvSpPr>
        <p:spPr>
          <a:xfrm>
            <a:off x="1125416" y="6279149"/>
            <a:ext cx="11066584" cy="2917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514350" indent="-5143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ในกรณีที่ พขร. เผลอกดออกจากระบบระหว่างการตรวจสอบ หรือเกิดปัญหาอื่น ๆ ที่ทำให้การตรวจสอบยังไม่เสร็จสมบูรณ์</a:t>
            </a:r>
          </a:p>
          <a:p>
            <a:pPr marL="514350" indent="-5143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พขร. ต้องทำการสแกน 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QR Code </a:t>
            </a:r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ประจำรถเพื่อเข้าสู่ระบบอีกครั้ง</a:t>
            </a:r>
          </a:p>
          <a:p>
            <a:pPr marL="514350" indent="-5143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หลังจากเข้าสู่ระบบ ให้ พขร.ทำการเลือกเมนู “ใบตรวจสภาพ” ระบบจะแสดงปุ่ม "ดำเนินการต่อจากเดิม" ให้ พขร. กดเพื่อกลับไปทำการตรวจสอบจากจุดที่ค้างไว้</a:t>
            </a:r>
          </a:p>
          <a:p>
            <a:pPr marL="514350" indent="-5143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ทั้งนี้ เพื่อให้แน่ใจว่ากระบวนการตรวจสอบเสร็จสมบูรณ์และเป็นไปอย่างถูกต้องครบถ้วน</a:t>
            </a:r>
          </a:p>
        </p:txBody>
      </p:sp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9B83358E-5A95-D955-BE82-E092444E4B7C}"/>
              </a:ext>
            </a:extLst>
          </p:cNvPr>
          <p:cNvSpPr/>
          <p:nvPr/>
        </p:nvSpPr>
        <p:spPr>
          <a:xfrm>
            <a:off x="825190" y="6603295"/>
            <a:ext cx="45719" cy="1950721"/>
          </a:xfrm>
          <a:prstGeom prst="rect">
            <a:avLst/>
          </a:prstGeom>
          <a:solidFill>
            <a:srgbClr val="0F9ED5"/>
          </a:solidFill>
          <a:ln>
            <a:solidFill>
              <a:srgbClr val="0F9E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306536AD-D8F4-EAA1-FEF5-718CA2C03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89" y="-1"/>
            <a:ext cx="11231745" cy="611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59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27E40E-1966-105F-8239-EFB80484A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5C59DC51-51C1-6A6E-CB74-21DB55E1F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9143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A0472CA-0851-959A-A651-ADCACF570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2593217"/>
            <a:ext cx="4023360" cy="365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D4A93C56-DDE6-2491-F1EB-AAB895878207}"/>
              </a:ext>
            </a:extLst>
          </p:cNvPr>
          <p:cNvSpPr txBox="1"/>
          <p:nvPr/>
        </p:nvSpPr>
        <p:spPr>
          <a:xfrm>
            <a:off x="221551" y="2708134"/>
            <a:ext cx="5280651" cy="4682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การทดสอบนี้เป็นการปฏิบัติจริงหรือทดลองใช้งานจริง เพื่อประเมินความเข้าใจและความสามารถของพนักงานขับรถใน</a:t>
            </a:r>
            <a:r>
              <a:rPr lang="th-TH" sz="3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การทำ</a:t>
            </a:r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การตรวจสอบรถได้อย่างถูกต้องและครบถ้วน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รับฟังความคิดเห็นจากผู้ใช้งานจริงเพื่อปรับปรุงส่วนที่อาจไม่สะดวกในการใช้งาน โดยข้อมูลที่ได้จากการทดสอบจะนำไปใช้ในการปรับแก้ไขระบบให้ดียิ่งขึ้น</a:t>
            </a:r>
            <a:endParaRPr lang="en-US" sz="3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E92DDC1-D948-4535-15AC-16FE952E8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49287" y="8096834"/>
            <a:ext cx="987552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77E6F93-A10D-A016-E222-5297D58C5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81479" y="2259183"/>
            <a:ext cx="987552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643AB72-8F61-029D-9933-3BF89B2F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473278"/>
            <a:ext cx="6184973" cy="7886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กล่องข้อความ 34">
            <a:extLst>
              <a:ext uri="{FF2B5EF4-FFF2-40B4-BE49-F238E27FC236}">
                <a16:creationId xmlns:a16="http://schemas.microsoft.com/office/drawing/2014/main" id="{70824818-6CE3-E947-9B06-B1C589211C18}"/>
              </a:ext>
            </a:extLst>
          </p:cNvPr>
          <p:cNvSpPr txBox="1"/>
          <p:nvPr/>
        </p:nvSpPr>
        <p:spPr>
          <a:xfrm>
            <a:off x="0" y="1227000"/>
            <a:ext cx="5696791" cy="1652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3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Test in Practice</a:t>
            </a:r>
            <a:endParaRPr lang="en-US"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" name="รูปภาพ 2" descr="รูปภาพประกอบด้วย ข้อความ, กราฟิก, โปสเตอร์, ตัวอักษร&#10;&#10;เนื้อหาที่สร้างโดย AI อาจไม่ถูกต้อง">
            <a:extLst>
              <a:ext uri="{FF2B5EF4-FFF2-40B4-BE49-F238E27FC236}">
                <a16:creationId xmlns:a16="http://schemas.microsoft.com/office/drawing/2014/main" id="{D25E79E4-B131-C027-0310-06BF92623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791" y="473278"/>
            <a:ext cx="6184973" cy="788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79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1E19DE-A2A0-971E-DDD7-F6679A2D6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9143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44645"/>
            <a:ext cx="355196" cy="897947"/>
            <a:chOff x="0" y="823811"/>
            <a:chExt cx="355196" cy="67346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787425"/>
            <a:ext cx="4297680" cy="365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914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85137"/>
            <a:ext cx="6009366" cy="77794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ตัวแทนวันที่ 3" hidden="1">
            <a:extLst>
              <a:ext uri="{FF2B5EF4-FFF2-40B4-BE49-F238E27FC236}">
                <a16:creationId xmlns:a16="http://schemas.microsoft.com/office/drawing/2014/main" id="{462B18C6-A665-78B4-B822-81B7CB71C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fld id="{1DD34CF9-3607-4163-B0AF-C05B1C5E394B}" type="datetime1">
              <a:rPr lang="th-TH" smtClean="0"/>
              <a:pPr rtl="0">
                <a:spcAft>
                  <a:spcPts val="600"/>
                </a:spcAft>
              </a:pPr>
              <a:t>12/02/68</a:t>
            </a:fld>
            <a:endParaRPr lang="en-US"/>
          </a:p>
        </p:txBody>
      </p:sp>
      <p:graphicFrame>
        <p:nvGraphicFramePr>
          <p:cNvPr id="34" name="กล่องข้อความ 13">
            <a:extLst>
              <a:ext uri="{FF2B5EF4-FFF2-40B4-BE49-F238E27FC236}">
                <a16:creationId xmlns:a16="http://schemas.microsoft.com/office/drawing/2014/main" id="{1903DFCC-B612-3012-4FBA-D9C85D062C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699303"/>
              </p:ext>
            </p:extLst>
          </p:nvPr>
        </p:nvGraphicFramePr>
        <p:xfrm>
          <a:off x="590719" y="3107340"/>
          <a:ext cx="4559425" cy="5306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รูปภาพ 2" descr="รูปภาพประกอบด้วย พาหนะ, ยานพาหนะทางบก, ล้อ, ขนส่งสินค้า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B334D41C-C26F-F830-F177-C970757A41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17" y="631658"/>
            <a:ext cx="3491968" cy="1745982"/>
          </a:xfrm>
          <a:prstGeom prst="rect">
            <a:avLst/>
          </a:prstGeom>
        </p:spPr>
      </p:pic>
      <p:pic>
        <p:nvPicPr>
          <p:cNvPr id="5" name="รูปภาพ 4" descr="รูปภาพประกอบด้วย ข้อความ, ภาพหน้าจอ, สี่เหลี่ยม, กราฟิก&#10;&#10;เนื้อหาที่สร้างโดย AI อาจไม่ถูกต้อง">
            <a:extLst>
              <a:ext uri="{FF2B5EF4-FFF2-40B4-BE49-F238E27FC236}">
                <a16:creationId xmlns:a16="http://schemas.microsoft.com/office/drawing/2014/main" id="{5F048747-1FEF-D4A5-7D29-35AA61F641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809" y="679427"/>
            <a:ext cx="6009366" cy="777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99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4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9143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34F62FF7-4091-66FC-D665-06B9CBDE8E79}"/>
              </a:ext>
            </a:extLst>
          </p:cNvPr>
          <p:cNvSpPr txBox="1"/>
          <p:nvPr/>
        </p:nvSpPr>
        <p:spPr>
          <a:xfrm>
            <a:off x="6567126" y="698283"/>
            <a:ext cx="5819622" cy="78470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200" b="1" dirty="0">
              <a:latin typeface="TH SarabunPSK" panose="020B0500040200020003" pitchFamily="34" charset="-34"/>
              <a:ea typeface="+mj-ea"/>
              <a:cs typeface="TH SarabunPSK" panose="020B0500040200020003" pitchFamily="34" charset="-34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dirty="0"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1.กรอกชื่อผู้ใช้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dirty="0"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  -</a:t>
            </a:r>
            <a:r>
              <a:rPr lang="th-TH" sz="4200" b="1" dirty="0"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 ใช้รหัสพนักงานในการเข้าสู่ระบบ</a:t>
            </a:r>
            <a:endParaRPr lang="en-US" sz="4200" b="1" dirty="0">
              <a:latin typeface="TH SarabunPSK" panose="020B0500040200020003" pitchFamily="34" charset="-34"/>
              <a:ea typeface="+mj-ea"/>
              <a:cs typeface="TH SarabunPSK" panose="020B0500040200020003" pitchFamily="34" charset="-34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dirty="0"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2.กรอกรหัสผ่าน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dirty="0"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  - </a:t>
            </a:r>
            <a:r>
              <a:rPr lang="th-TH" sz="4200" b="1" dirty="0"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ใช้รหัสพนักงานในการยืนยันตัวตน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dirty="0"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3.เลือกกะการทำงาน</a:t>
            </a:r>
            <a:br>
              <a:rPr lang="en-US" sz="4200" b="1" dirty="0"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</a:br>
            <a:r>
              <a:rPr lang="en-US" sz="4200" b="1" dirty="0"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  -</a:t>
            </a:r>
            <a:r>
              <a:rPr lang="th-TH" sz="4200" b="1" dirty="0"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 กะกลางวัน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th-TH" sz="4200" b="1" dirty="0"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  - กะกลางคืน</a:t>
            </a:r>
            <a:endParaRPr lang="en-US" sz="4200" b="1" dirty="0">
              <a:latin typeface="TH SarabunPSK" panose="020B0500040200020003" pitchFamily="34" charset="-34"/>
              <a:ea typeface="+mj-ea"/>
              <a:cs typeface="TH SarabunPSK" panose="020B0500040200020003" pitchFamily="34" charset="-34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dirty="0"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4.แสดงข้อมูลรถ</a:t>
            </a:r>
            <a:r>
              <a:rPr lang="th-TH" sz="4200" b="1" dirty="0"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หลังทำการสแกน </a:t>
            </a:r>
            <a:endParaRPr lang="en-US" sz="4200" b="1" dirty="0">
              <a:latin typeface="TH SarabunPSK" panose="020B0500040200020003" pitchFamily="34" charset="-34"/>
              <a:ea typeface="+mj-ea"/>
              <a:cs typeface="TH SarabunPSK" panose="020B0500040200020003" pitchFamily="34" charset="-34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dirty="0"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QR-Code </a:t>
            </a:r>
            <a:r>
              <a:rPr lang="th-TH" sz="4200" b="1" dirty="0"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ประจำรถ</a:t>
            </a:r>
            <a:endParaRPr lang="en-US" sz="4200" b="1" dirty="0">
              <a:latin typeface="TH SarabunPSK" panose="020B0500040200020003" pitchFamily="34" charset="-34"/>
              <a:ea typeface="+mj-ea"/>
              <a:cs typeface="TH SarabunPSK" panose="020B0500040200020003" pitchFamily="34" charset="-34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dirty="0"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  - </a:t>
            </a:r>
            <a:r>
              <a:rPr lang="th-TH" sz="4200" b="1" dirty="0"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แสดงหมายเลขทะเบียนรถ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th-TH" sz="4200" b="1" dirty="0"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  - แสดงชื่อรถ</a:t>
            </a:r>
            <a:endParaRPr lang="en-US" sz="4200" b="1" dirty="0">
              <a:latin typeface="TH SarabunPSK" panose="020B0500040200020003" pitchFamily="34" charset="-34"/>
              <a:ea typeface="+mj-ea"/>
              <a:cs typeface="TH SarabunPSK" panose="020B0500040200020003" pitchFamily="34" charset="-34"/>
            </a:endParaRPr>
          </a:p>
        </p:txBody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914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522514"/>
            <a:ext cx="6009366" cy="80227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4205756"/>
            <a:ext cx="731521" cy="897946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รูปภาพ 10">
            <a:extLst>
              <a:ext uri="{FF2B5EF4-FFF2-40B4-BE49-F238E27FC236}">
                <a16:creationId xmlns:a16="http://schemas.microsoft.com/office/drawing/2014/main" id="{1D205041-F4C5-7189-AC01-10ABE35381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477" r="30383"/>
          <a:stretch/>
        </p:blipFill>
        <p:spPr>
          <a:xfrm>
            <a:off x="691573" y="698283"/>
            <a:ext cx="5625408" cy="762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65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D007DF-D6CC-C63E-87B1-9ECA66D18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1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9143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44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61175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757267" y="7555796"/>
            <a:ext cx="195072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CD39E209-C616-06AA-B4F1-08485B8EBB0A}"/>
              </a:ext>
            </a:extLst>
          </p:cNvPr>
          <p:cNvSpPr/>
          <p:nvPr/>
        </p:nvSpPr>
        <p:spPr>
          <a:xfrm>
            <a:off x="4163638" y="6549278"/>
            <a:ext cx="668656" cy="2162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139056D7-D2B5-F4B7-103D-F012A709D0CE}"/>
              </a:ext>
            </a:extLst>
          </p:cNvPr>
          <p:cNvSpPr txBox="1"/>
          <p:nvPr/>
        </p:nvSpPr>
        <p:spPr>
          <a:xfrm>
            <a:off x="1181100" y="6320686"/>
            <a:ext cx="11010899" cy="2823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h-TH" sz="4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เมื่อเข้าสู่ระบบเรียบร้อยแล้ว หน้าจอจะแสดงข้อมูลสิทธิ์ผู้ใช้ของ พขร. พร้อมทั้งแสดงเมนูด่วนเพื่อให้ พขร. สามารถเข้าใช้งานระบบได้อย่างรวดเร็วและสะดวก</a:t>
            </a:r>
            <a:endParaRPr lang="en-US" sz="4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A1433D16-1ABB-FACB-5145-CDADCE57A7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3372" b="23027"/>
          <a:stretch/>
        </p:blipFill>
        <p:spPr>
          <a:xfrm>
            <a:off x="707232" y="203108"/>
            <a:ext cx="10778523" cy="5573224"/>
          </a:xfrm>
          <a:prstGeom prst="rect">
            <a:avLst/>
          </a:prstGeom>
        </p:spPr>
      </p:pic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FBBEBF9D-BEA5-E158-E27C-D705F5BFFC6E}"/>
              </a:ext>
            </a:extLst>
          </p:cNvPr>
          <p:cNvSpPr/>
          <p:nvPr/>
        </p:nvSpPr>
        <p:spPr>
          <a:xfrm>
            <a:off x="825190" y="6603295"/>
            <a:ext cx="45719" cy="1950721"/>
          </a:xfrm>
          <a:prstGeom prst="rect">
            <a:avLst/>
          </a:prstGeom>
          <a:solidFill>
            <a:srgbClr val="0F9ED5"/>
          </a:solidFill>
          <a:ln>
            <a:solidFill>
              <a:srgbClr val="0F9E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3005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AA3CA7-6B97-3DA2-3911-61DED6048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9143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2593217"/>
            <a:ext cx="4023360" cy="365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35E55B0E-0F87-7003-2639-D73255D7FD0F}"/>
              </a:ext>
            </a:extLst>
          </p:cNvPr>
          <p:cNvSpPr txBox="1"/>
          <p:nvPr/>
        </p:nvSpPr>
        <p:spPr>
          <a:xfrm>
            <a:off x="221551" y="2708134"/>
            <a:ext cx="5280651" cy="4682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เมนูนี้จะช่วยให้ พขร. สามารถดูรายละเอียดต่าง ๆ ของรถที่ได้ทำการสแกนเข้ามา เช่น ข้อมูลเกี่ยวกับรถ หรือข้อมูลสำคัญอื่น ๆ ซึ่งเมนูนี้จะสามารถใช้งานได้เฉพาะเมื่อมีการสแกน </a:t>
            </a:r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QR-Code </a:t>
            </a:r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ประจำรถเท่านั้น </a:t>
            </a:r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!!!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49287" y="8096834"/>
            <a:ext cx="987552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81479" y="2259183"/>
            <a:ext cx="987552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473278"/>
            <a:ext cx="6184973" cy="7886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รูปภาพ 33">
            <a:extLst>
              <a:ext uri="{FF2B5EF4-FFF2-40B4-BE49-F238E27FC236}">
                <a16:creationId xmlns:a16="http://schemas.microsoft.com/office/drawing/2014/main" id="{DB31F161-2E60-2C64-5DFD-38DFDFD12E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480" r="20741" b="5813"/>
          <a:stretch/>
        </p:blipFill>
        <p:spPr>
          <a:xfrm>
            <a:off x="5918344" y="764705"/>
            <a:ext cx="5768831" cy="7353383"/>
          </a:xfrm>
          <a:prstGeom prst="rect">
            <a:avLst/>
          </a:prstGeom>
        </p:spPr>
      </p:pic>
      <p:sp>
        <p:nvSpPr>
          <p:cNvPr id="35" name="กล่องข้อความ 34">
            <a:extLst>
              <a:ext uri="{FF2B5EF4-FFF2-40B4-BE49-F238E27FC236}">
                <a16:creationId xmlns:a16="http://schemas.microsoft.com/office/drawing/2014/main" id="{A203428D-C546-F120-688B-1EE886AF2DA8}"/>
              </a:ext>
            </a:extLst>
          </p:cNvPr>
          <p:cNvSpPr txBox="1"/>
          <p:nvPr/>
        </p:nvSpPr>
        <p:spPr>
          <a:xfrm>
            <a:off x="0" y="1227000"/>
            <a:ext cx="5696791" cy="1652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เลือกเมนู</a:t>
            </a:r>
            <a:r>
              <a:rPr lang="en-US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“</a:t>
            </a:r>
            <a:r>
              <a:rPr lang="en-US" sz="60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ข้อมูลรถ</a:t>
            </a:r>
            <a:r>
              <a:rPr lang="en-US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1651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3B630E-6D7D-BA77-1B46-A0D5C2F39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55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9143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57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44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5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61175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1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757267" y="7555796"/>
            <a:ext cx="195072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75C14A1B-2BD8-362F-40EF-C92C72EF51FD}"/>
              </a:ext>
            </a:extLst>
          </p:cNvPr>
          <p:cNvSpPr/>
          <p:nvPr/>
        </p:nvSpPr>
        <p:spPr>
          <a:xfrm>
            <a:off x="4163638" y="6549278"/>
            <a:ext cx="668656" cy="2162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B57741CA-34EE-0AE0-1937-9E313938182D}"/>
              </a:ext>
            </a:extLst>
          </p:cNvPr>
          <p:cNvSpPr txBox="1"/>
          <p:nvPr/>
        </p:nvSpPr>
        <p:spPr>
          <a:xfrm>
            <a:off x="1238251" y="6511391"/>
            <a:ext cx="10953750" cy="2631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</a:t>
            </a:r>
            <a:r>
              <a:rPr lang="en-US" sz="40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เลือกเมนู</a:t>
            </a:r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“</a:t>
            </a:r>
            <a:r>
              <a:rPr lang="en-US" sz="40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ข้อมูลรถ</a:t>
            </a:r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” </a:t>
            </a:r>
            <a:r>
              <a:rPr lang="en-US" sz="40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หน้าจอจะแสดง</a:t>
            </a:r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</a:t>
            </a:r>
            <a:r>
              <a:rPr lang="en-US" sz="40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รายละเอียดต่าง</a:t>
            </a:r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ๆ </a:t>
            </a:r>
            <a:r>
              <a:rPr lang="en-US" sz="40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ของรถที่ทำการสแกน</a:t>
            </a:r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QR-Code </a:t>
            </a:r>
            <a:r>
              <a:rPr lang="en-US" sz="40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เข้ามา</a:t>
            </a:r>
            <a:endParaRPr 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40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โดยในตัวอย่าง</a:t>
            </a:r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ข้อมูลรถ</a:t>
            </a:r>
            <a:r>
              <a:rPr lang="en-US" sz="40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นี้</a:t>
            </a:r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40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จะใช้รถ</a:t>
            </a:r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74-5626 / </a:t>
            </a:r>
            <a:r>
              <a:rPr lang="en-US" sz="40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สันกำแพง</a:t>
            </a:r>
            <a:endParaRPr 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25B4032B-57A2-B786-22A9-3D7AE74781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03"/>
          <a:stretch/>
        </p:blipFill>
        <p:spPr>
          <a:xfrm>
            <a:off x="517888" y="0"/>
            <a:ext cx="11231744" cy="6117578"/>
          </a:xfrm>
          <a:prstGeom prst="rect">
            <a:avLst/>
          </a:prstGeom>
        </p:spPr>
      </p:pic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CE802153-D74D-60C3-0D71-43D82FA3E80E}"/>
              </a:ext>
            </a:extLst>
          </p:cNvPr>
          <p:cNvSpPr/>
          <p:nvPr/>
        </p:nvSpPr>
        <p:spPr>
          <a:xfrm>
            <a:off x="825190" y="6603295"/>
            <a:ext cx="45719" cy="1950721"/>
          </a:xfrm>
          <a:prstGeom prst="rect">
            <a:avLst/>
          </a:prstGeom>
          <a:solidFill>
            <a:srgbClr val="0F9ED5"/>
          </a:solidFill>
          <a:ln>
            <a:solidFill>
              <a:srgbClr val="0F9E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82181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03785A-39B6-6302-A60C-B61F68487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9143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กล่องข้อความ 34">
            <a:extLst>
              <a:ext uri="{FF2B5EF4-FFF2-40B4-BE49-F238E27FC236}">
                <a16:creationId xmlns:a16="http://schemas.microsoft.com/office/drawing/2014/main" id="{80F94EBF-EC27-F436-EF18-AB8B0A66D151}"/>
              </a:ext>
            </a:extLst>
          </p:cNvPr>
          <p:cNvSpPr txBox="1"/>
          <p:nvPr/>
        </p:nvSpPr>
        <p:spPr>
          <a:xfrm>
            <a:off x="358510" y="517883"/>
            <a:ext cx="5028050" cy="20415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dirty="0" err="1">
                <a:solidFill>
                  <a:schemeClr val="tx1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เลือกเมนู</a:t>
            </a:r>
            <a:r>
              <a:rPr lang="en-US" sz="6000" b="1" kern="1200" dirty="0">
                <a:solidFill>
                  <a:schemeClr val="tx1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dirty="0">
                <a:solidFill>
                  <a:schemeClr val="tx1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“</a:t>
            </a:r>
            <a:r>
              <a:rPr lang="th-TH" sz="6000" b="1" kern="1200" dirty="0">
                <a:solidFill>
                  <a:schemeClr val="tx1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ใบตรวจสภาพ</a:t>
            </a:r>
            <a:r>
              <a:rPr lang="th-TH" sz="6000" b="1" dirty="0"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รถ</a:t>
            </a:r>
            <a:r>
              <a:rPr lang="en-US" sz="6000" b="1" kern="1200" dirty="0">
                <a:solidFill>
                  <a:schemeClr val="tx1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”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2593217"/>
            <a:ext cx="4023360" cy="365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0B250B6B-CA8F-F67E-6B62-163CFCA8E235}"/>
              </a:ext>
            </a:extLst>
          </p:cNvPr>
          <p:cNvSpPr txBox="1"/>
          <p:nvPr/>
        </p:nvSpPr>
        <p:spPr>
          <a:xfrm>
            <a:off x="358508" y="2708134"/>
            <a:ext cx="5521591" cy="4682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h-TH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เมนูนี้จะช่วยให้ พขร. สามารถเลือกเข้าไปทำการตรวจสอบสภาพรถก่อนเริ่มใช้งาน</a:t>
            </a:r>
            <a:endParaRPr lang="en-US" sz="4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49287" y="8096834"/>
            <a:ext cx="987552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81479" y="2259183"/>
            <a:ext cx="987552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473278"/>
            <a:ext cx="6184973" cy="7886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EED6C2F4-E73A-14D6-C7E2-061ABA28CB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475" r="19799" b="1593"/>
          <a:stretch/>
        </p:blipFill>
        <p:spPr>
          <a:xfrm>
            <a:off x="5987738" y="783773"/>
            <a:ext cx="5628018" cy="731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2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522233-5623-8D93-BCCE-F1C852230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9143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44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61175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873F2593-7603-4CF9-6DBD-1589B44AD5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95" t="-1" r="200" b="2"/>
          <a:stretch/>
        </p:blipFill>
        <p:spPr>
          <a:xfrm>
            <a:off x="517888" y="0"/>
            <a:ext cx="11231744" cy="611757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757267" y="7555796"/>
            <a:ext cx="195072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DEAF8D43-5E1C-5E50-353F-3A6C92A64940}"/>
              </a:ext>
            </a:extLst>
          </p:cNvPr>
          <p:cNvSpPr/>
          <p:nvPr/>
        </p:nvSpPr>
        <p:spPr>
          <a:xfrm>
            <a:off x="4163638" y="6549278"/>
            <a:ext cx="668656" cy="2162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E3BEEBE3-4C2E-33D3-E54D-0C363E1763AC}"/>
              </a:ext>
            </a:extLst>
          </p:cNvPr>
          <p:cNvSpPr txBox="1"/>
          <p:nvPr/>
        </p:nvSpPr>
        <p:spPr>
          <a:xfrm>
            <a:off x="1101566" y="6378497"/>
            <a:ext cx="11186024" cy="2831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742950" indent="-7429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เมื่อเลือกเมนู “ใบตรวจสภาพรถ” หน้าจอจะแสดงข้อมูลรายละเอียดต่าง ๆ ของรถที่กำลังจะทำการตรวจสอบ</a:t>
            </a:r>
          </a:p>
          <a:p>
            <a:pPr marL="742950" indent="-7429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เมื่อตรวจสอบข้อมูลเรียบร้อยและพร้อมทำการตรวจสอบสภาพรถแล้ว พขร. สามารถกดปุ่ม “เริ่มบันทึกการตรวจสภาพรถ” เพื่อเริ่มกระบวนการตรวจสอบ</a:t>
            </a:r>
            <a:endParaRPr 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1A37D605-D4AB-03FE-6B86-5878FD553DB8}"/>
              </a:ext>
            </a:extLst>
          </p:cNvPr>
          <p:cNvSpPr/>
          <p:nvPr/>
        </p:nvSpPr>
        <p:spPr>
          <a:xfrm>
            <a:off x="825190" y="6603295"/>
            <a:ext cx="45719" cy="1950721"/>
          </a:xfrm>
          <a:prstGeom prst="rect">
            <a:avLst/>
          </a:prstGeom>
          <a:solidFill>
            <a:srgbClr val="0F9ED5"/>
          </a:solidFill>
          <a:ln>
            <a:solidFill>
              <a:srgbClr val="0F9E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1251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E6F02B-A9D1-DCAC-81BE-A7AD55771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3756B343-807D-456E-AA26-80E96B75D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9143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22969" y="2259183"/>
            <a:ext cx="987552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473278"/>
            <a:ext cx="6184973" cy="7886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2593217"/>
            <a:ext cx="4023360" cy="365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5C599592-F7A5-5F4C-A6F5-099F3F29F2B1}"/>
              </a:ext>
            </a:extLst>
          </p:cNvPr>
          <p:cNvSpPr/>
          <p:nvPr/>
        </p:nvSpPr>
        <p:spPr>
          <a:xfrm>
            <a:off x="7080738" y="2274277"/>
            <a:ext cx="4520770" cy="703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EA934840-1F27-212F-7AD6-EF9FF9ACB298}"/>
              </a:ext>
            </a:extLst>
          </p:cNvPr>
          <p:cNvSpPr txBox="1"/>
          <p:nvPr/>
        </p:nvSpPr>
        <p:spPr>
          <a:xfrm>
            <a:off x="6805440" y="473279"/>
            <a:ext cx="5395435" cy="7497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742950" indent="-7429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ตัวเลือกสำหรับการตรวจสอบ โดยมี 3 ตัวเลือกคือ ปกติ, ผิดปกติ และไม่ได้ใช้งาน</a:t>
            </a:r>
          </a:p>
          <a:p>
            <a:pPr marL="742950" indent="-7429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ปุ่มกด “ข้อที่ผ่านมา” เมื่อต้องการย้อนกลับไปยังข้อที่ผ่านมา</a:t>
            </a:r>
          </a:p>
          <a:p>
            <a:pPr marL="742950" indent="-7429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ปุ่มกด “ข้อถัดไป” เมื่อทำการตรวจสอบข้อนี้เรียบร้อย และต้องการไปยังข้อถัดไป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th-TH" sz="3600" b="1" u="sng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***หมายเหตุ</a:t>
            </a:r>
            <a:r>
              <a:rPr lang="th-TH" sz="36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ต้องทำการตรวจสอบแล้วเท่านั้น จึงสามารถกดไปยังข้อถัดไปได้</a:t>
            </a:r>
            <a:endParaRPr lang="en-US" sz="3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553735" y="8096834"/>
            <a:ext cx="987552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B5725DA9-FDBA-6A3D-0800-E69332F66E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5" r="307" b="200"/>
          <a:stretch/>
        </p:blipFill>
        <p:spPr>
          <a:xfrm>
            <a:off x="590492" y="636104"/>
            <a:ext cx="5678155" cy="748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31372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1679</TotalTime>
  <Words>979</Words>
  <Application>Microsoft Office PowerPoint</Application>
  <PresentationFormat>กำหนดเอง</PresentationFormat>
  <Paragraphs>53</Paragraphs>
  <Slides>19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TH SarabunPSK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ความรู้สึก ส่วนตัว</dc:creator>
  <cp:lastModifiedBy>ความรู้สึก ส่วนตัว</cp:lastModifiedBy>
  <cp:revision>26</cp:revision>
  <dcterms:created xsi:type="dcterms:W3CDTF">2025-01-23T03:39:30Z</dcterms:created>
  <dcterms:modified xsi:type="dcterms:W3CDTF">2025-02-13T01:59:16Z</dcterms:modified>
</cp:coreProperties>
</file>