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6" r:id="rId1"/>
  </p:sldMasterIdLst>
  <p:notesMasterIdLst>
    <p:notesMasterId r:id="rId18"/>
  </p:notesMasterIdLst>
  <p:sldIdLst>
    <p:sldId id="258" r:id="rId2"/>
    <p:sldId id="260" r:id="rId3"/>
    <p:sldId id="261" r:id="rId4"/>
    <p:sldId id="275" r:id="rId5"/>
    <p:sldId id="276" r:id="rId6"/>
    <p:sldId id="262" r:id="rId7"/>
    <p:sldId id="265" r:id="rId8"/>
    <p:sldId id="266" r:id="rId9"/>
    <p:sldId id="267" r:id="rId10"/>
    <p:sldId id="268" r:id="rId11"/>
    <p:sldId id="269"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E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77576" autoAdjust="0"/>
  </p:normalViewPr>
  <p:slideViewPr>
    <p:cSldViewPr>
      <p:cViewPr varScale="1">
        <p:scale>
          <a:sx n="64" d="100"/>
          <a:sy n="64" d="100"/>
        </p:scale>
        <p:origin x="221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A65082-C494-4B7B-85AA-2134EB226E84}" type="datetimeFigureOut">
              <a:rPr lang="en-US" smtClean="0"/>
              <a:t>6/5/2024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EC7907-3F84-4A73-A3D8-DCDDE7C68DA4}" type="slidenum">
              <a:rPr lang="en-US" smtClean="0"/>
              <a:t>‹#›</a:t>
            </a:fld>
            <a:endParaRPr lang="en-US"/>
          </a:p>
        </p:txBody>
      </p:sp>
    </p:spTree>
    <p:extLst>
      <p:ext uri="{BB962C8B-B14F-4D97-AF65-F5344CB8AC3E}">
        <p14:creationId xmlns:p14="http://schemas.microsoft.com/office/powerpoint/2010/main" val="75944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Clr>
                <a:schemeClr val="accent1"/>
              </a:buClr>
              <a:buFont typeface="Wingdings" panose="05000000000000000000" pitchFamily="2" charset="2"/>
              <a:buChar char="Ø"/>
            </a:pPr>
            <a:r>
              <a:rPr lang="en-US" sz="1200" b="1" dirty="0">
                <a:latin typeface="Times New Roman" panose="02020603050405020304" pitchFamily="18" charset="0"/>
                <a:ea typeface="Roboto Thin" panose="02000000000000000000" pitchFamily="2" charset="0"/>
                <a:cs typeface="Times New Roman" panose="02020603050405020304" pitchFamily="18" charset="0"/>
              </a:rPr>
              <a:t>Demand for intuitive and accessible interfaces that allow seamless interaction between humans and technology.</a:t>
            </a:r>
          </a:p>
          <a:p>
            <a:pPr marL="285750" indent="-285750">
              <a:buClr>
                <a:schemeClr val="accent1"/>
              </a:buClr>
              <a:buFont typeface="Wingdings" panose="05000000000000000000" pitchFamily="2" charset="2"/>
              <a:buChar char="Ø"/>
            </a:pPr>
            <a:endParaRPr lang="en-US" sz="1200" b="1" dirty="0">
              <a:latin typeface="Times New Roman" panose="02020603050405020304" pitchFamily="18" charset="0"/>
              <a:ea typeface="Roboto Thin" panose="02000000000000000000" pitchFamily="2"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1200" b="1" dirty="0">
                <a:latin typeface="Times New Roman" panose="02020603050405020304" pitchFamily="18" charset="0"/>
                <a:ea typeface="Roboto Thin" panose="02000000000000000000" pitchFamily="2" charset="0"/>
                <a:cs typeface="Times New Roman" panose="02020603050405020304" pitchFamily="18" charset="0"/>
              </a:rPr>
              <a:t>In modern human-computer interaction paradigms, there is a growing demand for natural and intuitive interfaces that enable users to interact with technology effortlessly. </a:t>
            </a:r>
          </a:p>
          <a:p>
            <a:pPr>
              <a:buClr>
                <a:schemeClr val="accent1"/>
              </a:buClr>
            </a:pPr>
            <a:endParaRPr lang="en-US" sz="1200" b="1" dirty="0">
              <a:latin typeface="Times New Roman" panose="02020603050405020304" pitchFamily="18" charset="0"/>
              <a:ea typeface="Roboto Thin" panose="02000000000000000000" pitchFamily="2"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1200" b="1" dirty="0">
                <a:latin typeface="Times New Roman" panose="02020603050405020304" pitchFamily="18" charset="0"/>
                <a:ea typeface="Roboto Thin" panose="02000000000000000000" pitchFamily="2" charset="0"/>
                <a:cs typeface="Times New Roman" panose="02020603050405020304" pitchFamily="18" charset="0"/>
              </a:rPr>
              <a:t>People use hand signs to communicate, hence normal people face problem in recognizing their language by signs made. Hence there is a need of the systems which recognizes the different signs and conveys the information to the normal people.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273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1.Developing a such human computer interface which uses hand sign to interact with the system.</a:t>
            </a:r>
          </a:p>
          <a:p>
            <a:pPr marL="0" indent="0">
              <a:buClr>
                <a:schemeClr val="accent1"/>
              </a:buClr>
              <a:buFont typeface="Wingdings" panose="05000000000000000000" pitchFamily="2" charset="2"/>
              <a:buNone/>
            </a:pPr>
            <a:r>
              <a:rPr lang="en-IN" dirty="0"/>
              <a:t>2.</a:t>
            </a:r>
            <a:r>
              <a:rPr lang="en-US" sz="1200" b="1" dirty="0">
                <a:latin typeface="Times New Roman" panose="02020603050405020304" pitchFamily="18" charset="0"/>
                <a:cs typeface="Times New Roman" panose="02020603050405020304" pitchFamily="18" charset="0"/>
              </a:rPr>
              <a:t> Developing a gesture recognition system trained on a diverse dataset of hand sign images, encompassing a wide range of gestures, hand orientations, and environmental factors.</a:t>
            </a:r>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dirty="0">
                <a:latin typeface="Times New Roman" panose="02020603050405020304" pitchFamily="18" charset="0"/>
                <a:cs typeface="Times New Roman" panose="02020603050405020304" pitchFamily="18" charset="0"/>
              </a:rPr>
              <a:t>3. Integrating the detection and recognition modules into a cohesive system architecture capable of real-time performance on hardware platforms ranging from embedded devices to desktop computers.</a:t>
            </a:r>
          </a:p>
          <a:p>
            <a:pPr marL="0" indent="0">
              <a:buClr>
                <a:schemeClr val="accent1"/>
              </a:buClr>
              <a:buFont typeface="Wingdings" panose="05000000000000000000" pitchFamily="2" charset="2"/>
              <a:buNone/>
            </a:pPr>
            <a:endParaRPr lang="en-US" sz="1200" b="1"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6EC7907-3F84-4A73-A3D8-DCDDE7C68DA4}" type="slidenum">
              <a:rPr lang="en-US" smtClean="0"/>
              <a:t>3</a:t>
            </a:fld>
            <a:endParaRPr lang="en-US"/>
          </a:p>
        </p:txBody>
      </p:sp>
    </p:spTree>
    <p:extLst>
      <p:ext uri="{BB962C8B-B14F-4D97-AF65-F5344CB8AC3E}">
        <p14:creationId xmlns:p14="http://schemas.microsoft.com/office/powerpoint/2010/main" val="99977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EC7907-3F84-4A73-A3D8-DCDDE7C68DA4}" type="slidenum">
              <a:rPr lang="en-US" smtClean="0"/>
              <a:t>4</a:t>
            </a:fld>
            <a:endParaRPr lang="en-US"/>
          </a:p>
        </p:txBody>
      </p:sp>
    </p:spTree>
    <p:extLst>
      <p:ext uri="{BB962C8B-B14F-4D97-AF65-F5344CB8AC3E}">
        <p14:creationId xmlns:p14="http://schemas.microsoft.com/office/powerpoint/2010/main" val="28037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EC7907-3F84-4A73-A3D8-DCDDE7C68DA4}" type="slidenum">
              <a:rPr lang="en-US" smtClean="0"/>
              <a:t>5</a:t>
            </a:fld>
            <a:endParaRPr lang="en-US"/>
          </a:p>
        </p:txBody>
      </p:sp>
    </p:spTree>
    <p:extLst>
      <p:ext uri="{BB962C8B-B14F-4D97-AF65-F5344CB8AC3E}">
        <p14:creationId xmlns:p14="http://schemas.microsoft.com/office/powerpoint/2010/main" val="405336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tos" panose="020B0004020202020204" pitchFamily="34" charset="0"/>
                <a:ea typeface="Roboto Black" panose="02000000000000000000" pitchFamily="2" charset="0"/>
                <a:cs typeface="Roboto Black" panose="02000000000000000000" pitchFamily="2" charset="0"/>
              </a:rPr>
              <a:t>1.Around 72.2% of users of the world uses windows operating system in comparisons to other operating system but functionality of  the Hand Sign Detection Control System is not available on this common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ptos" panose="020B0004020202020204" pitchFamily="34" charset="0"/>
                <a:ea typeface="Roboto Black" panose="02000000000000000000" pitchFamily="2" charset="0"/>
                <a:cs typeface="Roboto Black" panose="02000000000000000000" pitchFamily="2" charset="0"/>
              </a:rPr>
              <a:t>2. : External Keyboard and mouse are required for any work on the personal computer, which increase the cost of system. And also increase the probability of getting any external damage on keyboard and mouse.</a:t>
            </a:r>
          </a:p>
          <a:p>
            <a:r>
              <a:rPr lang="en-US" sz="1200" dirty="0">
                <a:latin typeface="Aptos" panose="020B0004020202020204" pitchFamily="34" charset="0"/>
                <a:ea typeface="Roboto Black" panose="02000000000000000000" pitchFamily="2" charset="0"/>
                <a:cs typeface="Roboto Black" panose="02000000000000000000" pitchFamily="2" charset="0"/>
              </a:rPr>
              <a:t>3. Most of the personal computers are less portable due to load of keyboard and mouse. So it is hard to bring from one place to another place.</a:t>
            </a:r>
            <a:r>
              <a:rPr lang="en-US" sz="1200" b="1" dirty="0">
                <a:latin typeface="Aptos" panose="020B0004020202020204" pitchFamily="34" charset="0"/>
                <a:ea typeface="Roboto Black" panose="02000000000000000000" pitchFamily="2" charset="0"/>
                <a:cs typeface="Roboto Black" panose="02000000000000000000" pitchFamily="2" charset="0"/>
              </a:rPr>
              <a:t> </a:t>
            </a:r>
          </a:p>
          <a:p>
            <a:r>
              <a:rPr lang="en-US" sz="1200" b="1" dirty="0">
                <a:latin typeface="Aptos" panose="020B0004020202020204" pitchFamily="34" charset="0"/>
                <a:ea typeface="Roboto Black" panose="02000000000000000000" pitchFamily="2" charset="0"/>
                <a:cs typeface="Roboto Black" panose="02000000000000000000" pitchFamily="2" charset="0"/>
              </a:rPr>
              <a:t>4.</a:t>
            </a:r>
            <a:r>
              <a:rPr lang="en-US" sz="1200" dirty="0">
                <a:latin typeface="Aptos" panose="020B0004020202020204" pitchFamily="34" charset="0"/>
                <a:ea typeface="Roboto Black" panose="02000000000000000000" pitchFamily="2" charset="0"/>
                <a:cs typeface="Roboto Black" panose="02000000000000000000" pitchFamily="2" charset="0"/>
              </a:rPr>
              <a:t> The interface which are provided now are not compactable with those person who cannot speak , read or hear. As we know for running any computer system you should know the language in the computer system operates.  It will be  by dumb people</a:t>
            </a:r>
            <a:endParaRPr lang="en-US" sz="1200" b="1" dirty="0">
              <a:latin typeface="Aptos" panose="020B0004020202020204" pitchFamily="34" charset="0"/>
              <a:ea typeface="Roboto Black" panose="02000000000000000000" pitchFamily="2" charset="0"/>
              <a:cs typeface="Roboto Black" panose="02000000000000000000" pitchFamily="2" charset="0"/>
            </a:endParaRPr>
          </a:p>
          <a:p>
            <a:endParaRPr lang="en-US" sz="1200" dirty="0">
              <a:latin typeface="Aptos" panose="020B0004020202020204" pitchFamily="34" charset="0"/>
              <a:ea typeface="Roboto Black" panose="02000000000000000000" pitchFamily="2" charset="0"/>
              <a:cs typeface="Roboto Black" panose="02000000000000000000" pitchFamily="2" charset="0"/>
            </a:endParaRPr>
          </a:p>
          <a:p>
            <a:endParaRPr lang="en-US" sz="1200" dirty="0">
              <a:latin typeface="Aptos" panose="020B0004020202020204" pitchFamily="34" charset="0"/>
              <a:ea typeface="Roboto Black" panose="02000000000000000000" pitchFamily="2" charset="0"/>
              <a:cs typeface="Roboto Black"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26EC7907-3F84-4A73-A3D8-DCDDE7C68DA4}" type="slidenum">
              <a:rPr lang="en-US" smtClean="0"/>
              <a:t>6</a:t>
            </a:fld>
            <a:endParaRPr lang="en-US"/>
          </a:p>
        </p:txBody>
      </p:sp>
    </p:spTree>
    <p:extLst>
      <p:ext uri="{BB962C8B-B14F-4D97-AF65-F5344CB8AC3E}">
        <p14:creationId xmlns:p14="http://schemas.microsoft.com/office/powerpoint/2010/main" val="1647073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1 :-   here camera act as a sensor  which receive input through real time capturing images.</a:t>
            </a:r>
          </a:p>
          <a:p>
            <a:r>
              <a:rPr lang="en-US" dirty="0">
                <a:latin typeface="Times New Roman" panose="02020603050405020304" pitchFamily="18" charset="0"/>
                <a:cs typeface="Times New Roman" panose="02020603050405020304" pitchFamily="18" charset="0"/>
              </a:rPr>
              <a:t>2 :-  model receive the images and detect the hand as object  and compares various hand sign images from the data sets.</a:t>
            </a:r>
          </a:p>
          <a:p>
            <a:r>
              <a:rPr lang="en-US" dirty="0">
                <a:latin typeface="Times New Roman" panose="02020603050405020304" pitchFamily="18" charset="0"/>
                <a:cs typeface="Times New Roman" panose="02020603050405020304" pitchFamily="18" charset="0"/>
              </a:rPr>
              <a:t>3 :-  here for each sign a particular action will be defined so that it can produce response</a:t>
            </a:r>
            <a:r>
              <a:rPr lang="en-US" sz="1600" dirty="0">
                <a:latin typeface="Roboto Black"/>
              </a:rPr>
              <a:t>.</a:t>
            </a:r>
            <a:endParaRPr lang="en-IN" dirty="0"/>
          </a:p>
        </p:txBody>
      </p:sp>
      <p:sp>
        <p:nvSpPr>
          <p:cNvPr id="4" name="Slide Number Placeholder 3"/>
          <p:cNvSpPr>
            <a:spLocks noGrp="1"/>
          </p:cNvSpPr>
          <p:nvPr>
            <p:ph type="sldNum" sz="quarter" idx="5"/>
          </p:nvPr>
        </p:nvSpPr>
        <p:spPr/>
        <p:txBody>
          <a:bodyPr/>
          <a:lstStyle/>
          <a:p>
            <a:fld id="{26EC7907-3F84-4A73-A3D8-DCDDE7C68DA4}" type="slidenum">
              <a:rPr lang="en-US" smtClean="0"/>
              <a:t>7</a:t>
            </a:fld>
            <a:endParaRPr lang="en-US"/>
          </a:p>
        </p:txBody>
      </p:sp>
    </p:spTree>
    <p:extLst>
      <p:ext uri="{BB962C8B-B14F-4D97-AF65-F5344CB8AC3E}">
        <p14:creationId xmlns:p14="http://schemas.microsoft.com/office/powerpoint/2010/main" val="207181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Continue research into advance computer vision techniques ,such as deep learning architectures can further improve the accuracy and robustness.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z="1200" i="1" dirty="0">
                <a:latin typeface="Times New Roman" pitchFamily="18" charset="0"/>
                <a:cs typeface="Times New Roman" pitchFamily="18" charset="0"/>
              </a:rPr>
              <a:t> Further optimization of algorithms and hardware can enhance the real-time performance of the system, reducing latency and enabling seamless interaction in time-sensitive applications.</a:t>
            </a:r>
            <a:endParaRPr lang="en-US" dirty="0"/>
          </a:p>
          <a:p>
            <a:r>
              <a:rPr lang="en-US" sz="1200" i="1" dirty="0">
                <a:latin typeface="Times New Roman" pitchFamily="18" charset="0"/>
                <a:cs typeface="Times New Roman" pitchFamily="18" charset="0"/>
              </a:rPr>
              <a:t>3.Expanding the system to recognize and interpret gestures beyond hand signs, such as facial expressions and body movements, can enrich communication and interaction for I</a:t>
            </a:r>
          </a:p>
          <a:p>
            <a:r>
              <a:rPr lang="en-US" sz="1200" i="1" dirty="0">
                <a:latin typeface="Times New Roman" pitchFamily="18" charset="0"/>
                <a:cs typeface="Times New Roman" pitchFamily="18" charset="0"/>
              </a:rPr>
              <a:t>individuals with hearing impairments.</a:t>
            </a:r>
          </a:p>
          <a:p>
            <a:r>
              <a:rPr lang="en-US" sz="1200" i="1" dirty="0">
                <a:latin typeface="Times New Roman" pitchFamily="18" charset="0"/>
                <a:cs typeface="Times New Roman" pitchFamily="18" charset="0"/>
              </a:rPr>
              <a:t>4.Exploration of mobile and wearable applications of the hand sign detection control system can increase accessibility and convenience for users in various contexts, such as on-the-go communication or immersive experiences.</a:t>
            </a:r>
            <a:endParaRPr lang="en-IN" dirty="0"/>
          </a:p>
        </p:txBody>
      </p:sp>
      <p:sp>
        <p:nvSpPr>
          <p:cNvPr id="4" name="Slide Number Placeholder 3"/>
          <p:cNvSpPr>
            <a:spLocks noGrp="1"/>
          </p:cNvSpPr>
          <p:nvPr>
            <p:ph type="sldNum" sz="quarter" idx="5"/>
          </p:nvPr>
        </p:nvSpPr>
        <p:spPr/>
        <p:txBody>
          <a:bodyPr/>
          <a:lstStyle/>
          <a:p>
            <a:fld id="{26EC7907-3F84-4A73-A3D8-DCDDE7C68DA4}" type="slidenum">
              <a:rPr lang="en-US" smtClean="0"/>
              <a:t>15</a:t>
            </a:fld>
            <a:endParaRPr lang="en-US"/>
          </a:p>
        </p:txBody>
      </p:sp>
    </p:spTree>
    <p:extLst>
      <p:ext uri="{BB962C8B-B14F-4D97-AF65-F5344CB8AC3E}">
        <p14:creationId xmlns:p14="http://schemas.microsoft.com/office/powerpoint/2010/main" val="227223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715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E57E4B5A-8F54-40C6-9F15-906565AD267B}" type="datetimeFigureOut">
              <a:rPr lang="en-US" smtClean="0"/>
              <a:t>6/5/2024</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F032F549-FD99-4BA1-B115-4E70079A2F25}" type="slidenum">
              <a:rPr lang="en-US" smtClean="0"/>
              <a:t>‹#›</a:t>
            </a:fld>
            <a:endParaRPr lang="en-US"/>
          </a:p>
        </p:txBody>
      </p:sp>
    </p:spTree>
    <p:extLst>
      <p:ext uri="{BB962C8B-B14F-4D97-AF65-F5344CB8AC3E}">
        <p14:creationId xmlns:p14="http://schemas.microsoft.com/office/powerpoint/2010/main" val="8582184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E4B5A-8F54-40C6-9F15-906565AD267B}"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2F549-FD99-4BA1-B115-4E70079A2F25}" type="slidenum">
              <a:rPr lang="en-US" smtClean="0"/>
              <a:t>‹#›</a:t>
            </a:fld>
            <a:endParaRPr lang="en-US"/>
          </a:p>
        </p:txBody>
      </p:sp>
    </p:spTree>
    <p:extLst>
      <p:ext uri="{BB962C8B-B14F-4D97-AF65-F5344CB8AC3E}">
        <p14:creationId xmlns:p14="http://schemas.microsoft.com/office/powerpoint/2010/main" val="81448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E4B5A-8F54-40C6-9F15-906565AD267B}"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2F549-FD99-4BA1-B115-4E70079A2F25}" type="slidenum">
              <a:rPr lang="en-US" smtClean="0"/>
              <a:t>‹#›</a:t>
            </a:fld>
            <a:endParaRPr lang="en-US"/>
          </a:p>
        </p:txBody>
      </p:sp>
    </p:spTree>
    <p:extLst>
      <p:ext uri="{BB962C8B-B14F-4D97-AF65-F5344CB8AC3E}">
        <p14:creationId xmlns:p14="http://schemas.microsoft.com/office/powerpoint/2010/main" val="1159976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4453500"/>
            <a:ext cx="18894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4453500"/>
            <a:ext cx="18894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4453500"/>
            <a:ext cx="18894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4366067"/>
            <a:ext cx="2076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4366067"/>
            <a:ext cx="2076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4366067"/>
            <a:ext cx="2076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859400"/>
            <a:ext cx="85206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371721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4"/>
        <p:cNvGrpSpPr/>
        <p:nvPr/>
      </p:nvGrpSpPr>
      <p:grpSpPr>
        <a:xfrm>
          <a:off x="0" y="0"/>
          <a:ext cx="0" cy="0"/>
          <a:chOff x="0" y="0"/>
          <a:chExt cx="0" cy="0"/>
        </a:xfrm>
      </p:grpSpPr>
      <p:sp>
        <p:nvSpPr>
          <p:cNvPr id="86" name="Google Shape;86;p14"/>
          <p:cNvSpPr txBox="1">
            <a:spLocks noGrp="1"/>
          </p:cNvSpPr>
          <p:nvPr>
            <p:ph type="ctrTitle"/>
          </p:nvPr>
        </p:nvSpPr>
        <p:spPr>
          <a:xfrm>
            <a:off x="3986575" y="1905633"/>
            <a:ext cx="35781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3228933"/>
            <a:ext cx="4470900" cy="25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extLst>
      <p:ext uri="{BB962C8B-B14F-4D97-AF65-F5344CB8AC3E}">
        <p14:creationId xmlns:p14="http://schemas.microsoft.com/office/powerpoint/2010/main" val="336680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E4B5A-8F54-40C6-9F15-906565AD267B}"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2F549-FD99-4BA1-B115-4E70079A2F25}" type="slidenum">
              <a:rPr lang="en-US" smtClean="0"/>
              <a:t>‹#›</a:t>
            </a:fld>
            <a:endParaRPr lang="en-US"/>
          </a:p>
        </p:txBody>
      </p:sp>
    </p:spTree>
    <p:extLst>
      <p:ext uri="{BB962C8B-B14F-4D97-AF65-F5344CB8AC3E}">
        <p14:creationId xmlns:p14="http://schemas.microsoft.com/office/powerpoint/2010/main" val="198423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E57E4B5A-8F54-40C6-9F15-906565AD267B}" type="datetimeFigureOut">
              <a:rPr lang="en-US" smtClean="0"/>
              <a:t>6/5/2024</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F032F549-FD99-4BA1-B115-4E70079A2F25}" type="slidenum">
              <a:rPr lang="en-US" smtClean="0"/>
              <a:t>‹#›</a:t>
            </a:fld>
            <a:endParaRPr lang="en-US"/>
          </a:p>
        </p:txBody>
      </p:sp>
    </p:spTree>
    <p:extLst>
      <p:ext uri="{BB962C8B-B14F-4D97-AF65-F5344CB8AC3E}">
        <p14:creationId xmlns:p14="http://schemas.microsoft.com/office/powerpoint/2010/main" val="1065600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E4B5A-8F54-40C6-9F15-906565AD267B}"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2F549-FD99-4BA1-B115-4E70079A2F25}" type="slidenum">
              <a:rPr lang="en-US" smtClean="0"/>
              <a:t>‹#›</a:t>
            </a:fld>
            <a:endParaRPr lang="en-US"/>
          </a:p>
        </p:txBody>
      </p:sp>
    </p:spTree>
    <p:extLst>
      <p:ext uri="{BB962C8B-B14F-4D97-AF65-F5344CB8AC3E}">
        <p14:creationId xmlns:p14="http://schemas.microsoft.com/office/powerpoint/2010/main" val="407812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E4B5A-8F54-40C6-9F15-906565AD267B}"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2F549-FD99-4BA1-B115-4E70079A2F25}" type="slidenum">
              <a:rPr lang="en-US" smtClean="0"/>
              <a:t>‹#›</a:t>
            </a:fld>
            <a:endParaRPr lang="en-US"/>
          </a:p>
        </p:txBody>
      </p:sp>
    </p:spTree>
    <p:extLst>
      <p:ext uri="{BB962C8B-B14F-4D97-AF65-F5344CB8AC3E}">
        <p14:creationId xmlns:p14="http://schemas.microsoft.com/office/powerpoint/2010/main" val="150462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E4B5A-8F54-40C6-9F15-906565AD267B}"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2F549-FD99-4BA1-B115-4E70079A2F25}" type="slidenum">
              <a:rPr lang="en-US" smtClean="0"/>
              <a:t>‹#›</a:t>
            </a:fld>
            <a:endParaRPr lang="en-US"/>
          </a:p>
        </p:txBody>
      </p:sp>
    </p:spTree>
    <p:extLst>
      <p:ext uri="{BB962C8B-B14F-4D97-AF65-F5344CB8AC3E}">
        <p14:creationId xmlns:p14="http://schemas.microsoft.com/office/powerpoint/2010/main" val="313580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E4B5A-8F54-40C6-9F15-906565AD267B}"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2F549-FD99-4BA1-B115-4E70079A2F25}" type="slidenum">
              <a:rPr lang="en-US" smtClean="0"/>
              <a:t>‹#›</a:t>
            </a:fld>
            <a:endParaRPr lang="en-US"/>
          </a:p>
        </p:txBody>
      </p:sp>
    </p:spTree>
    <p:extLst>
      <p:ext uri="{BB962C8B-B14F-4D97-AF65-F5344CB8AC3E}">
        <p14:creationId xmlns:p14="http://schemas.microsoft.com/office/powerpoint/2010/main" val="88242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57E4B5A-8F54-40C6-9F15-906565AD267B}" type="datetimeFigureOut">
              <a:rPr lang="en-US" smtClean="0"/>
              <a:t>6/5/2024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F032F549-FD99-4BA1-B115-4E70079A2F25}"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015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57E4B5A-8F54-40C6-9F15-906565AD267B}" type="datetimeFigureOut">
              <a:rPr lang="en-US" smtClean="0"/>
              <a:t>6/5/2024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F032F549-FD99-4BA1-B115-4E70079A2F25}"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29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E57E4B5A-8F54-40C6-9F15-906565AD267B}" type="datetimeFigureOut">
              <a:rPr lang="en-US" smtClean="0"/>
              <a:t>6/5/2024</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F032F549-FD99-4BA1-B115-4E70079A2F25}" type="slidenum">
              <a:rPr lang="en-US" smtClean="0"/>
              <a:t>‹#›</a:t>
            </a:fld>
            <a:endParaRPr lang="en-US"/>
          </a:p>
        </p:txBody>
      </p:sp>
    </p:spTree>
    <p:extLst>
      <p:ext uri="{BB962C8B-B14F-4D97-AF65-F5344CB8AC3E}">
        <p14:creationId xmlns:p14="http://schemas.microsoft.com/office/powerpoint/2010/main" val="3507890140"/>
      </p:ext>
    </p:extLst>
  </p:cSld>
  <p:clrMap bg1="lt1" tx1="dk1" bg2="lt2" tx2="dk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 id="2147484519" r:id="rId13"/>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1493"/>
            <a:ext cx="8763000" cy="6001643"/>
          </a:xfrm>
          <a:prstGeom prst="rect">
            <a:avLst/>
          </a:prstGeom>
          <a:noFill/>
        </p:spPr>
        <p:txBody>
          <a:bodyPr wrap="square" rtlCol="0">
            <a:spAutoFit/>
          </a:bodyPr>
          <a:lstStyle/>
          <a:p>
            <a:pPr algn="ctr"/>
            <a:endParaRPr lang="en-US" b="1" dirty="0"/>
          </a:p>
          <a:p>
            <a:pPr algn="ctr"/>
            <a:r>
              <a:rPr lang="en-US" sz="1600" b="1" dirty="0">
                <a:effectLst>
                  <a:outerShdw blurRad="60007" dist="310007" dir="7680000" sy="30000" kx="1300200" algn="ctr" rotWithShape="0">
                    <a:prstClr val="black">
                      <a:alpha val="32000"/>
                    </a:prstClr>
                  </a:outerShdw>
                </a:effectLst>
                <a:latin typeface="Times New Roman" pitchFamily="18" charset="0"/>
                <a:cs typeface="Times New Roman" pitchFamily="18" charset="0"/>
              </a:rPr>
              <a:t>NARAINA  VIDYA  PEETH  ENGINEERING  AND MANAGEMENT INSTITUTE , KANPUR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effectLst>
                  <a:outerShdw blurRad="60007" dist="310007" dir="7680000" sy="30000" kx="1300200" algn="ctr" rotWithShape="0">
                    <a:prstClr val="black">
                      <a:alpha val="32000"/>
                    </a:prstClr>
                  </a:outerShdw>
                </a:effectLst>
                <a:latin typeface="Times New Roman" pitchFamily="18" charset="0"/>
                <a:cs typeface="Times New Roman" pitchFamily="18" charset="0"/>
              </a:rPr>
              <a:t>DEPARTMENT  OF COMPUTER SCIENCE AND ENGINEERING</a:t>
            </a:r>
          </a:p>
          <a:p>
            <a:pPr algn="ctr"/>
            <a:endParaRPr lang="en-US" dirty="0"/>
          </a:p>
          <a:p>
            <a:pPr algn="ctr"/>
            <a:r>
              <a:rPr lang="en-US" b="1" dirty="0">
                <a:effectLst>
                  <a:outerShdw blurRad="60007" dist="310007" dir="7680000" sy="30000" kx="1300200" algn="ctr" rotWithShape="0">
                    <a:prstClr val="black">
                      <a:alpha val="32000"/>
                    </a:prstClr>
                  </a:outerShdw>
                </a:effectLst>
                <a:latin typeface="Times New Roman" pitchFamily="18" charset="0"/>
                <a:cs typeface="Times New Roman" pitchFamily="18" charset="0"/>
              </a:rPr>
              <a:t>Project  Presentation</a:t>
            </a:r>
          </a:p>
          <a:p>
            <a:pPr algn="ctr"/>
            <a:r>
              <a:rPr lang="en-US" b="1" dirty="0">
                <a:solidFill>
                  <a:srgbClr val="0070C0"/>
                </a:solidFill>
                <a:effectLst>
                  <a:outerShdw blurRad="60007" dist="310007" dir="7680000" sy="30000" kx="1300200" algn="ctr" rotWithShape="0">
                    <a:prstClr val="black">
                      <a:alpha val="32000"/>
                    </a:prstClr>
                  </a:outerShdw>
                </a:effectLst>
                <a:latin typeface="Times New Roman" pitchFamily="18" charset="0"/>
                <a:cs typeface="Times New Roman" pitchFamily="18" charset="0"/>
              </a:rPr>
              <a:t>On</a:t>
            </a:r>
          </a:p>
          <a:p>
            <a:pPr algn="ctr"/>
            <a:endParaRPr lang="en-US" sz="2000" b="1" dirty="0">
              <a:solidFill>
                <a:schemeClr val="accent1"/>
              </a:solidFill>
              <a:latin typeface="Times New Roman"/>
            </a:endParaRPr>
          </a:p>
          <a:p>
            <a:pPr algn="ctr"/>
            <a:r>
              <a:rPr lang="en-US" sz="2800" b="1" dirty="0">
                <a:latin typeface="Times New Roman"/>
              </a:rPr>
              <a:t> HSDCS</a:t>
            </a:r>
          </a:p>
          <a:p>
            <a:pPr algn="ctr"/>
            <a:r>
              <a:rPr lang="en-US" sz="2800" b="1" dirty="0">
                <a:solidFill>
                  <a:srgbClr val="0070C0"/>
                </a:solidFill>
                <a:latin typeface="Times New Roman"/>
              </a:rPr>
              <a:t>(Hand Sign Detection Control System) </a:t>
            </a:r>
          </a:p>
          <a:p>
            <a:pPr algn="ctr"/>
            <a:endParaRPr lang="en-US" sz="2000" b="1" dirty="0">
              <a:solidFill>
                <a:srgbClr val="0070C0"/>
              </a:solidFill>
              <a:latin typeface="Times New Roman"/>
            </a:endParaRPr>
          </a:p>
          <a:p>
            <a:pPr algn="ctr"/>
            <a:endParaRPr lang="en-US" sz="2000" b="1" dirty="0">
              <a:solidFill>
                <a:srgbClr val="0070C0"/>
              </a:solidFill>
              <a:latin typeface="Times New Roman"/>
              <a:cs typeface="Times New Roman" pitchFamily="18" charset="0"/>
            </a:endParaRPr>
          </a:p>
          <a:p>
            <a:endParaRPr lang="en-US" sz="3600" b="1" dirty="0">
              <a:solidFill>
                <a:schemeClr val="accent1"/>
              </a:solidFill>
              <a:latin typeface="Times New Roman"/>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609600"/>
            <a:ext cx="1447800" cy="1447800"/>
          </a:xfrm>
          <a:prstGeom prst="rect">
            <a:avLst/>
          </a:prstGeom>
        </p:spPr>
      </p:pic>
      <p:sp>
        <p:nvSpPr>
          <p:cNvPr id="3" name="TextBox 2">
            <a:extLst>
              <a:ext uri="{FF2B5EF4-FFF2-40B4-BE49-F238E27FC236}">
                <a16:creationId xmlns:a16="http://schemas.microsoft.com/office/drawing/2014/main" id="{F6BC626A-738D-03C1-BD86-CB8F8DF06FB3}"/>
              </a:ext>
            </a:extLst>
          </p:cNvPr>
          <p:cNvSpPr txBox="1"/>
          <p:nvPr/>
        </p:nvSpPr>
        <p:spPr>
          <a:xfrm>
            <a:off x="5545382" y="4815125"/>
            <a:ext cx="3274460" cy="1323439"/>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Team members</a:t>
            </a:r>
          </a:p>
          <a:p>
            <a:r>
              <a:rPr lang="en-US" sz="1400" b="1" dirty="0">
                <a:latin typeface="Times New Roman" panose="02020603050405020304" pitchFamily="18" charset="0"/>
                <a:cs typeface="Times New Roman" panose="02020603050405020304" pitchFamily="18" charset="0"/>
              </a:rPr>
              <a:t>Neha – 2004290100017</a:t>
            </a:r>
            <a:endParaRPr lang="en-US" sz="2400" b="1" dirty="0">
              <a:solidFill>
                <a:srgbClr val="0070C0"/>
              </a:solidFill>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Nitin Kumar Maurya – 2004290100018</a:t>
            </a:r>
          </a:p>
          <a:p>
            <a:r>
              <a:rPr lang="en-US" sz="1400" b="1" dirty="0">
                <a:latin typeface="Times New Roman" panose="02020603050405020304" pitchFamily="18" charset="0"/>
                <a:cs typeface="Times New Roman" panose="02020603050405020304" pitchFamily="18" charset="0"/>
              </a:rPr>
              <a:t>Payal Rajput -2004290100019</a:t>
            </a:r>
          </a:p>
          <a:p>
            <a:r>
              <a:rPr lang="en-US" sz="1400" b="1" dirty="0">
                <a:latin typeface="Times New Roman" panose="02020603050405020304" pitchFamily="18" charset="0"/>
                <a:cs typeface="Times New Roman" panose="02020603050405020304" pitchFamily="18" charset="0"/>
              </a:rPr>
              <a:t>Rishabh Raj -2004290100021</a:t>
            </a:r>
            <a:endParaRPr lang="en-IN" sz="1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626929-1D8C-032B-9002-868D138F27E3}"/>
              </a:ext>
            </a:extLst>
          </p:cNvPr>
          <p:cNvSpPr txBox="1"/>
          <p:nvPr/>
        </p:nvSpPr>
        <p:spPr>
          <a:xfrm>
            <a:off x="306940" y="4815125"/>
            <a:ext cx="3094950" cy="738664"/>
          </a:xfrm>
          <a:prstGeom prst="rect">
            <a:avLst/>
          </a:prstGeom>
          <a:noFill/>
        </p:spPr>
        <p:txBody>
          <a:bodyPr wrap="non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Under the guidance of</a:t>
            </a:r>
          </a:p>
          <a:p>
            <a:r>
              <a:rPr lang="en-US" b="1" dirty="0" err="1">
                <a:latin typeface="Times New Roman" panose="02020603050405020304" pitchFamily="18" charset="0"/>
                <a:cs typeface="Times New Roman" panose="02020603050405020304" pitchFamily="18" charset="0"/>
              </a:rPr>
              <a:t>Mr</a:t>
            </a:r>
            <a:r>
              <a:rPr lang="en-US" b="1" dirty="0">
                <a:latin typeface="Times New Roman" panose="02020603050405020304" pitchFamily="18" charset="0"/>
                <a:cs typeface="Times New Roman" panose="02020603050405020304" pitchFamily="18" charset="0"/>
              </a:rPr>
              <a:t>- Alok Kumar Yadav</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63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92650" y="368300"/>
            <a:ext cx="8520600" cy="609599"/>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RESULT AND DISCUSSION</a:t>
            </a:r>
          </a:p>
        </p:txBody>
      </p:sp>
      <p:sp>
        <p:nvSpPr>
          <p:cNvPr id="9" name="Rectangle 8"/>
          <p:cNvSpPr/>
          <p:nvPr/>
        </p:nvSpPr>
        <p:spPr>
          <a:xfrm>
            <a:off x="200025" y="977899"/>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2373443"/>
            <a:ext cx="4173750" cy="3928660"/>
          </a:xfrm>
          <a:prstGeom prst="rect">
            <a:avLst/>
          </a:prstGeom>
        </p:spPr>
      </p:pic>
      <p:sp>
        <p:nvSpPr>
          <p:cNvPr id="4" name="Rectangle 3"/>
          <p:cNvSpPr/>
          <p:nvPr/>
        </p:nvSpPr>
        <p:spPr>
          <a:xfrm>
            <a:off x="2971800" y="1447800"/>
            <a:ext cx="3362496" cy="461665"/>
          </a:xfrm>
          <a:prstGeom prst="rect">
            <a:avLst/>
          </a:prstGeom>
        </p:spPr>
        <p:txBody>
          <a:bodyPr wrap="square">
            <a:spAutoFit/>
          </a:bodyPr>
          <a:lstStyle/>
          <a:p>
            <a:pPr algn="ctr"/>
            <a:r>
              <a:rPr lang="en-US" sz="2400" b="1" dirty="0">
                <a:latin typeface="Times New Roman" pitchFamily="18" charset="0"/>
                <a:cs typeface="Times New Roman" pitchFamily="18" charset="0"/>
              </a:rPr>
              <a:t>Sign Detect of B</a:t>
            </a:r>
          </a:p>
        </p:txBody>
      </p:sp>
      <p:sp>
        <p:nvSpPr>
          <p:cNvPr id="3" name="Rectangle 2">
            <a:extLst>
              <a:ext uri="{FF2B5EF4-FFF2-40B4-BE49-F238E27FC236}">
                <a16:creationId xmlns:a16="http://schemas.microsoft.com/office/drawing/2014/main" id="{C3A598F9-5BAD-B32F-7C85-B8D373B1A284}"/>
              </a:ext>
            </a:extLst>
          </p:cNvPr>
          <p:cNvSpPr/>
          <p:nvPr/>
        </p:nvSpPr>
        <p:spPr>
          <a:xfrm>
            <a:off x="3352800" y="2514600"/>
            <a:ext cx="457200" cy="533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394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92650" y="419100"/>
            <a:ext cx="8520600" cy="660400"/>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RESULT AND DISCUSSION</a:t>
            </a:r>
          </a:p>
        </p:txBody>
      </p:sp>
      <p:sp>
        <p:nvSpPr>
          <p:cNvPr id="9" name="Rectangle 8"/>
          <p:cNvSpPr/>
          <p:nvPr/>
        </p:nvSpPr>
        <p:spPr>
          <a:xfrm>
            <a:off x="200024" y="1174967"/>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136135"/>
            <a:ext cx="4681536" cy="4264540"/>
          </a:xfrm>
          <a:prstGeom prst="rect">
            <a:avLst/>
          </a:prstGeom>
        </p:spPr>
      </p:pic>
      <p:sp>
        <p:nvSpPr>
          <p:cNvPr id="4" name="Rectangle 3"/>
          <p:cNvSpPr/>
          <p:nvPr/>
        </p:nvSpPr>
        <p:spPr>
          <a:xfrm>
            <a:off x="3396222" y="1307810"/>
            <a:ext cx="2313454" cy="461665"/>
          </a:xfrm>
          <a:prstGeom prst="rect">
            <a:avLst/>
          </a:prstGeom>
        </p:spPr>
        <p:txBody>
          <a:bodyPr wrap="none">
            <a:spAutoFit/>
          </a:bodyPr>
          <a:lstStyle/>
          <a:p>
            <a:pPr algn="ctr"/>
            <a:r>
              <a:rPr lang="en-US" sz="2400" b="1" dirty="0">
                <a:latin typeface="Times New Roman" pitchFamily="18" charset="0"/>
                <a:cs typeface="Times New Roman" pitchFamily="18" charset="0"/>
              </a:rPr>
              <a:t>Sign Detect of C</a:t>
            </a:r>
          </a:p>
        </p:txBody>
      </p:sp>
      <p:sp>
        <p:nvSpPr>
          <p:cNvPr id="3" name="Rectangle 2">
            <a:extLst>
              <a:ext uri="{FF2B5EF4-FFF2-40B4-BE49-F238E27FC236}">
                <a16:creationId xmlns:a16="http://schemas.microsoft.com/office/drawing/2014/main" id="{24FD296F-F4DF-E374-4258-7B43B2DD912A}"/>
              </a:ext>
            </a:extLst>
          </p:cNvPr>
          <p:cNvSpPr/>
          <p:nvPr/>
        </p:nvSpPr>
        <p:spPr>
          <a:xfrm>
            <a:off x="3200400" y="2362200"/>
            <a:ext cx="457200" cy="457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335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11700" y="247362"/>
            <a:ext cx="8520600" cy="660400"/>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RESULT AND DISCUSSION</a:t>
            </a:r>
          </a:p>
        </p:txBody>
      </p:sp>
      <p:sp>
        <p:nvSpPr>
          <p:cNvPr id="9" name="Rectangle 8"/>
          <p:cNvSpPr/>
          <p:nvPr/>
        </p:nvSpPr>
        <p:spPr>
          <a:xfrm>
            <a:off x="200025" y="977899"/>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8118" y="2451100"/>
            <a:ext cx="4978399" cy="3733800"/>
          </a:xfrm>
          <a:prstGeom prst="rect">
            <a:avLst/>
          </a:prstGeom>
        </p:spPr>
      </p:pic>
      <p:sp>
        <p:nvSpPr>
          <p:cNvPr id="4" name="Rounded Rectangle 3"/>
          <p:cNvSpPr/>
          <p:nvPr/>
        </p:nvSpPr>
        <p:spPr>
          <a:xfrm>
            <a:off x="1685926" y="4318000"/>
            <a:ext cx="657225" cy="279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00200" y="1434525"/>
            <a:ext cx="5410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Volume is Decreased</a:t>
            </a:r>
          </a:p>
        </p:txBody>
      </p:sp>
      <p:sp>
        <p:nvSpPr>
          <p:cNvPr id="5" name="Rectangle 4">
            <a:extLst>
              <a:ext uri="{FF2B5EF4-FFF2-40B4-BE49-F238E27FC236}">
                <a16:creationId xmlns:a16="http://schemas.microsoft.com/office/drawing/2014/main" id="{29493510-8A78-B599-EC09-F4809BB984BB}"/>
              </a:ext>
            </a:extLst>
          </p:cNvPr>
          <p:cNvSpPr/>
          <p:nvPr/>
        </p:nvSpPr>
        <p:spPr>
          <a:xfrm>
            <a:off x="3810000" y="5562600"/>
            <a:ext cx="838200" cy="457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60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92650" y="419100"/>
            <a:ext cx="8520600" cy="660400"/>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RESULT AND DISCUSSION</a:t>
            </a:r>
          </a:p>
        </p:txBody>
      </p:sp>
      <p:sp>
        <p:nvSpPr>
          <p:cNvPr id="9" name="Rectangle 8"/>
          <p:cNvSpPr/>
          <p:nvPr/>
        </p:nvSpPr>
        <p:spPr>
          <a:xfrm>
            <a:off x="200025" y="977899"/>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170873"/>
            <a:ext cx="5133974" cy="4301715"/>
          </a:xfrm>
          <a:prstGeom prst="rect">
            <a:avLst/>
          </a:prstGeom>
        </p:spPr>
      </p:pic>
      <p:sp>
        <p:nvSpPr>
          <p:cNvPr id="3" name="Rounded Rectangle 2"/>
          <p:cNvSpPr/>
          <p:nvPr/>
        </p:nvSpPr>
        <p:spPr>
          <a:xfrm>
            <a:off x="1724026" y="4495800"/>
            <a:ext cx="466725" cy="33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71800" y="1351849"/>
            <a:ext cx="366395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Volume is Increase</a:t>
            </a:r>
          </a:p>
        </p:txBody>
      </p:sp>
      <p:sp>
        <p:nvSpPr>
          <p:cNvPr id="5" name="Rectangle 4">
            <a:extLst>
              <a:ext uri="{FF2B5EF4-FFF2-40B4-BE49-F238E27FC236}">
                <a16:creationId xmlns:a16="http://schemas.microsoft.com/office/drawing/2014/main" id="{13D44694-CA7A-23BA-07FF-AA66F34742D4}"/>
              </a:ext>
            </a:extLst>
          </p:cNvPr>
          <p:cNvSpPr/>
          <p:nvPr/>
        </p:nvSpPr>
        <p:spPr>
          <a:xfrm>
            <a:off x="3962400" y="5867400"/>
            <a:ext cx="762000" cy="457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472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92650" y="419100"/>
            <a:ext cx="8520600" cy="660400"/>
          </a:xfrm>
        </p:spPr>
        <p:txBody>
          <a:bodyPr/>
          <a:lstStyle/>
          <a:p>
            <a:r>
              <a:rPr lang="en-US" sz="2400" b="1" dirty="0">
                <a:solidFill>
                  <a:srgbClr val="0070C0"/>
                </a:solidFill>
                <a:latin typeface="Times New Roman" panose="02020603050405020304" pitchFamily="18" charset="0"/>
                <a:cs typeface="Times New Roman" panose="02020603050405020304" pitchFamily="18" charset="0"/>
              </a:rPr>
              <a:t>RESULT AND DISCUSSION</a:t>
            </a:r>
          </a:p>
        </p:txBody>
      </p:sp>
      <p:sp>
        <p:nvSpPr>
          <p:cNvPr id="9" name="Rectangle 8"/>
          <p:cNvSpPr/>
          <p:nvPr/>
        </p:nvSpPr>
        <p:spPr>
          <a:xfrm>
            <a:off x="200025" y="977899"/>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362200"/>
            <a:ext cx="4800600" cy="3600450"/>
          </a:xfrm>
          <a:prstGeom prst="rect">
            <a:avLst/>
          </a:prstGeom>
        </p:spPr>
      </p:pic>
      <p:sp>
        <p:nvSpPr>
          <p:cNvPr id="2" name="TextBox 1"/>
          <p:cNvSpPr txBox="1"/>
          <p:nvPr/>
        </p:nvSpPr>
        <p:spPr>
          <a:xfrm>
            <a:off x="2908300" y="1330522"/>
            <a:ext cx="328930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Virtual Keyboard</a:t>
            </a:r>
          </a:p>
        </p:txBody>
      </p:sp>
    </p:spTree>
    <p:extLst>
      <p:ext uri="{BB962C8B-B14F-4D97-AF65-F5344CB8AC3E}">
        <p14:creationId xmlns:p14="http://schemas.microsoft.com/office/powerpoint/2010/main" val="407658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92650" y="419100"/>
            <a:ext cx="8520600" cy="660400"/>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CONCLUSION</a:t>
            </a:r>
          </a:p>
        </p:txBody>
      </p:sp>
      <p:sp>
        <p:nvSpPr>
          <p:cNvPr id="9" name="Rectangle 8"/>
          <p:cNvSpPr/>
          <p:nvPr/>
        </p:nvSpPr>
        <p:spPr>
          <a:xfrm>
            <a:off x="200025" y="977899"/>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92650" y="1638301"/>
            <a:ext cx="8394150"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Enhanced Accuracy and Robustness</a:t>
            </a:r>
          </a:p>
          <a:p>
            <a:pPr marL="285750" indent="-285750">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Real-time Performance Optimization</a:t>
            </a:r>
          </a:p>
          <a:p>
            <a:pPr marL="285750" indent="-285750">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Gesture Recognition Beyond Hand Signs</a:t>
            </a:r>
          </a:p>
          <a:p>
            <a:pPr marL="285750" indent="-285750">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Mobile and Wearable Applications</a:t>
            </a:r>
          </a:p>
        </p:txBody>
      </p:sp>
    </p:spTree>
    <p:extLst>
      <p:ext uri="{BB962C8B-B14F-4D97-AF65-F5344CB8AC3E}">
        <p14:creationId xmlns:p14="http://schemas.microsoft.com/office/powerpoint/2010/main" val="1736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2514600" y="2514600"/>
            <a:ext cx="3578100" cy="80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sz="3200"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Thank you</a:t>
            </a:r>
          </a:p>
        </p:txBody>
      </p:sp>
      <p:sp>
        <p:nvSpPr>
          <p:cNvPr id="2" name="TextBox 1"/>
          <p:cNvSpPr txBox="1"/>
          <p:nvPr/>
        </p:nvSpPr>
        <p:spPr>
          <a:xfrm>
            <a:off x="3940341" y="4365033"/>
            <a:ext cx="899679" cy="246221"/>
          </a:xfrm>
          <a:prstGeom prst="rect">
            <a:avLst/>
          </a:prstGeom>
          <a:noFill/>
        </p:spPr>
        <p:txBody>
          <a:bodyPr wrap="square" lIns="91440" tIns="45720" rIns="91440" bIns="45720" rtlCol="0" anchor="t">
            <a:spAutoFit/>
          </a:bodyPr>
          <a:lstStyle/>
          <a:p>
            <a:endParaRPr lang="en-US" sz="1000"/>
          </a:p>
        </p:txBody>
      </p:sp>
    </p:spTree>
    <p:extLst>
      <p:ext uri="{BB962C8B-B14F-4D97-AF65-F5344CB8AC3E}">
        <p14:creationId xmlns:p14="http://schemas.microsoft.com/office/powerpoint/2010/main" val="12595569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26"/>
                                        </p:tgtEl>
                                        <p:attrNameLst>
                                          <p:attrName>style.visibility</p:attrName>
                                        </p:attrNameLst>
                                      </p:cBhvr>
                                      <p:to>
                                        <p:strVal val="visible"/>
                                      </p:to>
                                    </p:set>
                                    <p:animEffect transition="in" filter="wipe(down)">
                                      <p:cBhvr>
                                        <p:cTn id="7" dur="580">
                                          <p:stCondLst>
                                            <p:cond delay="0"/>
                                          </p:stCondLst>
                                        </p:cTn>
                                        <p:tgtEl>
                                          <p:spTgt spid="1126"/>
                                        </p:tgtEl>
                                      </p:cBhvr>
                                    </p:animEffect>
                                    <p:anim calcmode="lin" valueType="num">
                                      <p:cBhvr>
                                        <p:cTn id="8" dur="1822" tmFilter="0,0; 0.14,0.36; 0.43,0.73; 0.71,0.91; 1.0,1.0">
                                          <p:stCondLst>
                                            <p:cond delay="0"/>
                                          </p:stCondLst>
                                        </p:cTn>
                                        <p:tgtEl>
                                          <p:spTgt spid="11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
                                        </p:tgtEl>
                                      </p:cBhvr>
                                      <p:to x="100000" y="60000"/>
                                    </p:animScale>
                                    <p:animScale>
                                      <p:cBhvr>
                                        <p:cTn id="14" dur="166" decel="50000">
                                          <p:stCondLst>
                                            <p:cond delay="676"/>
                                          </p:stCondLst>
                                        </p:cTn>
                                        <p:tgtEl>
                                          <p:spTgt spid="1126"/>
                                        </p:tgtEl>
                                      </p:cBhvr>
                                      <p:to x="100000" y="100000"/>
                                    </p:animScale>
                                    <p:animScale>
                                      <p:cBhvr>
                                        <p:cTn id="15" dur="26">
                                          <p:stCondLst>
                                            <p:cond delay="1312"/>
                                          </p:stCondLst>
                                        </p:cTn>
                                        <p:tgtEl>
                                          <p:spTgt spid="1126"/>
                                        </p:tgtEl>
                                      </p:cBhvr>
                                      <p:to x="100000" y="80000"/>
                                    </p:animScale>
                                    <p:animScale>
                                      <p:cBhvr>
                                        <p:cTn id="16" dur="166" decel="50000">
                                          <p:stCondLst>
                                            <p:cond delay="1338"/>
                                          </p:stCondLst>
                                        </p:cTn>
                                        <p:tgtEl>
                                          <p:spTgt spid="1126"/>
                                        </p:tgtEl>
                                      </p:cBhvr>
                                      <p:to x="100000" y="100000"/>
                                    </p:animScale>
                                    <p:animScale>
                                      <p:cBhvr>
                                        <p:cTn id="17" dur="26">
                                          <p:stCondLst>
                                            <p:cond delay="1642"/>
                                          </p:stCondLst>
                                        </p:cTn>
                                        <p:tgtEl>
                                          <p:spTgt spid="1126"/>
                                        </p:tgtEl>
                                      </p:cBhvr>
                                      <p:to x="100000" y="90000"/>
                                    </p:animScale>
                                    <p:animScale>
                                      <p:cBhvr>
                                        <p:cTn id="18" dur="166" decel="50000">
                                          <p:stCondLst>
                                            <p:cond delay="1668"/>
                                          </p:stCondLst>
                                        </p:cTn>
                                        <p:tgtEl>
                                          <p:spTgt spid="1126"/>
                                        </p:tgtEl>
                                      </p:cBhvr>
                                      <p:to x="100000" y="100000"/>
                                    </p:animScale>
                                    <p:animScale>
                                      <p:cBhvr>
                                        <p:cTn id="19" dur="26">
                                          <p:stCondLst>
                                            <p:cond delay="1808"/>
                                          </p:stCondLst>
                                        </p:cTn>
                                        <p:tgtEl>
                                          <p:spTgt spid="1126"/>
                                        </p:tgtEl>
                                      </p:cBhvr>
                                      <p:to x="100000" y="95000"/>
                                    </p:animScale>
                                    <p:animScale>
                                      <p:cBhvr>
                                        <p:cTn id="20" dur="166" decel="50000">
                                          <p:stCondLst>
                                            <p:cond delay="1834"/>
                                          </p:stCondLst>
                                        </p:cTn>
                                        <p:tgtEl>
                                          <p:spTgt spid="11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cxnSp>
        <p:nvCxnSpPr>
          <p:cNvPr id="291" name="Google Shape;291;p25"/>
          <p:cNvCxnSpPr/>
          <p:nvPr/>
        </p:nvCxnSpPr>
        <p:spPr>
          <a:xfrm>
            <a:off x="311700" y="1301947"/>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89CFF965-B88F-F609-D605-7AA5CD7B0053}"/>
              </a:ext>
            </a:extLst>
          </p:cNvPr>
          <p:cNvSpPr txBox="1"/>
          <p:nvPr/>
        </p:nvSpPr>
        <p:spPr>
          <a:xfrm>
            <a:off x="311700" y="1295793"/>
            <a:ext cx="8679899" cy="4708981"/>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sz="2000" b="1" dirty="0">
                <a:latin typeface="Times New Roman" panose="02020603050405020304" pitchFamily="18" charset="0"/>
                <a:ea typeface="Roboto Thin" panose="02000000000000000000" pitchFamily="2" charset="0"/>
                <a:cs typeface="Times New Roman" panose="02020603050405020304" pitchFamily="18" charset="0"/>
              </a:rPr>
              <a:t>User friendly interface or intuitive interface</a:t>
            </a: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2000" b="1" dirty="0">
                <a:latin typeface="Times New Roman" panose="02020603050405020304" pitchFamily="18" charset="0"/>
                <a:ea typeface="Roboto Thin" panose="02000000000000000000" pitchFamily="2" charset="0"/>
                <a:cs typeface="Times New Roman" panose="02020603050405020304" pitchFamily="18" charset="0"/>
              </a:rPr>
              <a:t>Demand for natural user interface</a:t>
            </a: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2000" b="1" dirty="0">
                <a:latin typeface="Times New Roman" panose="02020603050405020304" pitchFamily="18" charset="0"/>
                <a:ea typeface="Roboto Thin" panose="02000000000000000000" pitchFamily="2" charset="0"/>
                <a:cs typeface="Times New Roman" panose="02020603050405020304" pitchFamily="18" charset="0"/>
              </a:rPr>
              <a:t>Sign language recognition or gesture recognition technology</a:t>
            </a: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a:buClr>
                <a:schemeClr val="accent1"/>
              </a:buClr>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a:buClr>
                <a:schemeClr val="accent1"/>
              </a:buClr>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a:buClr>
                <a:schemeClr val="accent1"/>
              </a:buClr>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a:buClr>
                <a:schemeClr val="accent1"/>
              </a:buClr>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a:p>
            <a:pPr>
              <a:buClr>
                <a:schemeClr val="accent1"/>
              </a:buClr>
            </a:pPr>
            <a:endParaRPr lang="en-US" sz="2400" b="1" dirty="0">
              <a:latin typeface="Times New Roman" panose="02020603050405020304" pitchFamily="18" charset="0"/>
              <a:ea typeface="Roboto Thin" panose="02000000000000000000" pitchFamily="2" charset="0"/>
              <a:cs typeface="Times New Roman" panose="02020603050405020304" pitchFamily="18" charset="0"/>
            </a:endParaRPr>
          </a:p>
        </p:txBody>
      </p:sp>
      <p:sp>
        <p:nvSpPr>
          <p:cNvPr id="3" name="TextBox 2"/>
          <p:cNvSpPr txBox="1"/>
          <p:nvPr/>
        </p:nvSpPr>
        <p:spPr>
          <a:xfrm>
            <a:off x="2659781" y="533400"/>
            <a:ext cx="4286303" cy="523220"/>
          </a:xfrm>
          <a:prstGeom prst="rect">
            <a:avLst/>
          </a:prstGeom>
          <a:noFill/>
        </p:spPr>
        <p:txBody>
          <a:bodyPr wrap="none" rtlCol="0">
            <a:spAutoFit/>
          </a:bodyPr>
          <a:lstStyle/>
          <a:p>
            <a:pPr algn="ctr"/>
            <a:r>
              <a:rPr lang="en-GB" sz="2800" b="1"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PROBLEM STATEMENT</a:t>
            </a:r>
            <a:endParaRPr lang="en-US"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413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Google Shape;291;p25">
            <a:extLst>
              <a:ext uri="{FF2B5EF4-FFF2-40B4-BE49-F238E27FC236}">
                <a16:creationId xmlns:a16="http://schemas.microsoft.com/office/drawing/2014/main" id="{F75467A3-D715-93D7-A89E-F54C475DBDD3}"/>
              </a:ext>
            </a:extLst>
          </p:cNvPr>
          <p:cNvCxnSpPr/>
          <p:nvPr/>
        </p:nvCxnSpPr>
        <p:spPr>
          <a:xfrm>
            <a:off x="326298" y="11430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 name="TextBox 2">
            <a:extLst>
              <a:ext uri="{FF2B5EF4-FFF2-40B4-BE49-F238E27FC236}">
                <a16:creationId xmlns:a16="http://schemas.microsoft.com/office/drawing/2014/main" id="{0143EEBA-55D4-F5CA-9795-621E4C662489}"/>
              </a:ext>
            </a:extLst>
          </p:cNvPr>
          <p:cNvSpPr txBox="1"/>
          <p:nvPr/>
        </p:nvSpPr>
        <p:spPr>
          <a:xfrm>
            <a:off x="154907" y="1143000"/>
            <a:ext cx="8863381" cy="2923877"/>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Developing hand gesture based interface or sign language  interface development.</a:t>
            </a:r>
          </a:p>
          <a:p>
            <a:pPr>
              <a:buClr>
                <a:schemeClr val="accent1"/>
              </a:buClr>
            </a:pPr>
            <a:endParaRPr lang="en-US" sz="2400" b="1"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Comprehensive gesture recognition training</a:t>
            </a:r>
          </a:p>
          <a:p>
            <a:pPr>
              <a:buClr>
                <a:schemeClr val="accent1"/>
              </a:buClr>
            </a:pPr>
            <a:endParaRPr lang="en-US" sz="2400" b="1" dirty="0">
              <a:latin typeface="Times New Roman" panose="02020603050405020304" pitchFamily="18" charset="0"/>
              <a:cs typeface="Times New Roman" panose="02020603050405020304" pitchFamily="18" charset="0"/>
            </a:endParaRPr>
          </a:p>
          <a:p>
            <a:pPr>
              <a:buClr>
                <a:schemeClr val="accent1"/>
              </a:buClr>
            </a:pPr>
            <a:endParaRPr lang="en-US" sz="2400" b="1"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Real time gesture recognition system architecture</a:t>
            </a:r>
          </a:p>
          <a:p>
            <a:pPr>
              <a:buClr>
                <a:schemeClr val="accent1"/>
              </a:buClr>
            </a:pPr>
            <a:endParaRPr lang="en-US" sz="1600" b="1" i="0" dirty="0">
              <a:effectLst/>
              <a:latin typeface="Roboto Thin"/>
            </a:endParaRPr>
          </a:p>
        </p:txBody>
      </p:sp>
      <p:sp>
        <p:nvSpPr>
          <p:cNvPr id="2" name="TextBox 1"/>
          <p:cNvSpPr txBox="1"/>
          <p:nvPr/>
        </p:nvSpPr>
        <p:spPr>
          <a:xfrm>
            <a:off x="1905000" y="381000"/>
            <a:ext cx="5257800" cy="1015663"/>
          </a:xfrm>
          <a:prstGeom prst="rect">
            <a:avLst/>
          </a:prstGeom>
          <a:noFill/>
        </p:spPr>
        <p:txBody>
          <a:bodyPr wrap="square" rtlCol="0">
            <a:spAutoFit/>
          </a:bodyPr>
          <a:lstStyle/>
          <a:p>
            <a:pPr algn="ctr"/>
            <a:r>
              <a:rPr lang="en-GB" sz="2800" b="1"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OBJECTIVE</a:t>
            </a:r>
            <a:endParaRPr lang="en-US" sz="2800" dirty="0">
              <a:solidFill>
                <a:srgbClr val="0070C0"/>
              </a:solidFill>
              <a:latin typeface="Times New Roman" panose="02020603050405020304" pitchFamily="18" charset="0"/>
              <a:cs typeface="Times New Roman" panose="02020603050405020304" pitchFamily="18" charset="0"/>
            </a:endParaRPr>
          </a:p>
          <a:p>
            <a:pPr algn="ctr"/>
            <a:endParaRPr lang="en-US" sz="3200" dirty="0"/>
          </a:p>
        </p:txBody>
      </p:sp>
    </p:spTree>
    <p:extLst>
      <p:ext uri="{BB962C8B-B14F-4D97-AF65-F5344CB8AC3E}">
        <p14:creationId xmlns:p14="http://schemas.microsoft.com/office/powerpoint/2010/main" val="392200474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0974-150C-72B6-8983-6CCE55AC8320}"/>
              </a:ext>
            </a:extLst>
          </p:cNvPr>
          <p:cNvSpPr>
            <a:spLocks noGrp="1"/>
          </p:cNvSpPr>
          <p:nvPr>
            <p:ph type="title"/>
          </p:nvPr>
        </p:nvSpPr>
        <p:spPr>
          <a:xfrm>
            <a:off x="731520" y="304800"/>
            <a:ext cx="7680960" cy="1066800"/>
          </a:xfrm>
        </p:spPr>
        <p:txBody>
          <a:bodyPr/>
          <a:lstStyle/>
          <a:p>
            <a:pPr algn="ctr"/>
            <a:r>
              <a:rPr lang="en-US" dirty="0">
                <a:solidFill>
                  <a:schemeClr val="accent2"/>
                </a:solidFill>
                <a:latin typeface="Times New Roman" panose="02020603050405020304" pitchFamily="18" charset="0"/>
                <a:cs typeface="Times New Roman" panose="02020603050405020304" pitchFamily="18" charset="0"/>
              </a:rPr>
              <a:t>LITERATURE</a:t>
            </a:r>
            <a:r>
              <a:rPr lang="en-US" dirty="0">
                <a:solidFill>
                  <a:srgbClr val="7030A0"/>
                </a:solidFill>
              </a:rPr>
              <a:t> </a:t>
            </a:r>
            <a:r>
              <a:rPr lang="en-US" dirty="0">
                <a:solidFill>
                  <a:schemeClr val="accent2"/>
                </a:solidFill>
                <a:latin typeface="Times New Roman" panose="02020603050405020304" pitchFamily="18" charset="0"/>
                <a:cs typeface="Times New Roman" panose="02020603050405020304" pitchFamily="18" charset="0"/>
              </a:rPr>
              <a:t>REVIEW</a:t>
            </a:r>
            <a:endParaRPr lang="en-IN" dirty="0">
              <a:solidFill>
                <a:schemeClr val="accent2"/>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4D93DCE-1E8B-5534-AFB6-8B9872AB1165}"/>
              </a:ext>
            </a:extLst>
          </p:cNvPr>
          <p:cNvGraphicFramePr>
            <a:graphicFrameLocks noGrp="1"/>
          </p:cNvGraphicFramePr>
          <p:nvPr>
            <p:extLst>
              <p:ext uri="{D42A27DB-BD31-4B8C-83A1-F6EECF244321}">
                <p14:modId xmlns:p14="http://schemas.microsoft.com/office/powerpoint/2010/main" val="63187905"/>
              </p:ext>
            </p:extLst>
          </p:nvPr>
        </p:nvGraphicFramePr>
        <p:xfrm>
          <a:off x="228600" y="1371600"/>
          <a:ext cx="8721725" cy="5334000"/>
        </p:xfrm>
        <a:graphic>
          <a:graphicData uri="http://schemas.openxmlformats.org/drawingml/2006/table">
            <a:tbl>
              <a:tblPr firstRow="1" bandRow="1">
                <a:tableStyleId>{5C22544A-7EE6-4342-B048-85BDC9FD1C3A}</a:tableStyleId>
              </a:tblPr>
              <a:tblGrid>
                <a:gridCol w="873125">
                  <a:extLst>
                    <a:ext uri="{9D8B030D-6E8A-4147-A177-3AD203B41FA5}">
                      <a16:colId xmlns:a16="http://schemas.microsoft.com/office/drawing/2014/main" val="300051000"/>
                    </a:ext>
                  </a:extLst>
                </a:gridCol>
                <a:gridCol w="1828800">
                  <a:extLst>
                    <a:ext uri="{9D8B030D-6E8A-4147-A177-3AD203B41FA5}">
                      <a16:colId xmlns:a16="http://schemas.microsoft.com/office/drawing/2014/main" val="1502461604"/>
                    </a:ext>
                  </a:extLst>
                </a:gridCol>
                <a:gridCol w="1600200">
                  <a:extLst>
                    <a:ext uri="{9D8B030D-6E8A-4147-A177-3AD203B41FA5}">
                      <a16:colId xmlns:a16="http://schemas.microsoft.com/office/drawing/2014/main" val="1699506502"/>
                    </a:ext>
                  </a:extLst>
                </a:gridCol>
                <a:gridCol w="2057400">
                  <a:extLst>
                    <a:ext uri="{9D8B030D-6E8A-4147-A177-3AD203B41FA5}">
                      <a16:colId xmlns:a16="http://schemas.microsoft.com/office/drawing/2014/main" val="2906550380"/>
                    </a:ext>
                  </a:extLst>
                </a:gridCol>
                <a:gridCol w="1412875">
                  <a:extLst>
                    <a:ext uri="{9D8B030D-6E8A-4147-A177-3AD203B41FA5}">
                      <a16:colId xmlns:a16="http://schemas.microsoft.com/office/drawing/2014/main" val="457841529"/>
                    </a:ext>
                  </a:extLst>
                </a:gridCol>
                <a:gridCol w="949325">
                  <a:extLst>
                    <a:ext uri="{9D8B030D-6E8A-4147-A177-3AD203B41FA5}">
                      <a16:colId xmlns:a16="http://schemas.microsoft.com/office/drawing/2014/main" val="2237306549"/>
                    </a:ext>
                  </a:extLst>
                </a:gridCol>
              </a:tblGrid>
              <a:tr h="1147011">
                <a:tc>
                  <a:txBody>
                    <a:bodyPr/>
                    <a:lstStyle/>
                    <a:p>
                      <a:r>
                        <a:rPr lang="en-US" dirty="0"/>
                        <a:t>  </a:t>
                      </a:r>
                      <a:r>
                        <a:rPr lang="en-US" dirty="0">
                          <a:latin typeface="Times New Roman" panose="02020603050405020304" pitchFamily="18" charset="0"/>
                          <a:cs typeface="Times New Roman" panose="02020603050405020304" pitchFamily="18" charset="0"/>
                        </a:rPr>
                        <a:t>Sr.no</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1" dirty="0">
                          <a:solidFill>
                            <a:schemeClr val="bg1"/>
                          </a:solidFill>
                          <a:latin typeface="Times New Roman" panose="02020603050405020304" pitchFamily="18" charset="0"/>
                          <a:ea typeface="Yu Gothic UI Semibold" panose="020B0700000000000000" pitchFamily="34" charset="-128"/>
                          <a:cs typeface="Times New Roman" panose="02020603050405020304" pitchFamily="18" charset="0"/>
                        </a:rPr>
                        <a:t>Title</a:t>
                      </a:r>
                      <a:r>
                        <a:rPr lang="en-US" sz="1800" b="1" baseline="0" dirty="0">
                          <a:solidFill>
                            <a:schemeClr val="bg1"/>
                          </a:solidFill>
                          <a:latin typeface="Times New Roman" panose="02020603050405020304" pitchFamily="18" charset="0"/>
                          <a:ea typeface="Yu Gothic UI Semibold" panose="020B0700000000000000" pitchFamily="34" charset="-128"/>
                          <a:cs typeface="Times New Roman" panose="02020603050405020304" pitchFamily="18" charset="0"/>
                        </a:rPr>
                        <a:t> of the pape</a:t>
                      </a:r>
                      <a:r>
                        <a:rPr lang="en-US" sz="1400" b="1" baseline="0" dirty="0">
                          <a:solidFill>
                            <a:schemeClr val="bg1"/>
                          </a:solidFill>
                          <a:latin typeface="Times New Roman" panose="02020603050405020304" pitchFamily="18" charset="0"/>
                          <a:ea typeface="Yu Gothic UI Semibold" panose="020B0700000000000000" pitchFamily="34" charset="-128"/>
                          <a:cs typeface="Times New Roman" panose="02020603050405020304" pitchFamily="18" charset="0"/>
                        </a:rPr>
                        <a:t>r</a:t>
                      </a:r>
                      <a:endParaRPr lang="en-US" sz="1400" b="1" dirty="0">
                        <a:solidFill>
                          <a:schemeClr val="bg1"/>
                        </a:solidFill>
                        <a:latin typeface="Times New Roman" panose="02020603050405020304" pitchFamily="18" charset="0"/>
                        <a:ea typeface="Yu Gothic UI Semibold" panose="020B0700000000000000" pitchFamily="34" charset="-128"/>
                        <a:cs typeface="Times New Roman" panose="02020603050405020304" pitchFamily="18" charset="0"/>
                      </a:endParaRPr>
                    </a:p>
                  </a:txBody>
                  <a:tcPr marT="60960" marB="60960"/>
                </a:tc>
                <a:tc>
                  <a:txBody>
                    <a:bodyPr/>
                    <a:lstStyle/>
                    <a:p>
                      <a:r>
                        <a:rPr lang="en-US" sz="2400" b="1" dirty="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Authors</a:t>
                      </a:r>
                      <a:r>
                        <a:rPr lang="en-US" sz="1800" b="1" baseline="0" dirty="0">
                          <a:solidFill>
                            <a:schemeClr val="bg1"/>
                          </a:solidFill>
                          <a:latin typeface="Times New Roman" panose="02020603050405020304" pitchFamily="18" charset="0"/>
                          <a:cs typeface="Times New Roman" panose="02020603050405020304" pitchFamily="18" charset="0"/>
                        </a:rPr>
                        <a:t> of this paper</a:t>
                      </a:r>
                      <a:endParaRPr lang="en-US" sz="1800" b="1" dirty="0">
                        <a:solidFill>
                          <a:schemeClr val="bg1"/>
                        </a:solidFill>
                        <a:latin typeface="Times New Roman" panose="02020603050405020304" pitchFamily="18" charset="0"/>
                        <a:cs typeface="Times New Roman" panose="02020603050405020304" pitchFamily="18" charset="0"/>
                      </a:endParaRPr>
                    </a:p>
                  </a:txBody>
                  <a:tcPr marT="60960" marB="60960"/>
                </a:tc>
                <a:tc>
                  <a:txBody>
                    <a:bodyPr/>
                    <a:lstStyle/>
                    <a:p>
                      <a:r>
                        <a:rPr lang="en-US" sz="1800" b="1" dirty="0">
                          <a:solidFill>
                            <a:schemeClr val="bg1"/>
                          </a:solidFill>
                          <a:latin typeface="Times New Roman" panose="02020603050405020304" pitchFamily="18" charset="0"/>
                          <a:cs typeface="Times New Roman" panose="02020603050405020304" pitchFamily="18" charset="0"/>
                        </a:rPr>
                        <a:t> Findings</a:t>
                      </a:r>
                    </a:p>
                  </a:txBody>
                  <a:tcPr marT="60960" marB="60960"/>
                </a:tc>
                <a:tc>
                  <a:txBody>
                    <a:bodyPr/>
                    <a:lstStyle/>
                    <a:p>
                      <a:r>
                        <a:rPr lang="en-US" sz="1800" b="1" dirty="0">
                          <a:solidFill>
                            <a:schemeClr val="bg1"/>
                          </a:solidFill>
                          <a:latin typeface="Times New Roman" panose="02020603050405020304" pitchFamily="18" charset="0"/>
                          <a:cs typeface="Times New Roman" panose="02020603050405020304" pitchFamily="18" charset="0"/>
                        </a:rPr>
                        <a:t>Main</a:t>
                      </a:r>
                      <a:r>
                        <a:rPr lang="en-US" sz="1800" b="1" baseline="0" dirty="0">
                          <a:solidFill>
                            <a:schemeClr val="bg1"/>
                          </a:solidFill>
                          <a:latin typeface="Times New Roman" panose="02020603050405020304" pitchFamily="18" charset="0"/>
                          <a:cs typeface="Times New Roman" panose="02020603050405020304" pitchFamily="18" charset="0"/>
                        </a:rPr>
                        <a:t> Focus</a:t>
                      </a:r>
                      <a:endParaRPr lang="en-US" sz="1800" b="1" dirty="0">
                        <a:solidFill>
                          <a:schemeClr val="bg1"/>
                        </a:solidFill>
                        <a:latin typeface="Times New Roman" panose="02020603050405020304" pitchFamily="18" charset="0"/>
                        <a:cs typeface="Times New Roman" panose="02020603050405020304" pitchFamily="18" charset="0"/>
                      </a:endParaRPr>
                    </a:p>
                  </a:txBody>
                  <a:tcPr marT="60960" marB="60960"/>
                </a:tc>
                <a:tc>
                  <a:txBody>
                    <a:bodyPr/>
                    <a:lstStyle/>
                    <a:p>
                      <a:r>
                        <a:rPr lang="en-US" dirty="0"/>
                        <a:t>  </a:t>
                      </a: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1316589"/>
                  </a:ext>
                </a:extLst>
              </a:tr>
              <a:tr h="1941094">
                <a:tc>
                  <a:txBody>
                    <a:bodyPr/>
                    <a:lstStyle/>
                    <a:p>
                      <a:r>
                        <a:rPr lang="en-US" dirty="0"/>
                        <a:t>  </a:t>
                      </a: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marL="0" indent="0" algn="l">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“Hand Gesture Recognition System based in Computer Vision and Machine Learning”</a:t>
                      </a:r>
                    </a:p>
                  </a:txBody>
                  <a:tcPr marT="60960" marB="60960"/>
                </a:tc>
                <a:tc>
                  <a:txBody>
                    <a:bodyPr/>
                    <a:lstStyle/>
                    <a:p>
                      <a:pPr marL="285750" indent="-285750">
                        <a:buFont typeface="Wingdings" panose="05000000000000000000" pitchFamily="2" charset="2"/>
                        <a:buChar char="Ø"/>
                      </a:pPr>
                      <a:r>
                        <a:rPr lang="pt-BR" sz="1200" b="1" dirty="0">
                          <a:solidFill>
                            <a:schemeClr val="tx1">
                              <a:lumMod val="95000"/>
                              <a:lumOff val="5000"/>
                            </a:schemeClr>
                          </a:solidFill>
                          <a:latin typeface="Times New Roman" panose="02020603050405020304" pitchFamily="18" charset="0"/>
                          <a:cs typeface="Times New Roman" panose="02020603050405020304" pitchFamily="18" charset="0"/>
                        </a:rPr>
                        <a:t>Paulo Trigueiros,</a:t>
                      </a:r>
                    </a:p>
                    <a:p>
                      <a:pPr marL="285750" indent="-285750">
                        <a:buFont typeface="Wingdings" panose="05000000000000000000" pitchFamily="2" charset="2"/>
                        <a:buChar char="Ø"/>
                      </a:pPr>
                      <a:r>
                        <a:rPr lang="pt-BR" sz="1200" b="1" dirty="0">
                          <a:solidFill>
                            <a:schemeClr val="tx1">
                              <a:lumMod val="95000"/>
                              <a:lumOff val="5000"/>
                            </a:schemeClr>
                          </a:solidFill>
                          <a:latin typeface="Times New Roman" panose="02020603050405020304" pitchFamily="18" charset="0"/>
                          <a:cs typeface="Times New Roman" panose="02020603050405020304" pitchFamily="18" charset="0"/>
                        </a:rPr>
                        <a:t>Fernando Ribeiro</a:t>
                      </a:r>
                      <a:r>
                        <a:rPr lang="pt-BR" sz="1200" b="1" baseline="0" dirty="0">
                          <a:solidFill>
                            <a:schemeClr val="tx1">
                              <a:lumMod val="95000"/>
                              <a:lumOff val="5000"/>
                            </a:schemeClr>
                          </a:solidFill>
                          <a:latin typeface="Times New Roman" panose="02020603050405020304" pitchFamily="18" charset="0"/>
                          <a:cs typeface="Times New Roman" panose="02020603050405020304" pitchFamily="18" charset="0"/>
                        </a:rPr>
                        <a:t> </a:t>
                      </a:r>
                      <a:r>
                        <a:rPr lang="pt-BR" sz="1200" b="1" dirty="0">
                          <a:solidFill>
                            <a:schemeClr val="tx1">
                              <a:lumMod val="95000"/>
                              <a:lumOff val="5000"/>
                            </a:schemeClr>
                          </a:solidFill>
                          <a:latin typeface="Times New Roman" panose="02020603050405020304" pitchFamily="18" charset="0"/>
                          <a:cs typeface="Times New Roman" panose="02020603050405020304" pitchFamily="18" charset="0"/>
                        </a:rPr>
                        <a:t>and</a:t>
                      </a:r>
                    </a:p>
                    <a:p>
                      <a:pPr marL="285750" indent="-285750">
                        <a:buFont typeface="Wingdings" panose="05000000000000000000" pitchFamily="2" charset="2"/>
                        <a:buChar char="Ø"/>
                      </a:pPr>
                      <a:r>
                        <a:rPr lang="pt-BR" sz="1200" b="1" dirty="0">
                          <a:solidFill>
                            <a:schemeClr val="tx1">
                              <a:lumMod val="95000"/>
                              <a:lumOff val="5000"/>
                            </a:schemeClr>
                          </a:solidFill>
                          <a:latin typeface="Times New Roman" panose="02020603050405020304" pitchFamily="18" charset="0"/>
                          <a:cs typeface="Times New Roman" panose="02020603050405020304" pitchFamily="18" charset="0"/>
                        </a:rPr>
                        <a:t>Luís Paulo Reis.</a:t>
                      </a:r>
                      <a:endParaRPr lang="en-US"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T="60960" marB="60960"/>
                </a:tc>
                <a:tc>
                  <a:txBody>
                    <a:bodyPr/>
                    <a:lstStyle/>
                    <a:p>
                      <a:pPr marL="0" indent="0" algn="just">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Describes</a:t>
                      </a:r>
                      <a:r>
                        <a:rPr lang="en-US" sz="1200" b="1" baseline="0" dirty="0">
                          <a:solidFill>
                            <a:schemeClr val="tx1">
                              <a:lumMod val="95000"/>
                              <a:lumOff val="5000"/>
                            </a:schemeClr>
                          </a:solidFill>
                          <a:latin typeface="Times New Roman" panose="02020603050405020304" pitchFamily="18" charset="0"/>
                          <a:cs typeface="Times New Roman" panose="02020603050405020304" pitchFamily="18" charset="0"/>
                        </a:rPr>
                        <a:t> the vision based hand gesture recognition system architecture, gives hand gesture classification in which dynamic gesture classification is one of that.</a:t>
                      </a:r>
                      <a:endParaRPr lang="en-US"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T="60960" marB="60960"/>
                </a:tc>
                <a:tc>
                  <a:txBody>
                    <a:bodyPr/>
                    <a:lstStyle/>
                    <a:p>
                      <a:pPr marL="0" indent="0">
                        <a:buFont typeface="Wingdings" panose="05000000000000000000" pitchFamily="2" charset="2"/>
                        <a:buNone/>
                      </a:pPr>
                      <a:r>
                        <a:rPr lang="en-US" sz="1200" b="1" baseline="0" dirty="0">
                          <a:solidFill>
                            <a:schemeClr val="tx1">
                              <a:lumMod val="95000"/>
                              <a:lumOff val="5000"/>
                            </a:schemeClr>
                          </a:solidFill>
                          <a:latin typeface="Times New Roman" panose="02020603050405020304" pitchFamily="18" charset="0"/>
                          <a:cs typeface="Times New Roman" panose="02020603050405020304" pitchFamily="18" charset="0"/>
                        </a:rPr>
                        <a:t>Hand gesture recognition  </a:t>
                      </a:r>
                      <a:endParaRPr lang="en-US"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T="60960" marB="60960"/>
                </a:tc>
                <a:tc>
                  <a:txBody>
                    <a:bodyPr/>
                    <a:lstStyle/>
                    <a:p>
                      <a:r>
                        <a:rPr lang="en-IN" sz="1200" b="1" dirty="0"/>
                        <a:t>August 2015</a:t>
                      </a:r>
                    </a:p>
                  </a:txBody>
                  <a:tcPr/>
                </a:tc>
                <a:extLst>
                  <a:ext uri="{0D108BD9-81ED-4DB2-BD59-A6C34878D82A}">
                    <a16:rowId xmlns:a16="http://schemas.microsoft.com/office/drawing/2014/main" val="31109099"/>
                  </a:ext>
                </a:extLst>
              </a:tr>
              <a:tr h="2245895">
                <a:tc>
                  <a:txBody>
                    <a:bodyPr/>
                    <a:lstStyle/>
                    <a:p>
                      <a:r>
                        <a:rPr lang="en-US" dirty="0"/>
                        <a:t>  </a:t>
                      </a: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“Vision Based Hand Gesture Recognition”</a:t>
                      </a:r>
                    </a:p>
                  </a:txBody>
                  <a:tcPr marT="60960" marB="60960"/>
                </a:tc>
                <a:tc>
                  <a:txBody>
                    <a:bodyPr/>
                    <a:lstStyle/>
                    <a:p>
                      <a:pPr marL="285750" indent="-285750">
                        <a:buFont typeface="Wingdings" panose="05000000000000000000" pitchFamily="2" charset="2"/>
                        <a:buChar char="Ø"/>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Pragati Garg,</a:t>
                      </a:r>
                    </a:p>
                    <a:p>
                      <a:pPr marL="285750" indent="-285750">
                        <a:buFont typeface="Wingdings" panose="05000000000000000000" pitchFamily="2" charset="2"/>
                        <a:buChar char="Ø"/>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 Naveen Aggarwal and</a:t>
                      </a:r>
                    </a:p>
                    <a:p>
                      <a:pPr marL="285750" indent="-285750">
                        <a:buFont typeface="Wingdings" panose="05000000000000000000" pitchFamily="2" charset="2"/>
                        <a:buChar char="Ø"/>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Sanjeev Sofat </a:t>
                      </a:r>
                    </a:p>
                  </a:txBody>
                  <a:tcPr marT="60960" marB="60960"/>
                </a:tc>
                <a:tc>
                  <a:txBody>
                    <a:bodyPr/>
                    <a:lstStyle/>
                    <a:p>
                      <a:pPr marL="0" indent="0" algn="just">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Highlights the various aspects of hand posture and gesture recognition technology, discusses the available algorithms for hand posture and gesture recognition, discussing their advantages and shortcomings, describes various application areas of hand gesture recognition,</a:t>
                      </a:r>
                    </a:p>
                  </a:txBody>
                  <a:tcPr marT="60960" marB="60960"/>
                </a:tc>
                <a:tc>
                  <a:txBody>
                    <a:bodyPr/>
                    <a:lstStyle/>
                    <a:p>
                      <a:pPr marL="0" indent="0">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Vision based Hand Gesture Recognition techniques for human</a:t>
                      </a:r>
                      <a:r>
                        <a:rPr lang="en-US" sz="1200" b="1" baseline="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computer interaction.</a:t>
                      </a:r>
                    </a:p>
                  </a:txBody>
                  <a:tcPr marT="60960" marB="60960"/>
                </a:tc>
                <a:tc>
                  <a:txBody>
                    <a:bodyPr/>
                    <a:lstStyle/>
                    <a:p>
                      <a:r>
                        <a:rPr lang="en-IN" sz="1200" b="1" dirty="0"/>
                        <a:t>11 June 2009</a:t>
                      </a:r>
                    </a:p>
                  </a:txBody>
                  <a:tcPr/>
                </a:tc>
                <a:extLst>
                  <a:ext uri="{0D108BD9-81ED-4DB2-BD59-A6C34878D82A}">
                    <a16:rowId xmlns:a16="http://schemas.microsoft.com/office/drawing/2014/main" val="3598333645"/>
                  </a:ext>
                </a:extLst>
              </a:tr>
            </a:tbl>
          </a:graphicData>
        </a:graphic>
      </p:graphicFrame>
    </p:spTree>
    <p:extLst>
      <p:ext uri="{BB962C8B-B14F-4D97-AF65-F5344CB8AC3E}">
        <p14:creationId xmlns:p14="http://schemas.microsoft.com/office/powerpoint/2010/main" val="377642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8151-1ACD-18AA-583F-EC972BED49C6}"/>
              </a:ext>
            </a:extLst>
          </p:cNvPr>
          <p:cNvSpPr>
            <a:spLocks noGrp="1"/>
          </p:cNvSpPr>
          <p:nvPr>
            <p:ph type="title"/>
          </p:nvPr>
        </p:nvSpPr>
        <p:spPr>
          <a:xfrm>
            <a:off x="731520" y="304800"/>
            <a:ext cx="7680960" cy="914400"/>
          </a:xfrm>
        </p:spPr>
        <p:txBody>
          <a:bodyPr>
            <a:normAutofit/>
          </a:bodyPr>
          <a:lstStyle/>
          <a:p>
            <a:pPr algn="ctr"/>
            <a:r>
              <a:rPr lang="en-US" sz="2800" dirty="0">
                <a:solidFill>
                  <a:schemeClr val="accent2"/>
                </a:solidFill>
                <a:latin typeface="Times New Roman" panose="02020603050405020304" pitchFamily="18" charset="0"/>
                <a:cs typeface="Times New Roman" panose="02020603050405020304" pitchFamily="18" charset="0"/>
              </a:rPr>
              <a:t>LITERATURE REVIEW</a:t>
            </a:r>
            <a:endParaRPr lang="en-IN" sz="2800" dirty="0">
              <a:solidFill>
                <a:schemeClr val="accent2"/>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D8E9819-1DFC-EEE7-4F31-E24AADF8603A}"/>
              </a:ext>
            </a:extLst>
          </p:cNvPr>
          <p:cNvGraphicFramePr>
            <a:graphicFrameLocks noGrp="1"/>
          </p:cNvGraphicFramePr>
          <p:nvPr>
            <p:extLst>
              <p:ext uri="{D42A27DB-BD31-4B8C-83A1-F6EECF244321}">
                <p14:modId xmlns:p14="http://schemas.microsoft.com/office/powerpoint/2010/main" val="609737410"/>
              </p:ext>
            </p:extLst>
          </p:nvPr>
        </p:nvGraphicFramePr>
        <p:xfrm>
          <a:off x="152400" y="1219200"/>
          <a:ext cx="8763003" cy="5486399"/>
        </p:xfrm>
        <a:graphic>
          <a:graphicData uri="http://schemas.openxmlformats.org/drawingml/2006/table">
            <a:tbl>
              <a:tblPr firstRow="1" bandRow="1">
                <a:tableStyleId>{5C22544A-7EE6-4342-B048-85BDC9FD1C3A}</a:tableStyleId>
              </a:tblPr>
              <a:tblGrid>
                <a:gridCol w="899644">
                  <a:extLst>
                    <a:ext uri="{9D8B030D-6E8A-4147-A177-3AD203B41FA5}">
                      <a16:colId xmlns:a16="http://schemas.microsoft.com/office/drawing/2014/main" val="2990181299"/>
                    </a:ext>
                  </a:extLst>
                </a:gridCol>
                <a:gridCol w="1802019">
                  <a:extLst>
                    <a:ext uri="{9D8B030D-6E8A-4147-A177-3AD203B41FA5}">
                      <a16:colId xmlns:a16="http://schemas.microsoft.com/office/drawing/2014/main" val="3066617226"/>
                    </a:ext>
                  </a:extLst>
                </a:gridCol>
                <a:gridCol w="1515335">
                  <a:extLst>
                    <a:ext uri="{9D8B030D-6E8A-4147-A177-3AD203B41FA5}">
                      <a16:colId xmlns:a16="http://schemas.microsoft.com/office/drawing/2014/main" val="471421943"/>
                    </a:ext>
                  </a:extLst>
                </a:gridCol>
                <a:gridCol w="1802802">
                  <a:extLst>
                    <a:ext uri="{9D8B030D-6E8A-4147-A177-3AD203B41FA5}">
                      <a16:colId xmlns:a16="http://schemas.microsoft.com/office/drawing/2014/main" val="3792955237"/>
                    </a:ext>
                  </a:extLst>
                </a:gridCol>
                <a:gridCol w="1524000">
                  <a:extLst>
                    <a:ext uri="{9D8B030D-6E8A-4147-A177-3AD203B41FA5}">
                      <a16:colId xmlns:a16="http://schemas.microsoft.com/office/drawing/2014/main" val="2334255912"/>
                    </a:ext>
                  </a:extLst>
                </a:gridCol>
                <a:gridCol w="1219203">
                  <a:extLst>
                    <a:ext uri="{9D8B030D-6E8A-4147-A177-3AD203B41FA5}">
                      <a16:colId xmlns:a16="http://schemas.microsoft.com/office/drawing/2014/main" val="3127260299"/>
                    </a:ext>
                  </a:extLst>
                </a:gridCol>
              </a:tblGrid>
              <a:tr h="1385074">
                <a:tc>
                  <a:txBody>
                    <a:bodyPr/>
                    <a:lstStyle/>
                    <a:p>
                      <a:r>
                        <a:rPr lang="en-US" dirty="0"/>
                        <a:t> </a:t>
                      </a:r>
                      <a:r>
                        <a:rPr lang="en-US" dirty="0">
                          <a:latin typeface="Times New Roman" panose="02020603050405020304" pitchFamily="18" charset="0"/>
                          <a:cs typeface="Times New Roman" panose="02020603050405020304" pitchFamily="18" charset="0"/>
                        </a:rPr>
                        <a:t>Sr</a:t>
                      </a:r>
                      <a:r>
                        <a:rPr lang="en-US" dirty="0"/>
                        <a:t>.</a:t>
                      </a:r>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1" dirty="0">
                          <a:solidFill>
                            <a:schemeClr val="bg1"/>
                          </a:solidFill>
                          <a:latin typeface="Times New Roman" panose="02020603050405020304" pitchFamily="18" charset="0"/>
                          <a:ea typeface="Yu Gothic UI Semibold" panose="020B0700000000000000" pitchFamily="34" charset="-128"/>
                          <a:cs typeface="Times New Roman" panose="02020603050405020304" pitchFamily="18" charset="0"/>
                        </a:rPr>
                        <a:t>Title</a:t>
                      </a:r>
                      <a:r>
                        <a:rPr lang="en-US" sz="1800" b="1" baseline="0" dirty="0">
                          <a:solidFill>
                            <a:schemeClr val="bg1"/>
                          </a:solidFill>
                          <a:latin typeface="Times New Roman" panose="02020603050405020304" pitchFamily="18" charset="0"/>
                          <a:ea typeface="Yu Gothic UI Semibold" panose="020B0700000000000000" pitchFamily="34" charset="-128"/>
                          <a:cs typeface="Times New Roman" panose="02020603050405020304" pitchFamily="18" charset="0"/>
                        </a:rPr>
                        <a:t> of the paper</a:t>
                      </a:r>
                      <a:endParaRPr lang="en-US" sz="1800" b="1" dirty="0">
                        <a:solidFill>
                          <a:schemeClr val="bg1"/>
                        </a:solidFill>
                        <a:latin typeface="Times New Roman" panose="02020603050405020304" pitchFamily="18" charset="0"/>
                        <a:ea typeface="Yu Gothic UI Semibold" panose="020B0700000000000000" pitchFamily="34" charset="-128"/>
                        <a:cs typeface="Times New Roman" panose="02020603050405020304" pitchFamily="18" charset="0"/>
                      </a:endParaRPr>
                    </a:p>
                  </a:txBody>
                  <a:tcPr marT="60960" marB="60960"/>
                </a:tc>
                <a:tc>
                  <a:txBody>
                    <a:bodyPr/>
                    <a:lstStyle/>
                    <a:p>
                      <a:r>
                        <a:rPr lang="en-US" sz="2400" b="1" dirty="0">
                          <a:solidFill>
                            <a:schemeClr val="bg1"/>
                          </a:solidFill>
                        </a:rPr>
                        <a:t> </a:t>
                      </a:r>
                      <a:r>
                        <a:rPr lang="en-US" sz="1800" b="1" dirty="0">
                          <a:solidFill>
                            <a:schemeClr val="bg1"/>
                          </a:solidFill>
                          <a:latin typeface="Times New Roman" panose="02020603050405020304" pitchFamily="18" charset="0"/>
                          <a:cs typeface="Times New Roman" panose="02020603050405020304" pitchFamily="18" charset="0"/>
                        </a:rPr>
                        <a:t>Authors</a:t>
                      </a:r>
                      <a:r>
                        <a:rPr lang="en-US" sz="1800" b="1" baseline="0" dirty="0">
                          <a:solidFill>
                            <a:schemeClr val="bg1"/>
                          </a:solidFill>
                          <a:latin typeface="Times New Roman" panose="02020603050405020304" pitchFamily="18" charset="0"/>
                          <a:cs typeface="Times New Roman" panose="02020603050405020304" pitchFamily="18" charset="0"/>
                        </a:rPr>
                        <a:t> of this paper</a:t>
                      </a:r>
                      <a:endParaRPr lang="en-US" sz="1800" b="1" dirty="0">
                        <a:solidFill>
                          <a:schemeClr val="bg1"/>
                        </a:solidFill>
                        <a:latin typeface="Times New Roman" panose="02020603050405020304" pitchFamily="18" charset="0"/>
                        <a:cs typeface="Times New Roman" panose="02020603050405020304" pitchFamily="18" charset="0"/>
                      </a:endParaRPr>
                    </a:p>
                  </a:txBody>
                  <a:tcPr marT="60960" marB="60960"/>
                </a:tc>
                <a:tc>
                  <a:txBody>
                    <a:bodyPr/>
                    <a:lstStyle/>
                    <a:p>
                      <a:r>
                        <a:rPr lang="en-US" sz="1800" b="1" dirty="0">
                          <a:solidFill>
                            <a:schemeClr val="bg1"/>
                          </a:solidFill>
                          <a:latin typeface="Times New Roman" panose="02020603050405020304" pitchFamily="18" charset="0"/>
                          <a:cs typeface="Times New Roman" panose="02020603050405020304" pitchFamily="18" charset="0"/>
                        </a:rPr>
                        <a:t>Finding</a:t>
                      </a:r>
                      <a:endParaRPr lang="en-US" sz="2400" b="1" dirty="0">
                        <a:solidFill>
                          <a:schemeClr val="bg1"/>
                        </a:solidFill>
                        <a:latin typeface="Times New Roman" panose="02020603050405020304" pitchFamily="18" charset="0"/>
                        <a:cs typeface="Times New Roman" panose="02020603050405020304" pitchFamily="18" charset="0"/>
                      </a:endParaRPr>
                    </a:p>
                  </a:txBody>
                  <a:tcPr marT="60960" marB="60960"/>
                </a:tc>
                <a:tc>
                  <a:txBody>
                    <a:bodyPr/>
                    <a:lstStyle/>
                    <a:p>
                      <a:r>
                        <a:rPr lang="en-US" sz="1800" b="1" dirty="0">
                          <a:solidFill>
                            <a:schemeClr val="bg1"/>
                          </a:solidFill>
                          <a:latin typeface="Times New Roman" panose="02020603050405020304" pitchFamily="18" charset="0"/>
                          <a:cs typeface="Times New Roman" panose="02020603050405020304" pitchFamily="18" charset="0"/>
                        </a:rPr>
                        <a:t>Main</a:t>
                      </a:r>
                      <a:r>
                        <a:rPr lang="en-US" sz="1800" b="1" baseline="0" dirty="0">
                          <a:solidFill>
                            <a:schemeClr val="bg1"/>
                          </a:solidFill>
                          <a:latin typeface="Times New Roman" panose="02020603050405020304" pitchFamily="18" charset="0"/>
                          <a:cs typeface="Times New Roman" panose="02020603050405020304" pitchFamily="18" charset="0"/>
                        </a:rPr>
                        <a:t> Focus</a:t>
                      </a:r>
                      <a:endParaRPr lang="en-US" sz="1800" b="1" dirty="0">
                        <a:solidFill>
                          <a:schemeClr val="bg1"/>
                        </a:solidFill>
                        <a:latin typeface="Times New Roman" panose="02020603050405020304" pitchFamily="18" charset="0"/>
                        <a:cs typeface="Times New Roman" panose="02020603050405020304" pitchFamily="18" charset="0"/>
                      </a:endParaRPr>
                    </a:p>
                  </a:txBody>
                  <a:tcPr marT="60960" marB="60960"/>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4709368"/>
                  </a:ext>
                </a:extLst>
              </a:tr>
              <a:tr h="1385074">
                <a:tc>
                  <a:txBody>
                    <a:bodyPr/>
                    <a:lstStyle/>
                    <a:p>
                      <a:r>
                        <a:rPr lang="en-US" dirty="0"/>
                        <a:t> </a:t>
                      </a: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“Skeleton-based Dynamic hand gesture recognition”</a:t>
                      </a:r>
                    </a:p>
                  </a:txBody>
                  <a:tcPr marT="60960" marB="60960"/>
                </a:tc>
                <a:tc>
                  <a:txBody>
                    <a:bodyPr/>
                    <a:lstStyle/>
                    <a:p>
                      <a:pPr marL="285750" indent="-285750">
                        <a:buFont typeface="Wingdings" panose="05000000000000000000" pitchFamily="2" charset="2"/>
                        <a:buChar char="Ø"/>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Quentin De Smedt</a:t>
                      </a:r>
                    </a:p>
                    <a:p>
                      <a:pPr marL="285750" indent="-285750">
                        <a:buFont typeface="Wingdings" panose="05000000000000000000" pitchFamily="2" charset="2"/>
                        <a:buChar char="Ø"/>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 Hazem Wannous</a:t>
                      </a:r>
                      <a:r>
                        <a:rPr lang="en-US" sz="1200" b="1" baseline="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Jean Philippe</a:t>
                      </a:r>
                      <a:r>
                        <a:rPr lang="en-US" sz="1200" b="1" baseline="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Vandeborre </a:t>
                      </a:r>
                    </a:p>
                  </a:txBody>
                  <a:tcPr marT="60960" marB="60960"/>
                </a:tc>
                <a:tc>
                  <a:txBody>
                    <a:bodyPr/>
                    <a:lstStyle/>
                    <a:p>
                      <a:pPr marL="0" indent="0">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Explains about dynamic Hand Gesture dataset and its</a:t>
                      </a:r>
                      <a:r>
                        <a:rPr lang="en-US" sz="1200" b="1" baseline="0" dirty="0">
                          <a:solidFill>
                            <a:schemeClr val="tx1">
                              <a:lumMod val="95000"/>
                              <a:lumOff val="5000"/>
                            </a:schemeClr>
                          </a:solidFill>
                          <a:latin typeface="Times New Roman" panose="02020603050405020304" pitchFamily="18" charset="0"/>
                          <a:cs typeface="Times New Roman" panose="02020603050405020304" pitchFamily="18" charset="0"/>
                        </a:rPr>
                        <a:t> protocol and features</a:t>
                      </a:r>
                      <a:endParaRPr lang="en-US"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T="60960" marB="60960"/>
                </a:tc>
                <a:tc>
                  <a:txBody>
                    <a:bodyPr/>
                    <a:lstStyle/>
                    <a:p>
                      <a:pPr marL="0" indent="0">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Recognizing</a:t>
                      </a:r>
                      <a:r>
                        <a:rPr lang="en-US" sz="1200" b="1" baseline="0" dirty="0">
                          <a:solidFill>
                            <a:schemeClr val="tx1">
                              <a:lumMod val="95000"/>
                              <a:lumOff val="5000"/>
                            </a:schemeClr>
                          </a:solidFill>
                          <a:latin typeface="Times New Roman" panose="02020603050405020304" pitchFamily="18" charset="0"/>
                          <a:cs typeface="Times New Roman" panose="02020603050405020304" pitchFamily="18" charset="0"/>
                        </a:rPr>
                        <a:t> skeleton model of any object</a:t>
                      </a:r>
                      <a:endParaRPr lang="en-US"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T="60960" marB="60960"/>
                </a:tc>
                <a:tc>
                  <a:txBody>
                    <a:bodyPr/>
                    <a:lstStyle/>
                    <a:p>
                      <a:r>
                        <a:rPr lang="en-IN" sz="1200" b="1" dirty="0"/>
                        <a:t>July 1, 2016 </a:t>
                      </a:r>
                    </a:p>
                  </a:txBody>
                  <a:tcPr/>
                </a:tc>
                <a:extLst>
                  <a:ext uri="{0D108BD9-81ED-4DB2-BD59-A6C34878D82A}">
                    <a16:rowId xmlns:a16="http://schemas.microsoft.com/office/drawing/2014/main" val="3012148305"/>
                  </a:ext>
                </a:extLst>
              </a:tr>
              <a:tr h="2716251">
                <a:tc>
                  <a:txBody>
                    <a:bodyPr/>
                    <a:lstStyle/>
                    <a:p>
                      <a:r>
                        <a:rPr lang="en-US" dirty="0"/>
                        <a:t> </a:t>
                      </a: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“Hand Gesture Recognition Systems: A Survey”</a:t>
                      </a:r>
                    </a:p>
                  </a:txBody>
                  <a:tcPr marT="60960" marB="60960"/>
                </a:tc>
                <a:tc>
                  <a:txBody>
                    <a:bodyPr/>
                    <a:lstStyle/>
                    <a:p>
                      <a:pPr marL="285750" indent="-285750">
                        <a:buFont typeface="Wingdings" panose="05000000000000000000" pitchFamily="2" charset="2"/>
                        <a:buChar char="Ø"/>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Arpita Ray Sarkar</a:t>
                      </a:r>
                    </a:p>
                    <a:p>
                      <a:pPr marL="285750" indent="-285750">
                        <a:buFont typeface="Wingdings" panose="05000000000000000000" pitchFamily="2" charset="2"/>
                        <a:buChar char="Ø"/>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G. Sanyal</a:t>
                      </a:r>
                    </a:p>
                    <a:p>
                      <a:pPr marL="285750" indent="-285750">
                        <a:buFont typeface="Wingdings" panose="05000000000000000000" pitchFamily="2" charset="2"/>
                        <a:buChar char="Ø"/>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S. Majumder</a:t>
                      </a:r>
                    </a:p>
                  </a:txBody>
                  <a:tcPr marT="60960" marB="60960"/>
                </a:tc>
                <a:tc>
                  <a:txBody>
                    <a:bodyPr/>
                    <a:lstStyle/>
                    <a:p>
                      <a:pPr marL="0" indent="0">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This</a:t>
                      </a:r>
                      <a:r>
                        <a:rPr lang="en-US" sz="1200" b="1" baseline="0" dirty="0">
                          <a:solidFill>
                            <a:schemeClr val="tx1">
                              <a:lumMod val="95000"/>
                              <a:lumOff val="5000"/>
                            </a:schemeClr>
                          </a:solidFill>
                          <a:latin typeface="Times New Roman" panose="02020603050405020304" pitchFamily="18" charset="0"/>
                          <a:cs typeface="Times New Roman" panose="02020603050405020304" pitchFamily="18" charset="0"/>
                        </a:rPr>
                        <a:t> research paper describes the hand modelling for gesture recognition and also make c</a:t>
                      </a: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omparison of different parameters of surveyed Hand</a:t>
                      </a:r>
                      <a:r>
                        <a:rPr lang="en-US" sz="1200" b="1" baseline="0" dirty="0">
                          <a:solidFill>
                            <a:schemeClr val="tx1">
                              <a:lumMod val="95000"/>
                              <a:lumOff val="5000"/>
                            </a:schemeClr>
                          </a:solidFill>
                          <a:latin typeface="Times New Roman" panose="02020603050405020304" pitchFamily="18" charset="0"/>
                          <a:cs typeface="Times New Roman" panose="02020603050405020304" pitchFamily="18" charset="0"/>
                        </a:rPr>
                        <a:t> gesture recognition</a:t>
                      </a: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 system.</a:t>
                      </a:r>
                    </a:p>
                  </a:txBody>
                  <a:tcPr marT="60960" marB="60960"/>
                </a:tc>
                <a:tc>
                  <a:txBody>
                    <a:bodyPr/>
                    <a:lstStyle/>
                    <a:p>
                      <a:pPr marL="0" indent="0">
                        <a:buFont typeface="Wingdings" panose="05000000000000000000" pitchFamily="2" charset="2"/>
                        <a:buNone/>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Hand gesture recognition, comparison</a:t>
                      </a:r>
                    </a:p>
                  </a:txBody>
                  <a:tcPr marT="60960" marB="60960"/>
                </a:tc>
                <a:tc>
                  <a:txBody>
                    <a:bodyPr/>
                    <a:lstStyle/>
                    <a:p>
                      <a:r>
                        <a:rPr lang="en-IN" sz="1200" b="1" dirty="0"/>
                        <a:t>15 May 2013 </a:t>
                      </a:r>
                    </a:p>
                  </a:txBody>
                  <a:tcPr/>
                </a:tc>
                <a:extLst>
                  <a:ext uri="{0D108BD9-81ED-4DB2-BD59-A6C34878D82A}">
                    <a16:rowId xmlns:a16="http://schemas.microsoft.com/office/drawing/2014/main" val="122422422"/>
                  </a:ext>
                </a:extLst>
              </a:tr>
            </a:tbl>
          </a:graphicData>
        </a:graphic>
      </p:graphicFrame>
    </p:spTree>
    <p:extLst>
      <p:ext uri="{BB962C8B-B14F-4D97-AF65-F5344CB8AC3E}">
        <p14:creationId xmlns:p14="http://schemas.microsoft.com/office/powerpoint/2010/main" val="54395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0025" y="977899"/>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00025" y="1053523"/>
            <a:ext cx="8808235" cy="830996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Roboto Black" panose="02000000000000000000" pitchFamily="2" charset="0"/>
                <a:cs typeface="Times New Roman" panose="02020603050405020304" pitchFamily="18" charset="0"/>
              </a:rPr>
              <a:t>Functionality</a:t>
            </a:r>
            <a:r>
              <a:rPr lang="en-US" sz="2400" b="1" dirty="0">
                <a:latin typeface="Times New Roman" panose="02020603050405020304" pitchFamily="18" charset="0"/>
                <a:ea typeface="Roboto Black" panose="02000000000000000000" pitchFamily="2" charset="0"/>
                <a:cs typeface="Times New Roman" panose="02020603050405020304" pitchFamily="18" charset="0"/>
              </a:rPr>
              <a:t>:-</a:t>
            </a:r>
            <a:r>
              <a:rPr lang="en-US" dirty="0">
                <a:latin typeface="Aptos" panose="020B0004020202020204" pitchFamily="34" charset="0"/>
                <a:ea typeface="Roboto Black" panose="02000000000000000000" pitchFamily="2" charset="0"/>
                <a:cs typeface="Roboto Black" panose="02000000000000000000" pitchFamily="2" charset="0"/>
              </a:rPr>
              <a:t>Around 72.2% of users of the world uses windows operating system in comparisons to other operating system but functionality of  the Hand Sign Detection Control System is not available on this common platform.</a:t>
            </a:r>
          </a:p>
          <a:p>
            <a:pPr marL="342900" indent="-342900">
              <a:buFont typeface="Wingdings" panose="05000000000000000000" pitchFamily="2" charset="2"/>
              <a:buChar char="Ø"/>
            </a:pPr>
            <a:endParaRPr lang="en-US" b="1" dirty="0">
              <a:latin typeface="Times New Roman" panose="02020603050405020304" pitchFamily="18" charset="0"/>
              <a:ea typeface="Roboto Black" panose="02000000000000000000" pitchFamily="2"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ea typeface="Roboto Black" panose="02000000000000000000" pitchFamily="2" charset="0"/>
                <a:cs typeface="Times New Roman" panose="02020603050405020304" pitchFamily="18" charset="0"/>
              </a:rPr>
              <a:t>Hardware Optimization</a:t>
            </a:r>
            <a:r>
              <a:rPr lang="en-US" sz="2400" b="1" dirty="0">
                <a:latin typeface="Times New Roman" panose="02020603050405020304" pitchFamily="18" charset="0"/>
                <a:ea typeface="Roboto Black" panose="02000000000000000000" pitchFamily="2" charset="0"/>
                <a:cs typeface="Times New Roman" panose="02020603050405020304" pitchFamily="18" charset="0"/>
              </a:rPr>
              <a:t>:-</a:t>
            </a:r>
            <a:r>
              <a:rPr lang="en-US" sz="2400" dirty="0">
                <a:latin typeface="Aptos" panose="020B0004020202020204" pitchFamily="34" charset="0"/>
                <a:ea typeface="Roboto Black" panose="02000000000000000000" pitchFamily="2" charset="0"/>
                <a:cs typeface="Roboto Black" panose="02000000000000000000" pitchFamily="2" charset="0"/>
              </a:rPr>
              <a:t> : </a:t>
            </a:r>
            <a:r>
              <a:rPr lang="en-US" dirty="0">
                <a:latin typeface="Aptos" panose="020B0004020202020204" pitchFamily="34" charset="0"/>
                <a:ea typeface="Roboto Black" panose="02000000000000000000" pitchFamily="2" charset="0"/>
                <a:cs typeface="Roboto Black" panose="02000000000000000000" pitchFamily="2" charset="0"/>
              </a:rPr>
              <a:t>External Keyboard and mouse are required for any work on the personal computer, which increase the cost of system. And also increase the probability of getting any external damage on keyboard and mouse.</a:t>
            </a:r>
          </a:p>
          <a:p>
            <a:pPr marL="342900" indent="-342900">
              <a:buFont typeface="Wingdings" panose="05000000000000000000" pitchFamily="2" charset="2"/>
              <a:buChar char="Ø"/>
            </a:pPr>
            <a:endParaRPr lang="en-US" b="1" dirty="0">
              <a:latin typeface="Times New Roman" panose="02020603050405020304" pitchFamily="18" charset="0"/>
              <a:ea typeface="Roboto Black" panose="02000000000000000000" pitchFamily="2"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ea typeface="Roboto Black" panose="02000000000000000000" pitchFamily="2" charset="0"/>
                <a:cs typeface="Times New Roman" panose="02020603050405020304" pitchFamily="18" charset="0"/>
              </a:rPr>
              <a:t>Portable</a:t>
            </a:r>
            <a:r>
              <a:rPr lang="en-US" sz="2400" b="1" dirty="0">
                <a:latin typeface="Times New Roman" panose="02020603050405020304" pitchFamily="18" charset="0"/>
                <a:ea typeface="Roboto Black" panose="02000000000000000000" pitchFamily="2" charset="0"/>
                <a:cs typeface="Times New Roman" panose="02020603050405020304" pitchFamily="18" charset="0"/>
              </a:rPr>
              <a:t>:-</a:t>
            </a:r>
            <a:r>
              <a:rPr lang="en-US" sz="2400" dirty="0">
                <a:latin typeface="Aptos" panose="020B0004020202020204" pitchFamily="34" charset="0"/>
                <a:ea typeface="Roboto Black" panose="02000000000000000000" pitchFamily="2" charset="0"/>
                <a:cs typeface="Roboto Black" panose="02000000000000000000" pitchFamily="2" charset="0"/>
              </a:rPr>
              <a:t>. </a:t>
            </a:r>
            <a:r>
              <a:rPr lang="en-US" dirty="0">
                <a:latin typeface="Aptos" panose="020B0004020202020204" pitchFamily="34" charset="0"/>
                <a:ea typeface="Roboto Black" panose="02000000000000000000" pitchFamily="2" charset="0"/>
                <a:cs typeface="Roboto Black" panose="02000000000000000000" pitchFamily="2" charset="0"/>
              </a:rPr>
              <a:t>Most of the personal computers are less portable due to load of keyboard and mouse. So it is hard to bring from one place to another place.</a:t>
            </a:r>
            <a:r>
              <a:rPr lang="en-US" b="1" dirty="0">
                <a:latin typeface="Aptos" panose="020B0004020202020204" pitchFamily="34" charset="0"/>
                <a:ea typeface="Roboto Black" panose="02000000000000000000" pitchFamily="2" charset="0"/>
                <a:cs typeface="Roboto Black" panose="02000000000000000000" pitchFamily="2" charset="0"/>
              </a:rPr>
              <a:t> </a:t>
            </a:r>
          </a:p>
          <a:p>
            <a:pPr marL="342900" indent="-342900">
              <a:buFont typeface="Wingdings" panose="05000000000000000000" pitchFamily="2" charset="2"/>
              <a:buChar char="Ø"/>
            </a:pPr>
            <a:endParaRPr lang="en-US" b="1" dirty="0">
              <a:latin typeface="Aptos" panose="020B0004020202020204" pitchFamily="34" charset="0"/>
              <a:ea typeface="Roboto Black" panose="02000000000000000000" pitchFamily="2" charset="0"/>
              <a:cs typeface="Roboto Black" panose="02000000000000000000" pitchFamily="2" charset="0"/>
            </a:endParaRPr>
          </a:p>
          <a:p>
            <a:pPr marL="285750" indent="-285750">
              <a:buFont typeface="Wingdings" panose="05000000000000000000" pitchFamily="2" charset="2"/>
              <a:buChar char="Ø"/>
            </a:pPr>
            <a:r>
              <a:rPr lang="en-US" sz="2000" b="1" dirty="0">
                <a:latin typeface="Times New Roman" panose="02020603050405020304" pitchFamily="18" charset="0"/>
                <a:ea typeface="Roboto Black" panose="02000000000000000000" pitchFamily="2" charset="0"/>
                <a:cs typeface="Times New Roman" panose="02020603050405020304" pitchFamily="18" charset="0"/>
              </a:rPr>
              <a:t>Interface</a:t>
            </a:r>
            <a:r>
              <a:rPr lang="en-US" sz="1800" b="1" dirty="0">
                <a:latin typeface="Times New Roman" panose="02020603050405020304" pitchFamily="18" charset="0"/>
                <a:ea typeface="Roboto Black" panose="02000000000000000000" pitchFamily="2" charset="0"/>
                <a:cs typeface="Times New Roman" panose="02020603050405020304" pitchFamily="18" charset="0"/>
              </a:rPr>
              <a:t>:-</a:t>
            </a:r>
            <a:r>
              <a:rPr lang="en-US" sz="1800" dirty="0">
                <a:latin typeface="Aptos" panose="020B0004020202020204" pitchFamily="34" charset="0"/>
                <a:ea typeface="Roboto Black" panose="02000000000000000000" pitchFamily="2" charset="0"/>
                <a:cs typeface="Roboto Black" panose="02000000000000000000" pitchFamily="2" charset="0"/>
              </a:rPr>
              <a:t> The interface which are provided now are not compactable with those person who cannot speak , read or hear. As we know for running any computer system you should know the language in the computer system operates.  It will be  by dumb people</a:t>
            </a:r>
            <a:endParaRPr lang="en-US" sz="1800" b="1" dirty="0">
              <a:latin typeface="Aptos" panose="020B0004020202020204" pitchFamily="34" charset="0"/>
              <a:ea typeface="Roboto Black" panose="02000000000000000000" pitchFamily="2" charset="0"/>
              <a:cs typeface="Roboto Black" panose="02000000000000000000" pitchFamily="2" charset="0"/>
            </a:endParaRPr>
          </a:p>
          <a:p>
            <a:endParaRPr lang="en-US" sz="1800" dirty="0">
              <a:latin typeface="Aptos" panose="020B0004020202020204" pitchFamily="34" charset="0"/>
              <a:ea typeface="Roboto Black" panose="02000000000000000000" pitchFamily="2" charset="0"/>
              <a:cs typeface="Roboto Black" panose="02000000000000000000" pitchFamily="2" charset="0"/>
            </a:endParaRPr>
          </a:p>
          <a:p>
            <a:pPr marL="342900" indent="-342900">
              <a:buFont typeface="Wingdings" panose="05000000000000000000" pitchFamily="2" charset="2"/>
              <a:buChar char="Ø"/>
            </a:pPr>
            <a:endParaRPr lang="en-US" b="1" dirty="0">
              <a:latin typeface="Times New Roman" panose="02020603050405020304" pitchFamily="18" charset="0"/>
              <a:ea typeface="Roboto Black" panose="02000000000000000000" pitchFamily="2" charset="0"/>
              <a:cs typeface="Times New Roman" panose="02020603050405020304" pitchFamily="18" charset="0"/>
            </a:endParaRPr>
          </a:p>
          <a:p>
            <a:pPr marL="342900" indent="-342900">
              <a:buFont typeface="Wingdings" panose="05000000000000000000" pitchFamily="2" charset="2"/>
              <a:buChar char="Ø"/>
            </a:pPr>
            <a:endParaRPr lang="en-US" dirty="0">
              <a:latin typeface="Times New Roman" panose="02020603050405020304" pitchFamily="18" charset="0"/>
              <a:ea typeface="Roboto Black" panose="02000000000000000000" pitchFamily="2" charset="0"/>
              <a:cs typeface="Times New Roman" panose="02020603050405020304" pitchFamily="18" charset="0"/>
            </a:endParaRPr>
          </a:p>
          <a:p>
            <a:endParaRPr lang="en-US" sz="2400" dirty="0">
              <a:latin typeface="Aptos" panose="020B0004020202020204" pitchFamily="34" charset="0"/>
              <a:ea typeface="Roboto Black" panose="02000000000000000000" pitchFamily="2" charset="0"/>
              <a:cs typeface="Roboto Black" panose="02000000000000000000" pitchFamily="2" charset="0"/>
            </a:endParaRPr>
          </a:p>
          <a:p>
            <a:endParaRPr lang="en-US" sz="2400" dirty="0">
              <a:latin typeface="Aptos" panose="020B0004020202020204" pitchFamily="34" charset="0"/>
              <a:ea typeface="Roboto Black" panose="02000000000000000000" pitchFamily="2" charset="0"/>
              <a:cs typeface="Roboto Black" panose="02000000000000000000" pitchFamily="2" charset="0"/>
            </a:endParaRPr>
          </a:p>
          <a:p>
            <a:pPr marL="342900" indent="-342900">
              <a:buFont typeface="Wingdings" panose="05000000000000000000" pitchFamily="2" charset="2"/>
              <a:buChar char="Ø"/>
            </a:pPr>
            <a:endParaRPr lang="en-US" sz="2400" b="1" dirty="0">
              <a:latin typeface="Times New Roman" panose="02020603050405020304" pitchFamily="18" charset="0"/>
              <a:ea typeface="Roboto Black" panose="02000000000000000000" pitchFamily="2" charset="0"/>
              <a:cs typeface="Times New Roman" panose="02020603050405020304" pitchFamily="18" charset="0"/>
            </a:endParaRPr>
          </a:p>
          <a:p>
            <a:pPr marL="342900" indent="-342900">
              <a:buFont typeface="Wingdings" panose="05000000000000000000" pitchFamily="2" charset="2"/>
              <a:buChar char="Ø"/>
            </a:pPr>
            <a:endParaRPr lang="en-US" sz="2400" b="1" dirty="0">
              <a:latin typeface="Times New Roman" panose="02020603050405020304" pitchFamily="18" charset="0"/>
              <a:ea typeface="Roboto Black" panose="02000000000000000000" pitchFamily="2" charset="0"/>
              <a:cs typeface="Times New Roman" panose="02020603050405020304" pitchFamily="18" charset="0"/>
            </a:endParaRPr>
          </a:p>
          <a:p>
            <a:endParaRPr lang="en-US" sz="2400" b="1" dirty="0">
              <a:latin typeface="Times New Roman" panose="02020603050405020304" pitchFamily="18" charset="0"/>
              <a:ea typeface="Roboto Black" panose="02000000000000000000" pitchFamily="2" charset="0"/>
              <a:cs typeface="Times New Roman" panose="02020603050405020304" pitchFamily="18" charset="0"/>
            </a:endParaRPr>
          </a:p>
          <a:p>
            <a:endParaRPr lang="en-US" sz="2400" b="1" dirty="0">
              <a:latin typeface="Times New Roman" panose="02020603050405020304" pitchFamily="18" charset="0"/>
              <a:ea typeface="Roboto Black" panose="02000000000000000000" pitchFamily="2" charset="0"/>
              <a:cs typeface="Times New Roman" panose="02020603050405020304" pitchFamily="18" charset="0"/>
            </a:endParaRPr>
          </a:p>
          <a:p>
            <a:pPr marL="342900" indent="-342900">
              <a:buFont typeface="Wingdings" panose="05000000000000000000" pitchFamily="2" charset="2"/>
              <a:buChar char="Ø"/>
            </a:pPr>
            <a:endParaRPr lang="en-US" sz="2400" b="1" dirty="0">
              <a:latin typeface="Times New Roman" panose="02020603050405020304" pitchFamily="18" charset="0"/>
              <a:ea typeface="Roboto Black" panose="02000000000000000000" pitchFamily="2" charset="0"/>
              <a:cs typeface="Times New Roman" panose="02020603050405020304" pitchFamily="18" charset="0"/>
            </a:endParaRPr>
          </a:p>
          <a:p>
            <a:endParaRPr lang="en-US" sz="2400" dirty="0">
              <a:latin typeface="Times New Roman" panose="02020603050405020304" pitchFamily="18" charset="0"/>
              <a:ea typeface="Roboto Black" panose="02000000000000000000" pitchFamily="2" charset="0"/>
              <a:cs typeface="Times New Roman" panose="02020603050405020304" pitchFamily="18" charset="0"/>
            </a:endParaRPr>
          </a:p>
        </p:txBody>
      </p:sp>
      <p:sp>
        <p:nvSpPr>
          <p:cNvPr id="3" name="TextBox 2"/>
          <p:cNvSpPr txBox="1"/>
          <p:nvPr/>
        </p:nvSpPr>
        <p:spPr>
          <a:xfrm>
            <a:off x="1357034" y="381000"/>
            <a:ext cx="5805765" cy="523220"/>
          </a:xfrm>
          <a:prstGeom prst="rect">
            <a:avLst/>
          </a:prstGeom>
          <a:noFill/>
        </p:spPr>
        <p:txBody>
          <a:bodyPr wrap="square" rtlCol="0">
            <a:spAutoFit/>
          </a:bodyPr>
          <a:lstStyle/>
          <a:p>
            <a:pPr algn="ctr"/>
            <a:r>
              <a:rPr lang="en-US" sz="2800" b="1"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RESEARCH GAP</a:t>
            </a:r>
            <a:endParaRPr lang="en-US" sz="2800" dirty="0"/>
          </a:p>
        </p:txBody>
      </p:sp>
    </p:spTree>
    <p:extLst>
      <p:ext uri="{BB962C8B-B14F-4D97-AF65-F5344CB8AC3E}">
        <p14:creationId xmlns:p14="http://schemas.microsoft.com/office/powerpoint/2010/main" val="225085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00025" y="990601"/>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721755" y="1711817"/>
            <a:ext cx="1240853" cy="461665"/>
          </a:xfrm>
          <a:prstGeom prst="rect">
            <a:avLst/>
          </a:prstGeom>
          <a:noFill/>
        </p:spPr>
        <p:txBody>
          <a:bodyPr wrap="square" rtlCol="0">
            <a:spAutoFit/>
          </a:bodyPr>
          <a:lstStyle/>
          <a:p>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Real time captured image</a:t>
            </a:r>
          </a:p>
        </p:txBody>
      </p:sp>
      <p:sp>
        <p:nvSpPr>
          <p:cNvPr id="35" name="TextBox 34"/>
          <p:cNvSpPr txBox="1"/>
          <p:nvPr/>
        </p:nvSpPr>
        <p:spPr>
          <a:xfrm>
            <a:off x="7869654" y="2701316"/>
            <a:ext cx="1062037" cy="276999"/>
          </a:xfrm>
          <a:prstGeom prst="rect">
            <a:avLst/>
          </a:prstGeom>
          <a:noFill/>
        </p:spPr>
        <p:txBody>
          <a:bodyPr wrap="square" rtlCol="0">
            <a:spAutoFit/>
          </a:bodyPr>
          <a:lstStyle/>
          <a:p>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Response</a:t>
            </a:r>
          </a:p>
        </p:txBody>
      </p:sp>
      <p:sp>
        <p:nvSpPr>
          <p:cNvPr id="46" name="Right Arrow 45"/>
          <p:cNvSpPr/>
          <p:nvPr/>
        </p:nvSpPr>
        <p:spPr>
          <a:xfrm>
            <a:off x="1276168" y="2101187"/>
            <a:ext cx="1202674" cy="144592"/>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3761067" y="2061712"/>
            <a:ext cx="1120636" cy="237363"/>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ight Arrow 48"/>
          <p:cNvSpPr/>
          <p:nvPr/>
        </p:nvSpPr>
        <p:spPr>
          <a:xfrm>
            <a:off x="5898879" y="1976566"/>
            <a:ext cx="1109116" cy="196915"/>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5400000">
            <a:off x="7200165" y="2668676"/>
            <a:ext cx="864663" cy="176434"/>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rot="5400000">
            <a:off x="5036777" y="2701942"/>
            <a:ext cx="756223" cy="176435"/>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rot="16200000">
            <a:off x="5326500" y="2661441"/>
            <a:ext cx="756222" cy="210527"/>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184370" y="1802295"/>
            <a:ext cx="1131189" cy="750321"/>
          </a:xfrm>
          <a:prstGeom prst="round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HAND SIGN</a:t>
            </a:r>
          </a:p>
        </p:txBody>
      </p:sp>
      <p:sp>
        <p:nvSpPr>
          <p:cNvPr id="54" name="Rounded Rectangle 53"/>
          <p:cNvSpPr/>
          <p:nvPr/>
        </p:nvSpPr>
        <p:spPr>
          <a:xfrm>
            <a:off x="2499040" y="1837410"/>
            <a:ext cx="1280087" cy="672145"/>
          </a:xfrm>
          <a:prstGeom prst="round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CAMERA</a:t>
            </a:r>
          </a:p>
        </p:txBody>
      </p:sp>
      <p:sp>
        <p:nvSpPr>
          <p:cNvPr id="57" name="Rounded Rectangle 56"/>
          <p:cNvSpPr/>
          <p:nvPr/>
        </p:nvSpPr>
        <p:spPr>
          <a:xfrm>
            <a:off x="4824331" y="1717593"/>
            <a:ext cx="1081088" cy="694456"/>
          </a:xfrm>
          <a:prstGeom prst="round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MODEL</a:t>
            </a:r>
          </a:p>
        </p:txBody>
      </p:sp>
      <p:sp>
        <p:nvSpPr>
          <p:cNvPr id="58" name="Rounded Rectangle 57"/>
          <p:cNvSpPr/>
          <p:nvPr/>
        </p:nvSpPr>
        <p:spPr>
          <a:xfrm>
            <a:off x="4552950" y="3156478"/>
            <a:ext cx="2038194" cy="983300"/>
          </a:xfrm>
          <a:prstGeom prst="round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DATA SET OF VARIOUS HAND SIGN IMAGES</a:t>
            </a:r>
          </a:p>
        </p:txBody>
      </p:sp>
      <p:sp>
        <p:nvSpPr>
          <p:cNvPr id="60" name="Rounded Rectangle 59"/>
          <p:cNvSpPr/>
          <p:nvPr/>
        </p:nvSpPr>
        <p:spPr>
          <a:xfrm>
            <a:off x="7015609" y="1709185"/>
            <a:ext cx="1686992" cy="596901"/>
          </a:xfrm>
          <a:prstGeom prst="round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DEFINED ACTION</a:t>
            </a:r>
          </a:p>
        </p:txBody>
      </p:sp>
      <p:sp>
        <p:nvSpPr>
          <p:cNvPr id="61" name="Rounded Rectangle 60"/>
          <p:cNvSpPr/>
          <p:nvPr/>
        </p:nvSpPr>
        <p:spPr>
          <a:xfrm>
            <a:off x="6994120" y="3201666"/>
            <a:ext cx="1464080" cy="596901"/>
          </a:xfrm>
          <a:prstGeom prst="round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OUTPUT</a:t>
            </a:r>
          </a:p>
        </p:txBody>
      </p:sp>
      <p:sp>
        <p:nvSpPr>
          <p:cNvPr id="22" name="TextBox 21"/>
          <p:cNvSpPr txBox="1"/>
          <p:nvPr/>
        </p:nvSpPr>
        <p:spPr>
          <a:xfrm>
            <a:off x="2932985" y="381000"/>
            <a:ext cx="3153427" cy="523220"/>
          </a:xfrm>
          <a:prstGeom prst="rect">
            <a:avLst/>
          </a:prstGeom>
          <a:noFill/>
        </p:spPr>
        <p:txBody>
          <a:bodyPr wrap="none" rtlCol="0">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METHODOLOGY</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1DE1F9F-365B-4E69-57B1-B0C3F206255F}"/>
              </a:ext>
            </a:extLst>
          </p:cNvPr>
          <p:cNvSpPr txBox="1"/>
          <p:nvPr/>
        </p:nvSpPr>
        <p:spPr>
          <a:xfrm>
            <a:off x="1328174" y="1742263"/>
            <a:ext cx="121010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Real time capturing image</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219F8FD-22C7-73C3-C717-F917EF0A3E08}"/>
              </a:ext>
            </a:extLst>
          </p:cNvPr>
          <p:cNvSpPr txBox="1"/>
          <p:nvPr/>
        </p:nvSpPr>
        <p:spPr>
          <a:xfrm>
            <a:off x="5913033" y="1579048"/>
            <a:ext cx="1081087"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Matching action</a:t>
            </a: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85C6DF-B50C-3DD8-DED9-274CA537C580}"/>
              </a:ext>
            </a:extLst>
          </p:cNvPr>
          <p:cNvSpPr txBox="1"/>
          <p:nvPr/>
        </p:nvSpPr>
        <p:spPr>
          <a:xfrm>
            <a:off x="5809875" y="2702790"/>
            <a:ext cx="1029449"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Detected sign</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545D5C-5488-0CF8-2EA0-7BB78412FD5D}"/>
              </a:ext>
            </a:extLst>
          </p:cNvPr>
          <p:cNvSpPr txBox="1"/>
          <p:nvPr/>
        </p:nvSpPr>
        <p:spPr>
          <a:xfrm>
            <a:off x="4421615" y="2635260"/>
            <a:ext cx="99578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Match image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12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92650" y="419100"/>
            <a:ext cx="8520600" cy="660400"/>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RESULT AND DISCUSSION</a:t>
            </a:r>
          </a:p>
        </p:txBody>
      </p:sp>
      <p:sp>
        <p:nvSpPr>
          <p:cNvPr id="9" name="Rectangle 8"/>
          <p:cNvSpPr/>
          <p:nvPr/>
        </p:nvSpPr>
        <p:spPr>
          <a:xfrm>
            <a:off x="200025" y="977899"/>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2151995"/>
            <a:ext cx="1071112" cy="1131885"/>
          </a:xfrm>
          <a:prstGeom prst="rect">
            <a:avLst/>
          </a:prstGeom>
        </p:spPr>
      </p:pic>
      <p:sp>
        <p:nvSpPr>
          <p:cNvPr id="5" name="Right Arrow 4"/>
          <p:cNvSpPr/>
          <p:nvPr/>
        </p:nvSpPr>
        <p:spPr>
          <a:xfrm>
            <a:off x="3333750" y="2451500"/>
            <a:ext cx="1143000" cy="42226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91075" y="1902540"/>
            <a:ext cx="657226" cy="1107996"/>
          </a:xfrm>
          <a:prstGeom prst="rect">
            <a:avLst/>
          </a:prstGeom>
          <a:noFill/>
        </p:spPr>
        <p:txBody>
          <a:bodyPr wrap="square" rtlCol="0">
            <a:spAutoFit/>
          </a:bodyPr>
          <a:lstStyle/>
          <a:p>
            <a:r>
              <a:rPr lang="en-US" sz="6600" b="1" dirty="0">
                <a:latin typeface="Times New Roman" pitchFamily="18" charset="0"/>
                <a:cs typeface="Times New Roman" pitchFamily="18" charset="0"/>
              </a:rPr>
              <a:t>A</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516" y="3675128"/>
            <a:ext cx="974752" cy="1346200"/>
          </a:xfrm>
          <a:prstGeom prst="rect">
            <a:avLst/>
          </a:prstGeom>
        </p:spPr>
      </p:pic>
      <p:sp>
        <p:nvSpPr>
          <p:cNvPr id="11" name="Right Arrow 10"/>
          <p:cNvSpPr/>
          <p:nvPr/>
        </p:nvSpPr>
        <p:spPr>
          <a:xfrm>
            <a:off x="3409950" y="4137094"/>
            <a:ext cx="1143000" cy="42226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94016" y="3659237"/>
            <a:ext cx="807582" cy="1015663"/>
          </a:xfrm>
          <a:prstGeom prst="rect">
            <a:avLst/>
          </a:prstGeom>
        </p:spPr>
        <p:txBody>
          <a:bodyPr wrap="square">
            <a:spAutoFit/>
          </a:bodyPr>
          <a:lstStyle/>
          <a:p>
            <a:r>
              <a:rPr lang="en-US" sz="6000" b="1" dirty="0">
                <a:latin typeface="Times New Roman" pitchFamily="18" charset="0"/>
                <a:cs typeface="Times New Roman" pitchFamily="18" charset="0"/>
              </a:rPr>
              <a:t>B</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245" y="5384799"/>
            <a:ext cx="974023" cy="1177023"/>
          </a:xfrm>
          <a:prstGeom prst="rect">
            <a:avLst/>
          </a:prstGeom>
        </p:spPr>
      </p:pic>
      <p:sp>
        <p:nvSpPr>
          <p:cNvPr id="15" name="Right Arrow 14"/>
          <p:cNvSpPr/>
          <p:nvPr/>
        </p:nvSpPr>
        <p:spPr>
          <a:xfrm>
            <a:off x="3409950" y="5762175"/>
            <a:ext cx="1143000" cy="42226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1076" y="5179614"/>
            <a:ext cx="810523" cy="1015663"/>
          </a:xfrm>
          <a:prstGeom prst="rect">
            <a:avLst/>
          </a:prstGeom>
        </p:spPr>
        <p:txBody>
          <a:bodyPr wrap="square">
            <a:spAutoFit/>
          </a:bodyPr>
          <a:lstStyle/>
          <a:p>
            <a:r>
              <a:rPr lang="en-US" sz="6000" b="1" dirty="0">
                <a:latin typeface="Times New Roman" pitchFamily="18" charset="0"/>
                <a:cs typeface="Times New Roman" pitchFamily="18" charset="0"/>
              </a:rPr>
              <a:t>C</a:t>
            </a:r>
          </a:p>
        </p:txBody>
      </p:sp>
      <p:sp>
        <p:nvSpPr>
          <p:cNvPr id="17" name="TextBox 16"/>
          <p:cNvSpPr txBox="1"/>
          <p:nvPr/>
        </p:nvSpPr>
        <p:spPr>
          <a:xfrm>
            <a:off x="200025" y="1498601"/>
            <a:ext cx="86132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THESE  HAND SIGN  DETERMINING  SOME  ALPHABET</a:t>
            </a:r>
          </a:p>
        </p:txBody>
      </p:sp>
    </p:spTree>
    <p:extLst>
      <p:ext uri="{BB962C8B-B14F-4D97-AF65-F5344CB8AC3E}">
        <p14:creationId xmlns:p14="http://schemas.microsoft.com/office/powerpoint/2010/main" val="404131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92650" y="419100"/>
            <a:ext cx="8520600" cy="660400"/>
          </a:xfrm>
        </p:spPr>
        <p:txBody>
          <a:bodyPr/>
          <a:lstStyle/>
          <a:p>
            <a:r>
              <a:rPr lang="en-US" sz="2800" b="1" dirty="0">
                <a:solidFill>
                  <a:srgbClr val="0070C0"/>
                </a:solidFill>
                <a:latin typeface="Times New Roman" panose="02020603050405020304" pitchFamily="18" charset="0"/>
                <a:cs typeface="Times New Roman" panose="02020603050405020304" pitchFamily="18" charset="0"/>
              </a:rPr>
              <a:t>RESULT AND DISCUSSION</a:t>
            </a:r>
          </a:p>
        </p:txBody>
      </p:sp>
      <p:sp>
        <p:nvSpPr>
          <p:cNvPr id="9" name="Rectangle 8"/>
          <p:cNvSpPr/>
          <p:nvPr/>
        </p:nvSpPr>
        <p:spPr>
          <a:xfrm>
            <a:off x="200025" y="977899"/>
            <a:ext cx="8705850" cy="6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975" y="2359910"/>
            <a:ext cx="4610100" cy="4086610"/>
          </a:xfrm>
          <a:prstGeom prst="rect">
            <a:avLst/>
          </a:prstGeom>
        </p:spPr>
      </p:pic>
      <p:sp>
        <p:nvSpPr>
          <p:cNvPr id="3" name="Rounded Rectangle 2"/>
          <p:cNvSpPr/>
          <p:nvPr/>
        </p:nvSpPr>
        <p:spPr>
          <a:xfrm>
            <a:off x="3276600" y="2514600"/>
            <a:ext cx="438150" cy="5461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71800" y="1307810"/>
            <a:ext cx="334645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Sign Detect of A</a:t>
            </a:r>
          </a:p>
        </p:txBody>
      </p:sp>
    </p:spTree>
    <p:extLst>
      <p:ext uri="{BB962C8B-B14F-4D97-AF65-F5344CB8AC3E}">
        <p14:creationId xmlns:p14="http://schemas.microsoft.com/office/powerpoint/2010/main" val="3640763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1156</TotalTime>
  <Words>1103</Words>
  <Application>Microsoft Office PowerPoint</Application>
  <PresentationFormat>On-screen Show (4:3)</PresentationFormat>
  <Paragraphs>172</Paragraphs>
  <Slides>16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Calibri</vt:lpstr>
      <vt:lpstr>Century Gothic</vt:lpstr>
      <vt:lpstr>Garamond</vt:lpstr>
      <vt:lpstr>Roboto Black</vt:lpstr>
      <vt:lpstr>Roboto Thin</vt:lpstr>
      <vt:lpstr>Times New Roman</vt:lpstr>
      <vt:lpstr>Wingdings</vt:lpstr>
      <vt:lpstr>Savon</vt:lpstr>
      <vt:lpstr>PowerPoint Presentation</vt:lpstr>
      <vt:lpstr>PowerPoint Presentation</vt:lpstr>
      <vt:lpstr>PowerPoint Presentation</vt:lpstr>
      <vt:lpstr>LITERATURE REVIEW</vt:lpstr>
      <vt:lpstr>LITERATURE REVIEW</vt:lpstr>
      <vt:lpstr>PowerPoint Presentation</vt:lpstr>
      <vt:lpstr>PowerPoint Presentation</vt:lpstr>
      <vt:lpstr>RESULT AND DISCUSSION</vt:lpstr>
      <vt:lpstr>RESULT AND DISCUSSION</vt:lpstr>
      <vt:lpstr>RESULT AND DISCUSSION</vt:lpstr>
      <vt:lpstr>RESULT AND DISCUSSION</vt:lpstr>
      <vt:lpstr>RESULT AND DISCUSSION</vt:lpstr>
      <vt:lpstr>RESULT AND DISCUSSION</vt:lpstr>
      <vt:lpstr>RESULT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Harshdeep Choudhary</dc:creator>
  <cp:lastModifiedBy>payal rajput</cp:lastModifiedBy>
  <cp:revision>46</cp:revision>
  <dcterms:created xsi:type="dcterms:W3CDTF">2024-05-12T16:15:29Z</dcterms:created>
  <dcterms:modified xsi:type="dcterms:W3CDTF">2024-06-05T04:35:34Z</dcterms:modified>
</cp:coreProperties>
</file>