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73" r:id="rId14"/>
    <p:sldId id="274" r:id="rId15"/>
    <p:sldId id="275" r:id="rId16"/>
    <p:sldId id="267" r:id="rId17"/>
    <p:sldId id="276" r:id="rId18"/>
    <p:sldId id="277" r:id="rId19"/>
    <p:sldId id="268" r:id="rId20"/>
    <p:sldId id="278" r:id="rId21"/>
    <p:sldId id="279" r:id="rId22"/>
    <p:sldId id="280" r:id="rId23"/>
    <p:sldId id="281" r:id="rId24"/>
    <p:sldId id="271" r:id="rId25"/>
    <p:sldId id="269" r:id="rId26"/>
    <p:sldId id="270" r:id="rId27"/>
    <p:sldId id="282" r:id="rId28"/>
    <p:sldId id="283" r:id="rId29"/>
  </p:sldIdLst>
  <p:sldSz cx="9144000" cy="6858000" type="screen4x3"/>
  <p:notesSz cx="6858000" cy="9144000"/>
  <p:custDataLst>
    <p:tags r:id="rId3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Средний стиль 1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Средний стиль 1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Средний стиль 1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41" autoAdjust="0"/>
    <p:restoredTop sz="94660"/>
  </p:normalViewPr>
  <p:slideViewPr>
    <p:cSldViewPr snapToGrid="0" snapToObjects="1">
      <p:cViewPr>
        <p:scale>
          <a:sx n="90" d="100"/>
          <a:sy n="90" d="100"/>
        </p:scale>
        <p:origin x="-1744" y="-9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tags" Target="tags/tag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16.02.12</a:t>
            </a:fld>
            <a:endParaRPr lang="en-US" dirty="0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Овал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Название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16.02.12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16.02.12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16.02.12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16.02.12</a:t>
            </a:fld>
            <a:endParaRPr lang="en-US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E34CF3C7-6809-4F39-BD67-A75817BDDE0A}" type="datetime1">
              <a:rPr lang="en-US" smtClean="0"/>
              <a:t>16.02.12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Содержимое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16.02.12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Содержимое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Содержимое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Овал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Овал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Название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16.02.12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16.02.12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Содержимое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16.02.12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ая соединительная линия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Овал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Чтобы добавить рисунок, перетащите его на заполнитель или щелкните значок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DC3B8377-21E3-4835-B75D-4E2847E2750F}" type="datetime1">
              <a:rPr lang="en-US" smtClean="0"/>
              <a:t>16.02.12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0C4986D-6BE9-4264-908F-02DB36FD8D6C}" type="datetime1">
              <a:rPr lang="en-US" smtClean="0"/>
              <a:t>16.02.12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tags" Target="../tags/tag5.xml"/><Relationship Id="rId2" Type="http://schemas.openxmlformats.org/officeDocument/2006/relationships/tags" Target="../tags/tag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4" Type="http://schemas.openxmlformats.org/officeDocument/2006/relationships/tags" Target="../tags/tag11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" Type="http://schemas.openxmlformats.org/officeDocument/2006/relationships/tags" Target="../tags/tag8.xml"/><Relationship Id="rId2" Type="http://schemas.openxmlformats.org/officeDocument/2006/relationships/tags" Target="../tags/tag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2400" dirty="0" smtClean="0"/>
              <a:t>Игорь </a:t>
            </a:r>
            <a:r>
              <a:rPr lang="ru-RU" sz="2400" dirty="0" err="1" smtClean="0"/>
              <a:t>Куралёнок</a:t>
            </a:r>
            <a:endParaRPr lang="ru-RU" sz="2400" dirty="0" smtClean="0"/>
          </a:p>
          <a:p>
            <a:r>
              <a:rPr lang="ru-RU" dirty="0" smtClean="0"/>
              <a:t>к.ф.-м.н., Яндекс/СПбГУ</a:t>
            </a:r>
            <a:endParaRPr lang="ru-RU" dirty="0"/>
          </a:p>
        </p:txBody>
      </p:sp>
      <p:sp>
        <p:nvSpPr>
          <p:cNvPr id="2" name="Назван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Машинное обучение</a:t>
            </a:r>
            <a:r>
              <a:rPr lang="en-US" dirty="0" smtClean="0"/>
              <a:t>: </a:t>
            </a:r>
            <a:r>
              <a:rPr lang="ru-RU" dirty="0" smtClean="0"/>
              <a:t>начало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5101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Какое бывает обучение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Делить можно по: </a:t>
            </a:r>
            <a:endParaRPr lang="en-US" dirty="0" smtClean="0"/>
          </a:p>
          <a:p>
            <a:r>
              <a:rPr lang="ru-RU" dirty="0" smtClean="0"/>
              <a:t> способу генерации </a:t>
            </a:r>
            <a:r>
              <a:rPr lang="en-US" dirty="0" smtClean="0"/>
              <a:t>DS;</a:t>
            </a:r>
          </a:p>
          <a:p>
            <a:r>
              <a:rPr lang="en-US" dirty="0"/>
              <a:t> </a:t>
            </a:r>
            <a:r>
              <a:rPr lang="ru-RU" dirty="0" smtClean="0"/>
              <a:t>виду целевой функции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ru-RU" dirty="0" smtClean="0"/>
              <a:t>классу решающих функций</a:t>
            </a:r>
            <a:r>
              <a:rPr lang="en-US" dirty="0" smtClean="0"/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2909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Деление по способу формирования </a:t>
            </a:r>
            <a:r>
              <a:rPr lang="en-US" dirty="0" smtClean="0"/>
              <a:t>DS</a:t>
            </a:r>
            <a:r>
              <a:rPr lang="ru-RU" dirty="0" smtClean="0"/>
              <a:t>/</a:t>
            </a:r>
            <a:r>
              <a:rPr lang="en-US" dirty="0" smtClean="0"/>
              <a:t>U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r>
              <a:rPr lang="en-US" dirty="0" err="1" smtClean="0"/>
              <a:t>Transductive</a:t>
            </a:r>
            <a:endParaRPr lang="ru-RU" dirty="0" smtClean="0"/>
          </a:p>
          <a:p>
            <a:r>
              <a:rPr lang="en-US" dirty="0" smtClean="0"/>
              <a:t> </a:t>
            </a:r>
            <a:r>
              <a:rPr lang="ru-RU" dirty="0" smtClean="0"/>
              <a:t>Обычное</a:t>
            </a:r>
            <a:endParaRPr lang="en-US" dirty="0" smtClean="0"/>
          </a:p>
          <a:p>
            <a:r>
              <a:rPr lang="ru-RU" dirty="0" smtClean="0"/>
              <a:t> Активное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ru-RU" dirty="0" smtClean="0"/>
              <a:t>Стохастическая оптимизация</a:t>
            </a:r>
          </a:p>
          <a:p>
            <a:pPr lvl="1"/>
            <a:r>
              <a:rPr lang="ru-RU" dirty="0"/>
              <a:t> </a:t>
            </a:r>
            <a:r>
              <a:rPr lang="ru-RU" dirty="0" smtClean="0"/>
              <a:t>Бюджетное</a:t>
            </a:r>
            <a:endParaRPr lang="en-US" dirty="0" smtClean="0"/>
          </a:p>
          <a:p>
            <a:pPr lvl="1"/>
            <a:r>
              <a:rPr lang="ru-RU" dirty="0" smtClean="0"/>
              <a:t> Бандиты</a:t>
            </a:r>
          </a:p>
          <a:p>
            <a:r>
              <a:rPr lang="ru-RU" dirty="0" smtClean="0"/>
              <a:t> Необычное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Online </a:t>
            </a:r>
            <a:r>
              <a:rPr lang="en-US" dirty="0" smtClean="0"/>
              <a:t>learning</a:t>
            </a:r>
            <a:endParaRPr lang="ru-RU" dirty="0" smtClean="0"/>
          </a:p>
          <a:p>
            <a:pPr lvl="1"/>
            <a:r>
              <a:rPr lang="ru-RU" dirty="0"/>
              <a:t> </a:t>
            </a:r>
            <a:r>
              <a:rPr lang="en-US" dirty="0"/>
              <a:t>Reinforcement learning</a:t>
            </a:r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lvl="2"/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7073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Transductive</a:t>
            </a:r>
            <a:r>
              <a:rPr lang="en-US" dirty="0" smtClean="0"/>
              <a:t> learning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Фиксируем множество примеров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Фиксируем рабочее множество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Обучаемся на всех/доступных примерах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11" name="Изображение 10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86434" y="3387499"/>
            <a:ext cx="3596152" cy="704401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94232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Обычное обучение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ru-RU" dirty="0" smtClean="0"/>
              <a:t>Фиксируем множество примеров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 </a:t>
            </a:r>
            <a:r>
              <a:rPr lang="ru-RU" dirty="0" smtClean="0"/>
              <a:t>Определяем генеральную совокупность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 </a:t>
            </a:r>
            <a:r>
              <a:rPr lang="ru-RU" dirty="0" smtClean="0"/>
              <a:t>Обучаемся на доступных примерах</a:t>
            </a:r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6" name="Изображение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569" y="3585632"/>
            <a:ext cx="4967880" cy="704401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49732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Активное обучение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ru-RU" dirty="0" smtClean="0"/>
              <a:t>Фиксируем множество примеров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 Определяем генеральную совокупность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 </a:t>
            </a:r>
            <a:r>
              <a:rPr lang="ru-RU" dirty="0" smtClean="0"/>
              <a:t>Обучаемся на доступных примерах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 Пополняем множество примеров по просьбе алгоритма и переходим к п. 3</a:t>
            </a:r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7" name="Изображение 6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1525" y="4616320"/>
            <a:ext cx="7525968" cy="704401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01870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Активное обучение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ru-RU" dirty="0" smtClean="0"/>
              <a:t>Стохастическая оптимизация: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 Бюджетное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 Бандиты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Изображение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49620" y="1636053"/>
            <a:ext cx="1631244" cy="407811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Изображение 10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7433" y="2597276"/>
            <a:ext cx="2058116" cy="776011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Изображение 14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7433" y="4217232"/>
            <a:ext cx="1936244" cy="1060324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70898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Деление по целевой функции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 С учителем</a:t>
            </a:r>
          </a:p>
          <a:p>
            <a:pPr lvl="1"/>
            <a:r>
              <a:rPr lang="ru-RU" dirty="0" smtClean="0"/>
              <a:t> Классификация</a:t>
            </a:r>
            <a:endParaRPr lang="ru-RU" dirty="0"/>
          </a:p>
          <a:p>
            <a:pPr lvl="1"/>
            <a:r>
              <a:rPr lang="ru-RU" dirty="0"/>
              <a:t> Аппроксимация (экстраполяция</a:t>
            </a:r>
            <a:r>
              <a:rPr lang="ru-RU" dirty="0" smtClean="0"/>
              <a:t>)</a:t>
            </a:r>
          </a:p>
          <a:p>
            <a:pPr lvl="1"/>
            <a:r>
              <a:rPr lang="ru-RU" dirty="0"/>
              <a:t> </a:t>
            </a:r>
            <a:r>
              <a:rPr lang="en-US" dirty="0" smtClean="0"/>
              <a:t>Metric learning</a:t>
            </a:r>
            <a:endParaRPr lang="ru-RU" dirty="0" smtClean="0"/>
          </a:p>
          <a:p>
            <a:pPr lvl="1"/>
            <a:r>
              <a:rPr lang="ru-RU" dirty="0"/>
              <a:t> </a:t>
            </a:r>
            <a:r>
              <a:rPr lang="ru-RU" dirty="0" smtClean="0"/>
              <a:t>Последовательности</a:t>
            </a:r>
          </a:p>
          <a:p>
            <a:r>
              <a:rPr lang="ru-RU" dirty="0"/>
              <a:t> </a:t>
            </a:r>
            <a:r>
              <a:rPr lang="ru-RU" dirty="0" smtClean="0"/>
              <a:t>Без учителя</a:t>
            </a:r>
          </a:p>
          <a:p>
            <a:pPr lvl="1"/>
            <a:r>
              <a:rPr lang="ru-RU" dirty="0" smtClean="0"/>
              <a:t> Кластеризация</a:t>
            </a:r>
          </a:p>
          <a:p>
            <a:pPr lvl="1"/>
            <a:r>
              <a:rPr lang="ru-RU" dirty="0"/>
              <a:t> </a:t>
            </a:r>
            <a:r>
              <a:rPr lang="ru-RU" dirty="0" smtClean="0"/>
              <a:t>Уменьшение размерности</a:t>
            </a:r>
          </a:p>
          <a:p>
            <a:pPr lvl="1"/>
            <a:r>
              <a:rPr lang="ru-RU" dirty="0"/>
              <a:t> </a:t>
            </a:r>
            <a:r>
              <a:rPr lang="en-US" dirty="0" smtClean="0"/>
              <a:t>Representation Learning</a:t>
            </a:r>
            <a:endParaRPr lang="ru-RU" dirty="0" smtClean="0"/>
          </a:p>
          <a:p>
            <a:r>
              <a:rPr lang="ru-RU" dirty="0" smtClean="0"/>
              <a:t> Смешанные</a:t>
            </a:r>
          </a:p>
          <a:p>
            <a:pPr lvl="1"/>
            <a:r>
              <a:rPr lang="ru-RU" dirty="0"/>
              <a:t> </a:t>
            </a:r>
            <a:r>
              <a:rPr lang="ru-RU" dirty="0" smtClean="0"/>
              <a:t>Кластеризация с условиями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ru-RU" dirty="0" smtClean="0"/>
              <a:t>Все те же, что и с учителем</a:t>
            </a:r>
          </a:p>
          <a:p>
            <a:pPr lvl="1"/>
            <a:r>
              <a:rPr lang="ru-RU" dirty="0"/>
              <a:t> </a:t>
            </a:r>
            <a:r>
              <a:rPr lang="en-US" dirty="0"/>
              <a:t>Transfer </a:t>
            </a:r>
            <a:r>
              <a:rPr lang="en-US" dirty="0" smtClean="0"/>
              <a:t>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590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Обучение с учителем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  <a:p>
            <a:r>
              <a:rPr lang="en-US" dirty="0" smtClean="0"/>
              <a:t> </a:t>
            </a:r>
            <a:r>
              <a:rPr lang="ru-RU" dirty="0" smtClean="0"/>
              <a:t>Классификация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  <a:p>
            <a:endParaRPr lang="en-US" dirty="0" smtClean="0"/>
          </a:p>
          <a:p>
            <a:r>
              <a:rPr lang="ru-RU" dirty="0" smtClean="0"/>
              <a:t> </a:t>
            </a:r>
            <a:r>
              <a:rPr lang="ru-RU" dirty="0"/>
              <a:t>Аппроксимация (экстраполяция</a:t>
            </a:r>
            <a:r>
              <a:rPr lang="ru-RU" dirty="0" smtClean="0"/>
              <a:t>)</a:t>
            </a:r>
          </a:p>
          <a:p>
            <a:r>
              <a:rPr lang="ru-RU" dirty="0"/>
              <a:t> </a:t>
            </a:r>
            <a:r>
              <a:rPr lang="en-US" dirty="0" smtClean="0"/>
              <a:t>Metric learning = </a:t>
            </a:r>
            <a:r>
              <a:rPr lang="ru-RU" dirty="0" smtClean="0"/>
              <a:t>Классификация</a:t>
            </a:r>
          </a:p>
          <a:p>
            <a:r>
              <a:rPr lang="ru-RU" dirty="0"/>
              <a:t> </a:t>
            </a:r>
            <a:r>
              <a:rPr lang="ru-RU" dirty="0" smtClean="0"/>
              <a:t>Последовательности </a:t>
            </a:r>
          </a:p>
        </p:txBody>
      </p:sp>
      <p:pic>
        <p:nvPicPr>
          <p:cNvPr id="11" name="Изображение 10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3169" y="1527048"/>
            <a:ext cx="7145662" cy="507111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Изображение 7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68633" y="2455559"/>
            <a:ext cx="2232511" cy="1070381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Изображение 9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47556" y="3585971"/>
            <a:ext cx="1153242" cy="318136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Изображение 12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68633" y="5105625"/>
            <a:ext cx="4067452" cy="642229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65810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Другое обучение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 Без учителя</a:t>
            </a:r>
          </a:p>
          <a:p>
            <a:pPr lvl="1"/>
            <a:r>
              <a:rPr lang="ru-RU" dirty="0"/>
              <a:t> </a:t>
            </a:r>
            <a:r>
              <a:rPr lang="ru-RU" dirty="0" smtClean="0"/>
              <a:t>Кластеризация</a:t>
            </a:r>
          </a:p>
          <a:p>
            <a:pPr lvl="1"/>
            <a:r>
              <a:rPr lang="ru-RU" dirty="0"/>
              <a:t> </a:t>
            </a:r>
            <a:r>
              <a:rPr lang="ru-RU" dirty="0" smtClean="0"/>
              <a:t>Уменьшение размерности</a:t>
            </a:r>
          </a:p>
          <a:p>
            <a:pPr lvl="1"/>
            <a:r>
              <a:rPr lang="ru-RU" dirty="0"/>
              <a:t> </a:t>
            </a:r>
            <a:r>
              <a:rPr lang="en-US" dirty="0" smtClean="0"/>
              <a:t>Representation Learning</a:t>
            </a:r>
            <a:endParaRPr lang="ru-RU" dirty="0" smtClean="0"/>
          </a:p>
          <a:p>
            <a:r>
              <a:rPr lang="ru-RU" dirty="0"/>
              <a:t> </a:t>
            </a:r>
            <a:r>
              <a:rPr lang="ru-RU" dirty="0" smtClean="0"/>
              <a:t>Смешанные</a:t>
            </a:r>
          </a:p>
          <a:p>
            <a:pPr lvl="1"/>
            <a:r>
              <a:rPr lang="ru-RU" dirty="0" smtClean="0"/>
              <a:t> Кластеризация </a:t>
            </a:r>
            <a:r>
              <a:rPr lang="ru-RU" dirty="0"/>
              <a:t>с условиями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ru-RU" dirty="0"/>
              <a:t>Все те же, что и с учителем</a:t>
            </a:r>
          </a:p>
          <a:p>
            <a:pPr lvl="1"/>
            <a:r>
              <a:rPr lang="ru-RU" dirty="0"/>
              <a:t> </a:t>
            </a:r>
            <a:r>
              <a:rPr lang="en-US" dirty="0"/>
              <a:t>Transfer </a:t>
            </a:r>
            <a:r>
              <a:rPr lang="en-US" dirty="0" smtClean="0"/>
              <a:t>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5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Деление по решающей функции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 Линейные решения</a:t>
            </a:r>
          </a:p>
          <a:p>
            <a:r>
              <a:rPr lang="en-US" dirty="0" smtClean="0"/>
              <a:t> </a:t>
            </a:r>
            <a:r>
              <a:rPr lang="ru-RU" dirty="0" smtClean="0"/>
              <a:t>Графы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ru-RU" dirty="0" smtClean="0"/>
              <a:t>Нейронные сети (</a:t>
            </a:r>
            <a:r>
              <a:rPr lang="en-US" dirty="0" smtClean="0"/>
              <a:t>ANN)</a:t>
            </a:r>
            <a:endParaRPr lang="ru-RU" dirty="0" smtClean="0"/>
          </a:p>
          <a:p>
            <a:r>
              <a:rPr lang="en-US" dirty="0" smtClean="0"/>
              <a:t> </a:t>
            </a:r>
            <a:r>
              <a:rPr lang="ru-RU" dirty="0" smtClean="0"/>
              <a:t>Параметрические семейства функций</a:t>
            </a:r>
          </a:p>
          <a:p>
            <a:r>
              <a:rPr lang="en-US" dirty="0" smtClean="0">
                <a:sym typeface="Wingdings"/>
              </a:rPr>
              <a:t> Instance based learning</a:t>
            </a:r>
          </a:p>
          <a:p>
            <a:r>
              <a:rPr lang="en-US" dirty="0" smtClean="0"/>
              <a:t> </a:t>
            </a:r>
            <a:r>
              <a:rPr lang="ru-RU" dirty="0" smtClean="0"/>
              <a:t>Предикаты</a:t>
            </a:r>
          </a:p>
          <a:p>
            <a:r>
              <a:rPr lang="en-US" dirty="0" smtClean="0"/>
              <a:t> </a:t>
            </a:r>
            <a:r>
              <a:rPr lang="ru-RU" dirty="0" smtClean="0"/>
              <a:t>Ансамбли</a:t>
            </a:r>
          </a:p>
        </p:txBody>
      </p:sp>
    </p:spTree>
    <p:extLst>
      <p:ext uri="{BB962C8B-B14F-4D97-AF65-F5344CB8AC3E}">
        <p14:creationId xmlns:p14="http://schemas.microsoft.com/office/powerpoint/2010/main" val="1271639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 smtClean="0"/>
              <a:t>Знакомство: </a:t>
            </a:r>
            <a:r>
              <a:rPr lang="ru-RU" sz="4000" dirty="0" err="1" smtClean="0"/>
              <a:t>Курал</a:t>
            </a:r>
            <a:r>
              <a:rPr lang="ru-RU" sz="4000" dirty="0" err="1"/>
              <a:t>ё</a:t>
            </a:r>
            <a:r>
              <a:rPr lang="ru-RU" sz="4000" dirty="0" err="1" smtClean="0"/>
              <a:t>нок</a:t>
            </a:r>
            <a:r>
              <a:rPr lang="ru-RU" sz="4000" dirty="0" smtClean="0"/>
              <a:t> Игорь</a:t>
            </a:r>
            <a:endParaRPr lang="ru-RU" sz="40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831871"/>
              </p:ext>
            </p:extLst>
          </p:nvPr>
        </p:nvGraphicFramePr>
        <p:xfrm>
          <a:off x="599562" y="1738597"/>
          <a:ext cx="7928936" cy="3280650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3964468"/>
                <a:gridCol w="3964468"/>
              </a:tblGrid>
              <a:tr h="65613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ru-RU" sz="2400" dirty="0" smtClean="0"/>
                        <a:t>30-ка</a:t>
                      </a: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400" dirty="0" smtClean="0"/>
                        <a:t>Компиляторы</a:t>
                      </a:r>
                      <a:endParaRPr lang="ru-RU" sz="2400" dirty="0"/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5613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ru-RU" sz="2400" dirty="0" smtClean="0"/>
                        <a:t>ПМ-ПУ СПбГУ</a:t>
                      </a:r>
                      <a:endParaRPr lang="ru-RU" sz="2400" dirty="0" smtClean="0"/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400" dirty="0" smtClean="0"/>
                        <a:t>Оценка</a:t>
                      </a:r>
                      <a:r>
                        <a:rPr lang="ru-RU" sz="2400" baseline="0" dirty="0" smtClean="0"/>
                        <a:t> текстового поиска</a:t>
                      </a:r>
                      <a:endParaRPr lang="ru-RU" sz="2400" dirty="0"/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5613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400" dirty="0" smtClean="0"/>
                        <a:t>Sun Microsystems</a:t>
                      </a:r>
                      <a:endParaRPr lang="ru-RU" sz="2400" dirty="0" smtClean="0"/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400" dirty="0" smtClean="0"/>
                        <a:t>Полнотекстовый поиск</a:t>
                      </a:r>
                      <a:endParaRPr lang="ru-RU" sz="2400" dirty="0"/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5613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400" dirty="0" err="1" smtClean="0"/>
                        <a:t>JetBrains</a:t>
                      </a:r>
                      <a:endParaRPr lang="en-US" sz="2400" dirty="0" smtClean="0"/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400" dirty="0" smtClean="0"/>
                        <a:t>Машинное обучение</a:t>
                      </a:r>
                      <a:endParaRPr lang="ru-RU" sz="2400" dirty="0"/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561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smtClean="0"/>
                        <a:t>Яндекс</a:t>
                      </a: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400" dirty="0" smtClean="0"/>
                        <a:t>Обработка сигналов</a:t>
                      </a:r>
                      <a:endParaRPr lang="ru-RU" sz="2400" dirty="0"/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99562" y="5019247"/>
            <a:ext cx="79388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Руководитель группы модернизации поиска. Яндекс.</a:t>
            </a:r>
          </a:p>
          <a:p>
            <a:pPr algn="ctr"/>
            <a:r>
              <a:rPr lang="ru-RU" sz="2800" dirty="0" smtClean="0"/>
              <a:t>+7(921)9031911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971079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Деление по решающей </a:t>
            </a:r>
            <a:r>
              <a:rPr lang="ru-RU" dirty="0" smtClean="0"/>
              <a:t>функции</a:t>
            </a:r>
            <a:r>
              <a:rPr lang="en-US" dirty="0" smtClean="0"/>
              <a:t> (1)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ru-RU" dirty="0" smtClean="0"/>
              <a:t>Линейные </a:t>
            </a:r>
            <a:r>
              <a:rPr lang="ru-RU" dirty="0"/>
              <a:t>решения</a:t>
            </a:r>
            <a:r>
              <a:rPr lang="ru-RU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Линейная регрессия</a:t>
            </a:r>
            <a:r>
              <a:rPr lang="en-US" dirty="0" smtClean="0"/>
              <a:t>, </a:t>
            </a:r>
            <a:r>
              <a:rPr lang="ru-RU" dirty="0" smtClean="0"/>
              <a:t>логистическая регрессия</a:t>
            </a:r>
            <a:endParaRPr lang="ru-RU" dirty="0"/>
          </a:p>
          <a:p>
            <a:pPr lvl="1"/>
            <a:r>
              <a:rPr lang="ru-RU" dirty="0" smtClean="0"/>
              <a:t> Скрытый дискриминантный анализ</a:t>
            </a:r>
            <a:r>
              <a:rPr lang="en-US" dirty="0" smtClean="0"/>
              <a:t> (LDA/QDA</a:t>
            </a:r>
            <a:r>
              <a:rPr lang="en-US" dirty="0"/>
              <a:t>*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ru-RU" dirty="0"/>
              <a:t> </a:t>
            </a:r>
            <a:r>
              <a:rPr lang="en-US" dirty="0" smtClean="0"/>
              <a:t>LASSO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SVM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LSI*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6049323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Деление по решающей функции</a:t>
            </a:r>
            <a:r>
              <a:rPr lang="en-US" dirty="0"/>
              <a:t> </a:t>
            </a:r>
            <a:r>
              <a:rPr lang="en-US" dirty="0" smtClean="0"/>
              <a:t>(2)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ru-RU" dirty="0" smtClean="0"/>
              <a:t>Графы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ru-RU" dirty="0" smtClean="0"/>
              <a:t>Деревья решений</a:t>
            </a:r>
          </a:p>
          <a:p>
            <a:pPr lvl="1"/>
            <a:r>
              <a:rPr lang="ru-RU" dirty="0"/>
              <a:t> </a:t>
            </a:r>
            <a:r>
              <a:rPr lang="ru-RU" dirty="0" err="1" smtClean="0"/>
              <a:t>Байесовы</a:t>
            </a:r>
            <a:r>
              <a:rPr lang="ru-RU" dirty="0" smtClean="0"/>
              <a:t> сети</a:t>
            </a:r>
            <a:endParaRPr lang="en-US" dirty="0" smtClean="0"/>
          </a:p>
          <a:p>
            <a:pPr lvl="1"/>
            <a:r>
              <a:rPr lang="ru-RU" dirty="0" smtClean="0">
                <a:sym typeface="Wingdings"/>
              </a:rPr>
              <a:t> </a:t>
            </a:r>
            <a:r>
              <a:rPr lang="en-US" dirty="0">
                <a:sym typeface="Wingdings"/>
              </a:rPr>
              <a:t>Conditional Random </a:t>
            </a:r>
            <a:r>
              <a:rPr lang="en-US" dirty="0" smtClean="0">
                <a:sym typeface="Wingdings"/>
              </a:rPr>
              <a:t>Fields</a:t>
            </a:r>
            <a:endParaRPr lang="ru-RU" dirty="0" smtClean="0"/>
          </a:p>
          <a:p>
            <a:r>
              <a:rPr lang="ru-RU" dirty="0" smtClean="0"/>
              <a:t> Нейронные сети (</a:t>
            </a:r>
            <a:r>
              <a:rPr lang="en-US" dirty="0" smtClean="0"/>
              <a:t>ANN)</a:t>
            </a:r>
            <a:endParaRPr lang="ru-RU" dirty="0" smtClean="0"/>
          </a:p>
          <a:p>
            <a:pPr lvl="1"/>
            <a:r>
              <a:rPr lang="ru-RU" dirty="0"/>
              <a:t> </a:t>
            </a:r>
            <a:r>
              <a:rPr lang="ru-RU" dirty="0" err="1" smtClean="0"/>
              <a:t>Персептронные</a:t>
            </a:r>
            <a:r>
              <a:rPr lang="ru-RU" dirty="0" smtClean="0"/>
              <a:t> сети</a:t>
            </a:r>
          </a:p>
          <a:p>
            <a:pPr lvl="1"/>
            <a:r>
              <a:rPr lang="ru-RU" dirty="0"/>
              <a:t> </a:t>
            </a:r>
            <a:r>
              <a:rPr lang="ru-RU" dirty="0" smtClean="0"/>
              <a:t>Сети </a:t>
            </a:r>
            <a:r>
              <a:rPr lang="ru-RU" dirty="0" err="1" smtClean="0"/>
              <a:t>Хопфилда</a:t>
            </a:r>
            <a:endParaRPr lang="ru-RU" dirty="0" smtClean="0"/>
          </a:p>
          <a:p>
            <a:pPr lvl="1"/>
            <a:r>
              <a:rPr lang="ru-RU" dirty="0"/>
              <a:t> </a:t>
            </a:r>
            <a:r>
              <a:rPr lang="ru-RU" dirty="0" smtClean="0"/>
              <a:t>Машины Больцмана</a:t>
            </a:r>
          </a:p>
          <a:p>
            <a:pPr lvl="1"/>
            <a:r>
              <a:rPr lang="ru-RU" dirty="0"/>
              <a:t> </a:t>
            </a:r>
            <a:r>
              <a:rPr lang="ru-RU" dirty="0" smtClean="0"/>
              <a:t>Сети </a:t>
            </a:r>
            <a:r>
              <a:rPr lang="ru-RU" dirty="0" err="1" smtClean="0"/>
              <a:t>Кохоннена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6514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Деление по решающей функции</a:t>
            </a:r>
            <a:r>
              <a:rPr lang="en-US" dirty="0"/>
              <a:t> </a:t>
            </a:r>
            <a:r>
              <a:rPr lang="en-US" dirty="0" smtClean="0"/>
              <a:t>(3)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ru-RU" dirty="0" smtClean="0"/>
              <a:t>Параметрические семейства функций</a:t>
            </a:r>
          </a:p>
          <a:p>
            <a:pPr lvl="1"/>
            <a:r>
              <a:rPr lang="ru-RU" dirty="0"/>
              <a:t> </a:t>
            </a:r>
            <a:r>
              <a:rPr lang="ru-RU" dirty="0" err="1" smtClean="0"/>
              <a:t>Сэмплирование</a:t>
            </a:r>
            <a:endParaRPr lang="ru-RU" dirty="0" smtClean="0"/>
          </a:p>
          <a:p>
            <a:pPr lvl="1"/>
            <a:r>
              <a:rPr lang="ru-RU" dirty="0"/>
              <a:t> </a:t>
            </a:r>
            <a:r>
              <a:rPr lang="ru-RU" dirty="0" smtClean="0"/>
              <a:t>Генетические алгоритмы</a:t>
            </a:r>
          </a:p>
          <a:p>
            <a:pPr lvl="1"/>
            <a:r>
              <a:rPr lang="ru-RU" dirty="0"/>
              <a:t> </a:t>
            </a:r>
            <a:r>
              <a:rPr lang="en-US" dirty="0" smtClean="0"/>
              <a:t>PLSI/LDA/</a:t>
            </a:r>
            <a:r>
              <a:rPr lang="ru-RU" dirty="0" smtClean="0"/>
              <a:t>прочие модели с распределениями (им нет числа</a:t>
            </a:r>
            <a:r>
              <a:rPr lang="ru-RU" dirty="0" smtClean="0">
                <a:sym typeface="Wingdings"/>
              </a:rPr>
              <a:t>)</a:t>
            </a:r>
          </a:p>
          <a:p>
            <a:r>
              <a:rPr lang="en-US" dirty="0" smtClean="0">
                <a:sym typeface="Wingdings"/>
              </a:rPr>
              <a:t>Instance based learning</a:t>
            </a:r>
          </a:p>
          <a:p>
            <a:pPr lvl="1"/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kNN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8689579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Деление по решающей функции</a:t>
            </a:r>
            <a:r>
              <a:rPr lang="en-US" dirty="0" smtClean="0"/>
              <a:t> (4)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ru-RU" dirty="0" smtClean="0"/>
              <a:t>Предикаты</a:t>
            </a:r>
          </a:p>
          <a:p>
            <a:pPr lvl="1"/>
            <a:r>
              <a:rPr lang="ru-RU" dirty="0"/>
              <a:t> </a:t>
            </a:r>
            <a:r>
              <a:rPr lang="ru-RU" dirty="0" smtClean="0"/>
              <a:t>Логические выражения</a:t>
            </a:r>
            <a:endParaRPr lang="en-US" dirty="0" smtClean="0"/>
          </a:p>
          <a:p>
            <a:pPr lvl="1"/>
            <a:r>
              <a:rPr lang="ru-RU" dirty="0" smtClean="0"/>
              <a:t> </a:t>
            </a:r>
            <a:r>
              <a:rPr lang="ru-RU" dirty="0" err="1" smtClean="0"/>
              <a:t>Регулярки</a:t>
            </a:r>
            <a:r>
              <a:rPr lang="en-US" dirty="0" smtClean="0"/>
              <a:t>/NFA/DFA</a:t>
            </a:r>
            <a:endParaRPr lang="ru-RU" dirty="0" smtClean="0"/>
          </a:p>
          <a:p>
            <a:r>
              <a:rPr lang="ru-RU" dirty="0"/>
              <a:t> </a:t>
            </a:r>
            <a:r>
              <a:rPr lang="ru-RU" dirty="0" smtClean="0"/>
              <a:t>Ансамбли</a:t>
            </a:r>
          </a:p>
          <a:p>
            <a:pPr lvl="1"/>
            <a:r>
              <a:rPr lang="ru-RU" dirty="0" smtClean="0"/>
              <a:t> Просто ансамбли </a:t>
            </a:r>
            <a:endParaRPr lang="en-US" dirty="0" smtClean="0"/>
          </a:p>
          <a:p>
            <a:pPr lvl="1"/>
            <a:r>
              <a:rPr lang="ru-RU" dirty="0" smtClean="0"/>
              <a:t> </a:t>
            </a:r>
            <a:r>
              <a:rPr lang="en-US" dirty="0" smtClean="0"/>
              <a:t>Bagging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Boosting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BagBoo</a:t>
            </a:r>
            <a:r>
              <a:rPr lang="en-US" dirty="0" smtClean="0"/>
              <a:t>/</a:t>
            </a:r>
            <a:r>
              <a:rPr lang="en-US" dirty="0" err="1" smtClean="0"/>
              <a:t>BooBag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22303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ОТСЕБЯТЕНА</a:t>
            </a:r>
            <a:endParaRPr lang="ru-RU" sz="4800" dirty="0"/>
          </a:p>
        </p:txBody>
      </p:sp>
      <p:sp>
        <p:nvSpPr>
          <p:cNvPr id="6" name="Название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Машинное Обучение: Начало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81918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Дедуктивные/индуктивные методы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817696189"/>
              </p:ext>
            </p:extLst>
          </p:nvPr>
        </p:nvGraphicFramePr>
        <p:xfrm>
          <a:off x="301625" y="1527175"/>
          <a:ext cx="8504238" cy="3860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252119"/>
                <a:gridCol w="4252119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Индуктивные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Дедуктивные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Полагаются на статистику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Полагаются на </a:t>
                      </a:r>
                      <a:r>
                        <a:rPr lang="en-US" dirty="0" smtClean="0"/>
                        <a:t>prior knowledge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Используют</a:t>
                      </a:r>
                      <a:r>
                        <a:rPr lang="ru-RU" baseline="0" dirty="0" smtClean="0"/>
                        <a:t> классы элементарных функций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Решающая</a:t>
                      </a:r>
                      <a:r>
                        <a:rPr lang="ru-RU" baseline="0" dirty="0" smtClean="0"/>
                        <a:t> функция следует из предполагаемой структуры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Работают</a:t>
                      </a:r>
                      <a:r>
                        <a:rPr lang="ru-RU" baseline="0" dirty="0" smtClean="0"/>
                        <a:t> в любой области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Привязаны к данным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aseline="0" dirty="0" smtClean="0"/>
                        <a:t>Знание области отражается на составление </a:t>
                      </a:r>
                      <a:r>
                        <a:rPr lang="en-US" baseline="0" dirty="0" smtClean="0"/>
                        <a:t>target</a:t>
                      </a:r>
                      <a:endParaRPr lang="ru-RU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Понимание</a:t>
                      </a:r>
                      <a:r>
                        <a:rPr lang="ru-RU" baseline="0" dirty="0" smtClean="0"/>
                        <a:t> области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меняет решающую функцию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i="1" baseline="0" dirty="0" smtClean="0"/>
                        <a:t>Логистическая регрессия</a:t>
                      </a:r>
                      <a:endParaRPr lang="ru-RU" sz="1800" b="0" i="1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1" dirty="0" smtClean="0"/>
                        <a:t>LDA</a:t>
                      </a:r>
                      <a:endParaRPr lang="ru-RU" sz="1800" b="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sz="2000" b="1" i="1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0" b="1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b="1" i="1" baseline="0" dirty="0" smtClean="0"/>
                        <a:t>Для вхождения в область, при больших размерностях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1" i="1" dirty="0" smtClean="0"/>
                        <a:t>Небольшие</a:t>
                      </a:r>
                      <a:r>
                        <a:rPr lang="ru-RU" sz="2000" b="1" i="1" baseline="0" dirty="0" smtClean="0"/>
                        <a:t> размерности, «давно тут сидим»</a:t>
                      </a:r>
                      <a:endParaRPr lang="ru-RU" sz="2000" b="1" i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72768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Mining vs. Machine Learning</a:t>
            </a:r>
            <a:endParaRPr lang="ru-RU" dirty="0"/>
          </a:p>
        </p:txBody>
      </p:sp>
      <p:graphicFrame>
        <p:nvGraphicFramePr>
          <p:cNvPr id="5" name="Содержимое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3370233"/>
              </p:ext>
            </p:extLst>
          </p:nvPr>
        </p:nvGraphicFramePr>
        <p:xfrm>
          <a:off x="301625" y="1527175"/>
          <a:ext cx="8504238" cy="2672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252119"/>
                <a:gridCol w="425211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Mining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Machine Learning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Выявление</a:t>
                      </a:r>
                      <a:r>
                        <a:rPr lang="ru-RU" baseline="0" dirty="0" smtClean="0"/>
                        <a:t> «скрытых данных»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Оптимизация</a:t>
                      </a:r>
                      <a:r>
                        <a:rPr lang="ru-RU" baseline="0" dirty="0" smtClean="0"/>
                        <a:t> целевой функции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Больше про данные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Больше про методы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i="1" baseline="0" dirty="0" smtClean="0"/>
                        <a:t>«Мы применили такой метод и получили клевые результаты на таких стандартных данных»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i="1" dirty="0" smtClean="0"/>
                        <a:t>«Предложили</a:t>
                      </a:r>
                      <a:r>
                        <a:rPr lang="ru-RU" i="1" baseline="0" dirty="0" smtClean="0"/>
                        <a:t> новый метод, который работает круче чем другие на нескольких </a:t>
                      </a:r>
                      <a:r>
                        <a:rPr lang="ru-RU" i="1" baseline="0" dirty="0" err="1" smtClean="0"/>
                        <a:t>датасетах</a:t>
                      </a:r>
                      <a:r>
                        <a:rPr lang="ru-RU" i="1" baseline="0" dirty="0" smtClean="0"/>
                        <a:t> (возможно даже синтетика)»</a:t>
                      </a:r>
                      <a:endParaRPr lang="ru-RU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SIGIR, WSDM, WWWC, </a:t>
                      </a:r>
                      <a:r>
                        <a:rPr lang="ru-RU" baseline="0" dirty="0" smtClean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ICML,</a:t>
                      </a:r>
                      <a:r>
                        <a:rPr lang="en-US" baseline="0" dirty="0" smtClean="0"/>
                        <a:t> CIKM, </a:t>
                      </a:r>
                      <a:r>
                        <a:rPr lang="ru-RU" baseline="0" dirty="0" smtClean="0"/>
                        <a:t>…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0808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Artificial Intelligence vs. Machine Learning</a:t>
            </a:r>
            <a:endParaRPr lang="ru-RU" dirty="0"/>
          </a:p>
        </p:txBody>
      </p:sp>
      <p:graphicFrame>
        <p:nvGraphicFramePr>
          <p:cNvPr id="5" name="Содержимое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452635"/>
              </p:ext>
            </p:extLst>
          </p:nvPr>
        </p:nvGraphicFramePr>
        <p:xfrm>
          <a:off x="301625" y="1527175"/>
          <a:ext cx="8504238" cy="2672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252119"/>
                <a:gridCol w="425211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Artificial Intelligence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Machine Learning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Устройство</a:t>
                      </a:r>
                      <a:r>
                        <a:rPr lang="ru-RU" baseline="0" dirty="0" smtClean="0"/>
                        <a:t> умных машин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Оптимизация</a:t>
                      </a:r>
                      <a:r>
                        <a:rPr lang="ru-RU" baseline="0" dirty="0" smtClean="0"/>
                        <a:t> целевой функции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Больше про мат.</a:t>
                      </a:r>
                      <a:r>
                        <a:rPr lang="ru-RU" baseline="0" dirty="0" smtClean="0"/>
                        <a:t> моделирование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Больше про методы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i="1" baseline="0" dirty="0" smtClean="0"/>
                        <a:t>«Мы придумали как формализовать задачу игры в шахматы, применили такие методы и обыграли человека»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i="1" dirty="0" smtClean="0"/>
                        <a:t>«Предложили</a:t>
                      </a:r>
                      <a:r>
                        <a:rPr lang="ru-RU" i="1" baseline="0" dirty="0" smtClean="0"/>
                        <a:t> новый метод, который работает круче чем другие на нескольких </a:t>
                      </a:r>
                      <a:r>
                        <a:rPr lang="ru-RU" i="1" baseline="0" dirty="0" err="1" smtClean="0"/>
                        <a:t>датасетах</a:t>
                      </a:r>
                      <a:r>
                        <a:rPr lang="ru-RU" i="1" baseline="0" dirty="0" smtClean="0"/>
                        <a:t> (возможно даже синтетика)»</a:t>
                      </a:r>
                      <a:endParaRPr lang="ru-RU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AAAI, IJCAI, </a:t>
                      </a:r>
                      <a:r>
                        <a:rPr lang="ru-RU" baseline="0" dirty="0" smtClean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ICML,</a:t>
                      </a:r>
                      <a:r>
                        <a:rPr lang="en-US" baseline="0" dirty="0" smtClean="0"/>
                        <a:t> CIKM, </a:t>
                      </a:r>
                      <a:r>
                        <a:rPr lang="ru-RU" baseline="0" dirty="0" smtClean="0"/>
                        <a:t>…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1152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Применение </a:t>
            </a:r>
            <a:r>
              <a:rPr lang="en-US" dirty="0" smtClean="0"/>
              <a:t>ML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ru-RU" dirty="0" smtClean="0"/>
              <a:t>Практически везде (дайте задачку, я попробую придумать применение)</a:t>
            </a:r>
          </a:p>
          <a:p>
            <a:r>
              <a:rPr lang="ru-RU" dirty="0"/>
              <a:t> </a:t>
            </a:r>
            <a:r>
              <a:rPr lang="ru-RU" dirty="0" smtClean="0"/>
              <a:t>Есть два больших класса работ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937859"/>
              </p:ext>
            </p:extLst>
          </p:nvPr>
        </p:nvGraphicFramePr>
        <p:xfrm>
          <a:off x="451555" y="3195321"/>
          <a:ext cx="8354116" cy="2296159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520245"/>
                <a:gridCol w="3344543"/>
                <a:gridCol w="3489328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Академические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Практические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 smtClean="0"/>
                        <a:t>Цели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Существуют ситуации,</a:t>
                      </a:r>
                      <a:r>
                        <a:rPr lang="ru-RU" baseline="0" dirty="0" smtClean="0"/>
                        <a:t> когда работает хорошо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Обеспечивает измеряемое качество на множестве</a:t>
                      </a:r>
                      <a:r>
                        <a:rPr lang="ru-RU" baseline="0" dirty="0" smtClean="0"/>
                        <a:t> примеров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 smtClean="0"/>
                        <a:t>Искать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Красивые</a:t>
                      </a:r>
                      <a:r>
                        <a:rPr lang="ru-RU" baseline="0" dirty="0" smtClean="0"/>
                        <a:t> идеи, хорошую математику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Работающие вещи, много грязных приемов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 smtClean="0"/>
                        <a:t>Смотреть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Конференции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Соревнования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053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Что почитать?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 Википедия (лучше </a:t>
            </a:r>
            <a:r>
              <a:rPr lang="en-US" dirty="0" smtClean="0"/>
              <a:t>en)</a:t>
            </a:r>
            <a:endParaRPr lang="ru-RU" dirty="0" smtClean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T. Hastie, R. </a:t>
            </a:r>
            <a:r>
              <a:rPr lang="en-US" dirty="0" err="1" smtClean="0"/>
              <a:t>Tibshirani</a:t>
            </a:r>
            <a:r>
              <a:rPr lang="en-US" dirty="0" smtClean="0"/>
              <a:t>, J. Friedman “The elements of </a:t>
            </a:r>
            <a:r>
              <a:rPr lang="en-US" dirty="0"/>
              <a:t>S</a:t>
            </a:r>
            <a:r>
              <a:rPr lang="en-US" dirty="0" smtClean="0"/>
              <a:t>tatistical Learning”</a:t>
            </a:r>
          </a:p>
          <a:p>
            <a:r>
              <a:rPr lang="en-US" dirty="0"/>
              <a:t> </a:t>
            </a:r>
            <a:r>
              <a:rPr lang="en-US" dirty="0" smtClean="0"/>
              <a:t>T. Mitchell “Machine Learning”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 Труды конференций: </a:t>
            </a:r>
            <a:r>
              <a:rPr lang="en-US" dirty="0" smtClean="0"/>
              <a:t>ICML, KDD, NIPS, CIKM,</a:t>
            </a:r>
            <a:r>
              <a:rPr lang="ru-RU" dirty="0" smtClean="0"/>
              <a:t>…</a:t>
            </a:r>
            <a:endParaRPr lang="en-US" dirty="0" smtClean="0"/>
          </a:p>
          <a:p>
            <a:r>
              <a:rPr lang="en-US" dirty="0"/>
              <a:t> </a:t>
            </a:r>
            <a:r>
              <a:rPr lang="ru-RU" dirty="0" smtClean="0"/>
              <a:t>Журналы: </a:t>
            </a:r>
            <a:r>
              <a:rPr lang="en-US" dirty="0" smtClean="0"/>
              <a:t>JMLR, JML, JIS, NC</a:t>
            </a:r>
          </a:p>
          <a:p>
            <a:r>
              <a:rPr lang="en-US" dirty="0"/>
              <a:t> </a:t>
            </a:r>
            <a:r>
              <a:rPr lang="ru-RU" dirty="0" smtClean="0"/>
              <a:t>Видео курс: </a:t>
            </a:r>
            <a:r>
              <a:rPr lang="pl-PL" dirty="0" err="1" smtClean="0"/>
              <a:t>www.ml</a:t>
            </a:r>
            <a:r>
              <a:rPr lang="pl-PL" dirty="0" err="1"/>
              <a:t>-</a:t>
            </a:r>
            <a:r>
              <a:rPr lang="pl-PL" dirty="0" err="1" smtClean="0"/>
              <a:t>class.org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4380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Какие у нас цели?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 Уметь сформулировать задачу в терминах </a:t>
            </a:r>
            <a:r>
              <a:rPr lang="en-US" dirty="0" smtClean="0"/>
              <a:t>ML</a:t>
            </a:r>
          </a:p>
          <a:p>
            <a:r>
              <a:rPr lang="en-US" dirty="0"/>
              <a:t> </a:t>
            </a:r>
            <a:r>
              <a:rPr lang="ru-RU" dirty="0" smtClean="0"/>
              <a:t>Найти подходящий класс решающих алгоритмов по формулировке</a:t>
            </a:r>
          </a:p>
          <a:p>
            <a:r>
              <a:rPr lang="ru-RU" dirty="0"/>
              <a:t> </a:t>
            </a:r>
            <a:r>
              <a:rPr lang="ru-RU" dirty="0" smtClean="0"/>
              <a:t>Ориентироваться в области и знать «где посмотреть» существующие решения</a:t>
            </a:r>
          </a:p>
          <a:p>
            <a:r>
              <a:rPr lang="ru-RU" dirty="0"/>
              <a:t> </a:t>
            </a:r>
            <a:r>
              <a:rPr lang="ru-RU" dirty="0" smtClean="0"/>
              <a:t>Понимать границы применимости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2222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нужно, чтобы понять?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 ТВ и МС</a:t>
            </a:r>
          </a:p>
          <a:p>
            <a:r>
              <a:rPr lang="ru-RU" dirty="0"/>
              <a:t> </a:t>
            </a:r>
            <a:r>
              <a:rPr lang="ru-RU" dirty="0" smtClean="0"/>
              <a:t>Линейная алгебра</a:t>
            </a:r>
          </a:p>
          <a:p>
            <a:r>
              <a:rPr lang="ru-RU" dirty="0"/>
              <a:t> </a:t>
            </a:r>
            <a:r>
              <a:rPr lang="ru-RU" dirty="0" smtClean="0"/>
              <a:t>Язык программирования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0331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отчитываться?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 К концу обучения сделать 15 минутную презентацию по применению </a:t>
            </a:r>
            <a:r>
              <a:rPr lang="en-US" dirty="0" smtClean="0"/>
              <a:t>ML </a:t>
            </a:r>
            <a:r>
              <a:rPr lang="ru-RU" dirty="0" smtClean="0"/>
              <a:t>в вашей любимой задаче.</a:t>
            </a:r>
            <a:endParaRPr lang="en-US" dirty="0" smtClean="0"/>
          </a:p>
          <a:p>
            <a:r>
              <a:rPr lang="en-US" dirty="0"/>
              <a:t> </a:t>
            </a:r>
            <a:r>
              <a:rPr lang="ru-RU" dirty="0" smtClean="0"/>
              <a:t>Задачки на </a:t>
            </a:r>
            <a:r>
              <a:rPr lang="en-US" dirty="0" smtClean="0"/>
              <a:t>Octave</a:t>
            </a:r>
            <a:endParaRPr lang="ru-RU" dirty="0" smtClean="0"/>
          </a:p>
          <a:p>
            <a:r>
              <a:rPr lang="ru-RU" dirty="0" smtClean="0"/>
              <a:t> Ошибки к </a:t>
            </a:r>
            <a:r>
              <a:rPr lang="ru-RU" dirty="0" smtClean="0"/>
              <a:t>лекциях и в слайдам </a:t>
            </a:r>
            <a:r>
              <a:rPr lang="ru-RU" dirty="0" smtClean="0"/>
              <a:t>:)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8861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Машинное обучение: определения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35052" y="1814184"/>
            <a:ext cx="80591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Tom M. </a:t>
            </a:r>
            <a:r>
              <a:rPr lang="en-US" sz="2400" i="1" dirty="0" smtClean="0"/>
              <a:t>Mitchell</a:t>
            </a:r>
            <a:r>
              <a:rPr lang="en-US" sz="2400" dirty="0" smtClean="0"/>
              <a:t>: </a:t>
            </a:r>
            <a:r>
              <a:rPr lang="en-US" sz="2400" dirty="0"/>
              <a:t>A computer program is said to learn from experience E with respect to some class of tasks T and performance measure P, if its performance at tasks in T, as measured by P, improves with experience E.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35052" y="3696655"/>
            <a:ext cx="8059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Webster: </a:t>
            </a:r>
            <a:r>
              <a:rPr lang="en-US" sz="2400" dirty="0" smtClean="0"/>
              <a:t>machine </a:t>
            </a:r>
            <a:r>
              <a:rPr lang="en-US" sz="2400" dirty="0"/>
              <a:t>learning - The ability of a machine to improve its performance based on previous results.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35051" y="4683124"/>
            <a:ext cx="76675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 err="1" smtClean="0"/>
              <a:t>R</a:t>
            </a:r>
            <a:r>
              <a:rPr lang="en-US" sz="2400" i="1" dirty="0" err="1" smtClean="0"/>
              <a:t>u.Wikipedia</a:t>
            </a:r>
            <a:r>
              <a:rPr lang="en-US" sz="2400" dirty="0" smtClean="0"/>
              <a:t>: </a:t>
            </a:r>
            <a:r>
              <a:rPr lang="ru-RU" sz="2400" dirty="0" smtClean="0"/>
              <a:t>Машинное </a:t>
            </a:r>
            <a:r>
              <a:rPr lang="ru-RU" sz="2400" dirty="0"/>
              <a:t>обучение </a:t>
            </a:r>
            <a:r>
              <a:rPr lang="ru-RU" sz="2400" dirty="0" smtClean="0"/>
              <a:t>— </a:t>
            </a:r>
            <a:r>
              <a:rPr lang="ru-RU" sz="2400" dirty="0"/>
              <a:t>обширный подраздел искусственного интеллекта, изучающий методы построения алгоритмов, способных обучаться.</a:t>
            </a:r>
          </a:p>
        </p:txBody>
      </p:sp>
    </p:spTree>
    <p:extLst>
      <p:ext uri="{BB962C8B-B14F-4D97-AF65-F5344CB8AC3E}">
        <p14:creationId xmlns:p14="http://schemas.microsoft.com/office/powerpoint/2010/main" val="910822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Немного истории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 50-60</a:t>
            </a:r>
            <a:r>
              <a:rPr lang="en-US" dirty="0" smtClean="0"/>
              <a:t> </a:t>
            </a:r>
            <a:r>
              <a:rPr lang="ru-RU" dirty="0" smtClean="0"/>
              <a:t>базы знаний, полнотекстовый поиск, распознавание образов, нейронные сети</a:t>
            </a:r>
          </a:p>
          <a:p>
            <a:r>
              <a:rPr lang="ru-RU" dirty="0"/>
              <a:t> </a:t>
            </a:r>
            <a:r>
              <a:rPr lang="ru-RU" dirty="0" smtClean="0"/>
              <a:t>70-е символьный вывод, </a:t>
            </a:r>
            <a:r>
              <a:rPr lang="en-US" dirty="0" smtClean="0"/>
              <a:t>Quinlan</a:t>
            </a:r>
            <a:r>
              <a:rPr lang="ru-RU" dirty="0" smtClean="0"/>
              <a:t> </a:t>
            </a:r>
            <a:r>
              <a:rPr lang="en-US" dirty="0" smtClean="0"/>
              <a:t>ID3 </a:t>
            </a:r>
            <a:r>
              <a:rPr lang="ru-RU" dirty="0" smtClean="0"/>
              <a:t>деревья</a:t>
            </a:r>
            <a:r>
              <a:rPr lang="en-US" dirty="0" smtClean="0"/>
              <a:t>,</a:t>
            </a:r>
            <a:r>
              <a:rPr lang="ru-RU" dirty="0" smtClean="0"/>
              <a:t> разумные практические результаты, </a:t>
            </a:r>
            <a:r>
              <a:rPr lang="en-US" dirty="0" smtClean="0"/>
              <a:t>VC-</a:t>
            </a:r>
            <a:r>
              <a:rPr lang="ru-RU" dirty="0" smtClean="0"/>
              <a:t>оценки</a:t>
            </a:r>
          </a:p>
          <a:p>
            <a:r>
              <a:rPr lang="ru-RU" dirty="0"/>
              <a:t> </a:t>
            </a:r>
            <a:r>
              <a:rPr lang="ru-RU" dirty="0" smtClean="0"/>
              <a:t>80-е первые конференции, много практического применения, активное применение кластеризации в анализе</a:t>
            </a:r>
          </a:p>
          <a:p>
            <a:r>
              <a:rPr lang="ru-RU" dirty="0"/>
              <a:t> </a:t>
            </a:r>
            <a:r>
              <a:rPr lang="ru-RU" dirty="0" smtClean="0"/>
              <a:t>90-е </a:t>
            </a:r>
            <a:r>
              <a:rPr lang="ru-RU" dirty="0" smtClean="0"/>
              <a:t>повторное </a:t>
            </a:r>
            <a:r>
              <a:rPr lang="ru-RU" dirty="0" err="1" smtClean="0"/>
              <a:t>семплирование</a:t>
            </a:r>
            <a:r>
              <a:rPr lang="ru-RU" dirty="0" smtClean="0"/>
              <a:t> </a:t>
            </a:r>
            <a:r>
              <a:rPr lang="ru-RU" dirty="0" smtClean="0"/>
              <a:t>в </a:t>
            </a:r>
            <a:r>
              <a:rPr lang="en-US" dirty="0" smtClean="0"/>
              <a:t>ML, SVM, </a:t>
            </a:r>
            <a:r>
              <a:rPr lang="ru-RU" dirty="0" smtClean="0"/>
              <a:t>применение в </a:t>
            </a:r>
            <a:r>
              <a:rPr lang="en-US" dirty="0" smtClean="0"/>
              <a:t>IR, ML != DM, LASSO, bagging, boosting</a:t>
            </a:r>
            <a:r>
              <a:rPr lang="ru-RU" dirty="0" smtClean="0"/>
              <a:t>, </a:t>
            </a:r>
            <a:r>
              <a:rPr lang="en-US" dirty="0" smtClean="0"/>
              <a:t>CF </a:t>
            </a:r>
            <a:r>
              <a:rPr lang="ru-RU" dirty="0" err="1" smtClean="0"/>
              <a:t>валидация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00-</a:t>
            </a:r>
            <a:r>
              <a:rPr lang="ru-RU" dirty="0" smtClean="0"/>
              <a:t>е </a:t>
            </a:r>
            <a:r>
              <a:rPr lang="en-US" dirty="0" smtClean="0"/>
              <a:t>Compressed sensing, </a:t>
            </a:r>
            <a:r>
              <a:rPr lang="ru-RU" dirty="0" smtClean="0"/>
              <a:t>развитие ансамблей</a:t>
            </a:r>
            <a:r>
              <a:rPr lang="ru-RU" dirty="0" smtClean="0"/>
              <a:t>,…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514731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понятия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 Область работы</a:t>
            </a:r>
          </a:p>
          <a:p>
            <a:r>
              <a:rPr lang="ru-RU" dirty="0" smtClean="0"/>
              <a:t> Опыт = </a:t>
            </a:r>
            <a:r>
              <a:rPr lang="en-US" dirty="0" smtClean="0"/>
              <a:t>Data Set = DS</a:t>
            </a:r>
          </a:p>
          <a:p>
            <a:r>
              <a:rPr lang="en-US" dirty="0"/>
              <a:t> </a:t>
            </a:r>
            <a:r>
              <a:rPr lang="ru-RU" dirty="0" smtClean="0"/>
              <a:t>Целевая функция = </a:t>
            </a:r>
            <a:r>
              <a:rPr lang="en-US" dirty="0" smtClean="0"/>
              <a:t>Target</a:t>
            </a:r>
          </a:p>
          <a:p>
            <a:r>
              <a:rPr lang="en-US" dirty="0"/>
              <a:t> </a:t>
            </a:r>
            <a:r>
              <a:rPr lang="ru-RU" dirty="0" smtClean="0"/>
              <a:t>Решающая функция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31148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SOLAR@C02GN21RDV7T3PP7" val="4429"/>
  <p:tag name="DEFAULTDISPLAYSOURCE" val="\documentclass{article}&#10;&#10;\pagestyle{empty}&#10;&#10;\begin{document}&#10;&#10;&#10;\end{document}"/>
  <p:tag name="EMBEDFONTS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amssymb,amsmath} \pagestyle{empty}&#10;\newcommand{\argmax}[1]{\underset{#1}{\operatorname{argmax}}}&#10;&#10;\begin{document}&#10;$$&#10;\begin{array}{l}&#10;\mathbb{Y} = \mathbb{R} \\&#10;\end{array}&#10;$$&#10;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29"/>
  <p:tag name="PICTUREFILESIZE" val="189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amssymb,amsmath} \pagestyle{empty}&#10;\newcommand{\argmax}[1]{\underset{#1}{\operatorname{argmax}}}&#10;&#10;\begin{document}&#10;$$&#10;\begin{array}{l}&#10;\mathbb{Y} = \{(b_i, e_i)|b_i &lt; e_i, e_i, b_i \in \mathbb{N}\} \\&#10;\mathbb{X} = 2^A&#10;\end{array}&#10;$$&#10;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33"/>
  <p:tag name="PICTUREFILESIZE" val="1168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amssymb,amsmath}&#10;&#10;\pagestyle{empty}&#10;\newcommand{\argmax}[1]{\underset{#1}{\operatorname{argmax}}}&#10;&#10;\begin{document}&#10;$$&#10;F_0 = \argmax{F(X,Y)}(T(Y|F))&#10;$$&#10;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97"/>
  <p:tag name="PICTUREFILESIZE" val="921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amssymb,amsmath}&#10;&#10;\pagestyle{empty}&#10;\newcommand{\argmax}[1]{\underset{#1}{\operatorname{argmax}}}&#10;&#10;\begin{document}&#10;$$&#10;F_0 = \argmax{F(X)}(\mu_{\xi \sim U(\Gamma)} \left(T(\xi|F)\right)&#10;$$&#10;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34"/>
  <p:tag name="PICTUREFILESIZE" val="1196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amssymb,amsmath} \pagestyle{empty}&#10;\newcommand{\argmax}[1]{\underset{#1}{\operatorname{argmax}}}&#10;&#10;\begin{document}&#10;$$&#10;F_i = \argmax{F(X_i=X_{i-1} \cup x_i, x_i \in \Gamma \setminus X_{i-1})}(\mu_{\xi \sim U(\Gamma)} \left(T(\xi|F)\right)&#10;$$&#10;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203"/>
  <p:tag name="PICTUREFILESIZE" val="1609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amssymb,amsmath}&#10;&#10;\pagestyle{empty}&#10;\newcommand{\argmax}[1]{\underset{#1}{\operatorname{argmax}}}&#10;&#10;\begin{document}&#10;$$&#10;x_i \sim U(\Gamma)&#10;$$&#10;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44"/>
  <p:tag name="PICTUREFILESIZE" val="348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amssymb,amsmath} \pagestyle{empty}&#10;\newcommand{\argmax}[1]{\underset{#1}{\operatorname{argmax}}}&#10;&#10;\begin{document}&#10;$$&#10;\begin{array}{l}&#10;w: \Gamma  \to \mathbb{R} \\&#10;\sum_i w(x_i) &lt; B&#10;\end{array}&#10;$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61"/>
  <p:tag name="PICTUREFILESIZE" val="770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amssymb,amsmath} \pagestyle{empty}&#10;\newcommand{\argmax}[1]{\underset{#1}{\operatorname{argmax}}}&#10;&#10;\begin{document}&#10;$$&#10;\begin{array}{l}&#10;\Gamma = \cup_i \chi_i \\&#10;x_i \sim \chi_{n(i)}&#10;\end{array}&#10;$$&#10;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42"/>
  <p:tag name="PICTUREFILESIZE" val="621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amssymb,amsmath} \pagestyle{empty}&#10;\newcommand{\argmax}[1]{\underset{#1}{\operatorname{argmax}}}&#10;&#10;\begin{document}&#10;$$&#10;\Gamma = \left\{ \gamma_i | \gamma_i=(x_i, y_i), x_i \in \mathbb{X}~ y_i \in \mathbb{Y} \right\}&#10;$$&#10;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55"/>
  <p:tag name="PICTUREFILESIZE" val="909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amssymb,amsmath} \pagestyle{empty}&#10;\newcommand{\argmax}[1]{\underset{#1}{\operatorname{argmax}}}&#10;&#10;\begin{document}&#10;$$&#10;\begin{array}{l}&#10;\mathbb{Y} = \{-1,1\} \\&#10;\mathbb{Y} = \{1,\ldots,n\} \\&#10;\mathbb{Y} = \{0,1,\ldots,n\} \\&#10;\end{array}&#10;$$&#10;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73"/>
  <p:tag name="PICTUREFILESIZE" val="1017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Официальная">
  <a:themeElements>
    <a:clrScheme name="Официальная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Официальная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Официальная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Официальная.thmx</Template>
  <TotalTime>1536</TotalTime>
  <Words>1030</Words>
  <Application>Microsoft Macintosh PowerPoint</Application>
  <PresentationFormat>Экран (4:3)</PresentationFormat>
  <Paragraphs>216</Paragraphs>
  <Slides>28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29" baseType="lpstr">
      <vt:lpstr>Официальная</vt:lpstr>
      <vt:lpstr>Машинное обучение: начало</vt:lpstr>
      <vt:lpstr>Знакомство: Куралёнок Игорь</vt:lpstr>
      <vt:lpstr>Что почитать?</vt:lpstr>
      <vt:lpstr>Какие у нас цели?</vt:lpstr>
      <vt:lpstr>Что нужно, чтобы понять?</vt:lpstr>
      <vt:lpstr>Как отчитываться?</vt:lpstr>
      <vt:lpstr>Машинное обучение: определения</vt:lpstr>
      <vt:lpstr>Немного истории</vt:lpstr>
      <vt:lpstr>Основные понятия</vt:lpstr>
      <vt:lpstr>Какое бывает обучение</vt:lpstr>
      <vt:lpstr>Деление по способу формирования DS/U</vt:lpstr>
      <vt:lpstr>Transductive learning</vt:lpstr>
      <vt:lpstr>Обычное обучение</vt:lpstr>
      <vt:lpstr>Активное обучение</vt:lpstr>
      <vt:lpstr>Активное обучение</vt:lpstr>
      <vt:lpstr>Деление по целевой функции</vt:lpstr>
      <vt:lpstr>Обучение с учителем</vt:lpstr>
      <vt:lpstr>Другое обучение</vt:lpstr>
      <vt:lpstr>Деление по решающей функции</vt:lpstr>
      <vt:lpstr>Деление по решающей функции (1)</vt:lpstr>
      <vt:lpstr>Деление по решающей функции (2)</vt:lpstr>
      <vt:lpstr>Деление по решающей функции (3)</vt:lpstr>
      <vt:lpstr>Деление по решающей функции (4) </vt:lpstr>
      <vt:lpstr>Машинное Обучение: Начало</vt:lpstr>
      <vt:lpstr>Дедуктивные/индуктивные методы</vt:lpstr>
      <vt:lpstr>Data Mining vs. Machine Learning</vt:lpstr>
      <vt:lpstr>Artificial Intelligence vs. Machine Learning</vt:lpstr>
      <vt:lpstr>Применение ML</vt:lpstr>
    </vt:vector>
  </TitlesOfParts>
  <Company>Яндекс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Машинное обучение: начало</dc:title>
  <dc:creator>Игорь Кураленок</dc:creator>
  <cp:lastModifiedBy>Игорь Кураленок</cp:lastModifiedBy>
  <cp:revision>35</cp:revision>
  <dcterms:created xsi:type="dcterms:W3CDTF">2012-02-15T11:29:49Z</dcterms:created>
  <dcterms:modified xsi:type="dcterms:W3CDTF">2012-02-16T13:07:10Z</dcterms:modified>
</cp:coreProperties>
</file>