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4" r:id="rId5"/>
    <p:sldId id="287" r:id="rId6"/>
    <p:sldId id="285" r:id="rId7"/>
    <p:sldId id="289" r:id="rId8"/>
    <p:sldId id="286" r:id="rId9"/>
    <p:sldId id="259" r:id="rId10"/>
    <p:sldId id="290" r:id="rId11"/>
    <p:sldId id="293" r:id="rId12"/>
    <p:sldId id="292" r:id="rId13"/>
    <p:sldId id="294" r:id="rId14"/>
    <p:sldId id="295" r:id="rId15"/>
    <p:sldId id="297" r:id="rId16"/>
    <p:sldId id="296" r:id="rId17"/>
    <p:sldId id="298" r:id="rId18"/>
    <p:sldId id="260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71" r:id="rId28"/>
    <p:sldId id="26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31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576" y="-1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01.03.12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азвание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01.03.12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01.03.12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01.03.12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01.03.12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4CF3C7-6809-4F39-BD67-A75817BDDE0A}" type="datetime1">
              <a:rPr lang="en-US" smtClean="0"/>
              <a:t>01.03.12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01.03.12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Название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01.03.12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01.03.12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01.03.12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Чтобы добавить рисунок, перетащите его на заполнитель или щелкните значок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C3B8377-21E3-4835-B75D-4E2847E2750F}" type="datetime1">
              <a:rPr lang="en-US" smtClean="0"/>
              <a:t>01.03.12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C4986D-6BE9-4264-908F-02DB36FD8D6C}" type="datetime1">
              <a:rPr lang="en-US" smtClean="0"/>
              <a:t>01.03.12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 smtClean="0"/>
              <a:t>Игорь </a:t>
            </a:r>
            <a:r>
              <a:rPr lang="ru-RU" sz="2400" dirty="0" err="1" smtClean="0"/>
              <a:t>Куралёнок</a:t>
            </a:r>
            <a:endParaRPr lang="ru-RU" sz="2400" dirty="0" smtClean="0"/>
          </a:p>
          <a:p>
            <a:r>
              <a:rPr lang="ru-RU" dirty="0" smtClean="0"/>
              <a:t>к.ф.-м.н., Яндекс/СПбГУ</a:t>
            </a:r>
            <a:endParaRPr lang="ru-RU" dirty="0"/>
          </a:p>
        </p:txBody>
      </p:sp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Машинное обучение</a:t>
            </a:r>
            <a:r>
              <a:rPr lang="en-US" dirty="0" smtClean="0"/>
              <a:t>:</a:t>
            </a:r>
            <a:r>
              <a:rPr lang="ru-RU" dirty="0" smtClean="0"/>
              <a:t> качество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10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Наш первый метод</a:t>
            </a:r>
            <a:endParaRPr lang="ru-RU" sz="4000" dirty="0"/>
          </a:p>
        </p:txBody>
      </p:sp>
      <p:pic>
        <p:nvPicPr>
          <p:cNvPr id="26" name="Изображение 2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705" y="1682574"/>
            <a:ext cx="6058962" cy="425764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442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49590"/>
            <a:ext cx="6286500" cy="402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1333" y="5939556"/>
            <a:ext cx="392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материалам </a:t>
            </a:r>
            <a:r>
              <a:rPr lang="en-US" dirty="0" err="1" smtClean="0"/>
              <a:t>machinelearning.ru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3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49590"/>
            <a:ext cx="6286500" cy="402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1333" y="5939556"/>
            <a:ext cx="392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материалам </a:t>
            </a:r>
            <a:r>
              <a:rPr lang="en-US" dirty="0" err="1" smtClean="0"/>
              <a:t>machinelearning.ru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9" y="1649590"/>
            <a:ext cx="6290469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49590"/>
            <a:ext cx="6286500" cy="402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1333" y="5939556"/>
            <a:ext cx="392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материалам </a:t>
            </a:r>
            <a:r>
              <a:rPr lang="en-US" dirty="0" err="1" smtClean="0"/>
              <a:t>machinelearning.ru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9" y="1649590"/>
            <a:ext cx="6290469" cy="40259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1628390"/>
            <a:ext cx="6319603" cy="40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1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Дано: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Найти оптимальные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a</a:t>
            </a:r>
            <a:endParaRPr lang="ru-RU" dirty="0" smtClean="0"/>
          </a:p>
        </p:txBody>
      </p:sp>
      <p:pic>
        <p:nvPicPr>
          <p:cNvPr id="7" name="Изображение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9482" y="1922463"/>
            <a:ext cx="1861456" cy="91316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506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Постановка в случае учителя</a:t>
            </a:r>
            <a:endParaRPr lang="ru-RU" sz="4000" dirty="0"/>
          </a:p>
        </p:txBody>
      </p:sp>
      <p:pic>
        <p:nvPicPr>
          <p:cNvPr id="29" name="Изображение 2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6345" y="1624187"/>
            <a:ext cx="4817847" cy="70414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01752" y="2751667"/>
            <a:ext cx="8503920" cy="194592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ru-RU" sz="2400" dirty="0" smtClean="0"/>
              <a:t>Ожидание хотим считать по всей ген. совокупности</a:t>
            </a:r>
          </a:p>
          <a:p>
            <a:r>
              <a:rPr lang="ru-RU" sz="2400" dirty="0" smtClean="0"/>
              <a:t> Функцию обучаем на </a:t>
            </a:r>
            <a:r>
              <a:rPr lang="en-US" sz="2400" dirty="0" smtClean="0"/>
              <a:t>X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=</a:t>
            </a:r>
            <a:r>
              <a:rPr lang="en-US" sz="2400" dirty="0" smtClean="0"/>
              <a:t>&gt; </a:t>
            </a:r>
            <a:r>
              <a:rPr lang="ru-RU" sz="2400" dirty="0" smtClean="0"/>
              <a:t>Если бы </a:t>
            </a:r>
            <a:r>
              <a:rPr lang="en-US" sz="2400" dirty="0" smtClean="0"/>
              <a:t>X </a:t>
            </a:r>
            <a:r>
              <a:rPr lang="ru-RU" sz="2400" dirty="0" smtClean="0"/>
              <a:t>была репрезентативной</a:t>
            </a:r>
            <a:r>
              <a:rPr lang="en-US" sz="2400" dirty="0" smtClean="0"/>
              <a:t> </a:t>
            </a:r>
            <a:r>
              <a:rPr lang="ru-RU" sz="2400" dirty="0" smtClean="0"/>
              <a:t>то все проще:</a:t>
            </a:r>
            <a:endParaRPr lang="ru-RU" sz="2400" dirty="0"/>
          </a:p>
        </p:txBody>
      </p:sp>
      <p:pic>
        <p:nvPicPr>
          <p:cNvPr id="28" name="Изображение 2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5453" y="4697587"/>
            <a:ext cx="5299631" cy="81532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41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Схема тестирования</a:t>
            </a:r>
            <a:endParaRPr lang="ru-RU" sz="4000" dirty="0"/>
          </a:p>
        </p:txBody>
      </p:sp>
      <p:pic>
        <p:nvPicPr>
          <p:cNvPr id="14" name="Изображение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5990" y="1624186"/>
            <a:ext cx="4911169" cy="377156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694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Overfit</a:t>
            </a:r>
            <a:r>
              <a:rPr lang="en-US" sz="4000" dirty="0"/>
              <a:t> </a:t>
            </a:r>
            <a:r>
              <a:rPr lang="en-US" sz="4000" dirty="0" smtClean="0"/>
              <a:t>on validation</a:t>
            </a:r>
            <a:endParaRPr lang="ru-RU" sz="4000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6" y="2006776"/>
            <a:ext cx="5503333" cy="40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Как не </a:t>
            </a:r>
            <a:r>
              <a:rPr lang="ru-RU" sz="3600" dirty="0" err="1" smtClean="0"/>
              <a:t>оверфитнуться</a:t>
            </a:r>
            <a:r>
              <a:rPr lang="ru-RU" sz="3600" dirty="0" smtClean="0"/>
              <a:t>?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White box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Выбор решающего семейства при фиксированном объеме данных: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VC </a:t>
            </a:r>
            <a:r>
              <a:rPr lang="ru-RU" dirty="0" smtClean="0"/>
              <a:t>оценки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ru-RU" dirty="0" smtClean="0"/>
              <a:t>Оценка вероятности переобучения (по Воронцову)</a:t>
            </a:r>
          </a:p>
          <a:p>
            <a:pPr lvl="2"/>
            <a:r>
              <a:rPr lang="ru-RU" dirty="0" smtClean="0"/>
              <a:t> </a:t>
            </a:r>
            <a:r>
              <a:rPr lang="en-US" dirty="0" smtClean="0"/>
              <a:t>PAC-Bayes bounds</a:t>
            </a:r>
            <a:endParaRPr lang="ru-RU" dirty="0" smtClean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Изменение процедуры подбора: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Игры с шагом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Регуляризация</a:t>
            </a:r>
          </a:p>
          <a:p>
            <a:r>
              <a:rPr lang="ru-RU" dirty="0"/>
              <a:t> </a:t>
            </a:r>
            <a:r>
              <a:rPr lang="en-US" dirty="0" smtClean="0"/>
              <a:t>Black box</a:t>
            </a:r>
            <a:r>
              <a:rPr lang="ru-RU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92033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 </a:t>
            </a:r>
            <a:r>
              <a:rPr lang="ru-RU" dirty="0" err="1" smtClean="0"/>
              <a:t>Вапника-Червоненкиса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Владимир Наумович </a:t>
            </a:r>
            <a:r>
              <a:rPr lang="ru-RU" dirty="0" err="1" smtClean="0"/>
              <a:t>Вапник</a:t>
            </a:r>
            <a:r>
              <a:rPr lang="ru-RU" dirty="0" smtClean="0"/>
              <a:t>, Алексей Яковлевич </a:t>
            </a:r>
            <a:r>
              <a:rPr lang="ru-RU" dirty="0" err="1" smtClean="0"/>
              <a:t>Червоненкис</a:t>
            </a:r>
            <a:endParaRPr lang="ru-RU" dirty="0" smtClean="0"/>
          </a:p>
          <a:p>
            <a:r>
              <a:rPr lang="ru-RU" dirty="0" smtClean="0"/>
              <a:t> Задача минимизации эмпирического риска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en-US" dirty="0" smtClean="0"/>
              <a:t>VC-</a:t>
            </a:r>
            <a:r>
              <a:rPr lang="ru-RU" dirty="0" smtClean="0"/>
              <a:t>оценка</a:t>
            </a:r>
            <a:r>
              <a:rPr lang="en-US" dirty="0" smtClean="0"/>
              <a:t> (</a:t>
            </a:r>
            <a:r>
              <a:rPr lang="ru-RU" dirty="0" smtClean="0"/>
              <a:t>классификация):</a:t>
            </a:r>
          </a:p>
        </p:txBody>
      </p:sp>
      <p:pic>
        <p:nvPicPr>
          <p:cNvPr id="8" name="Изображение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325" y="3007075"/>
            <a:ext cx="4368498" cy="6512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Изображение 1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583" y="4584696"/>
            <a:ext cx="6864783" cy="84113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086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Немного «фраз»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9561" y="3774143"/>
            <a:ext cx="7938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«Гораздо </a:t>
            </a:r>
            <a:r>
              <a:rPr lang="ru-RU" sz="2400" i="1" dirty="0"/>
              <a:t>легче что-то измерить, чем понять, что именно вы измеряете</a:t>
            </a:r>
            <a:r>
              <a:rPr lang="ru-RU" sz="2400" i="1" dirty="0" smtClean="0"/>
              <a:t>.»</a:t>
            </a:r>
            <a:endParaRPr lang="ru-RU" sz="2400" i="1" dirty="0"/>
          </a:p>
          <a:p>
            <a:endParaRPr lang="ru-RU" sz="2400" i="1" dirty="0" smtClean="0"/>
          </a:p>
          <a:p>
            <a:pPr algn="r"/>
            <a:r>
              <a:rPr lang="en-US" sz="2400" b="1" dirty="0"/>
              <a:t>— </a:t>
            </a:r>
            <a:r>
              <a:rPr lang="ru-RU" sz="2400" b="1" dirty="0" smtClean="0"/>
              <a:t>Джон </a:t>
            </a:r>
            <a:r>
              <a:rPr lang="ru-RU" sz="2400" b="1" dirty="0"/>
              <a:t>Уильям </a:t>
            </a:r>
            <a:r>
              <a:rPr lang="ru-RU" sz="2400" b="1" dirty="0" err="1" smtClean="0"/>
              <a:t>Салливан</a:t>
            </a:r>
            <a:r>
              <a:rPr lang="ru-RU" sz="2400" b="1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562" y="2116666"/>
            <a:ext cx="78328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«</a:t>
            </a:r>
            <a:r>
              <a:rPr lang="en-US" sz="2400" i="1" dirty="0" smtClean="0"/>
              <a:t>If </a:t>
            </a:r>
            <a:r>
              <a:rPr lang="en-US" sz="2400" i="1" dirty="0"/>
              <a:t>you can't measure it, you can't improve </a:t>
            </a:r>
            <a:r>
              <a:rPr lang="en-US" sz="2400" i="1" dirty="0" smtClean="0"/>
              <a:t>it</a:t>
            </a:r>
            <a:r>
              <a:rPr lang="ru-RU" sz="2400" i="1" dirty="0" smtClean="0"/>
              <a:t>»</a:t>
            </a:r>
          </a:p>
          <a:p>
            <a:endParaRPr lang="ru-RU" sz="2400" i="1" dirty="0" smtClean="0"/>
          </a:p>
          <a:p>
            <a:pPr algn="r"/>
            <a:r>
              <a:rPr lang="en-US" sz="2400" b="1" dirty="0" smtClean="0"/>
              <a:t>— </a:t>
            </a:r>
            <a:r>
              <a:rPr lang="en-US" sz="2400" b="1" dirty="0"/>
              <a:t>Lord Kelvin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7107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Вероятность переобучения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Воронцов Константин Вячеславович (</a:t>
            </a:r>
            <a:r>
              <a:rPr lang="en-US" dirty="0" err="1" smtClean="0"/>
              <a:t>machinelearning.ru</a:t>
            </a:r>
            <a:r>
              <a:rPr lang="en-US" dirty="0" smtClean="0"/>
              <a:t>, </a:t>
            </a:r>
            <a:r>
              <a:rPr lang="ru-RU" dirty="0" smtClean="0"/>
              <a:t>ШАД в Москве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 Вводим слабую вероятностную аксиоматику</a:t>
            </a:r>
          </a:p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Оцениваем вероятность переобучения:</a:t>
            </a:r>
          </a:p>
        </p:txBody>
      </p:sp>
      <p:pic>
        <p:nvPicPr>
          <p:cNvPr id="24" name="Изображение 2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5699" y="3007075"/>
            <a:ext cx="2766053" cy="139548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Изображение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4406" y="4951586"/>
            <a:ext cx="6473441" cy="32046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Изображение 2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4148" y="5381724"/>
            <a:ext cx="4396487" cy="48849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365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PAC-Bayes bounds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Результат алгоритма – распределение над семейством</a:t>
            </a:r>
          </a:p>
          <a:p>
            <a:r>
              <a:rPr lang="ru-RU" dirty="0"/>
              <a:t> </a:t>
            </a:r>
            <a:r>
              <a:rPr lang="ru-RU" dirty="0" smtClean="0"/>
              <a:t>Решающая функция –среднее выборки этого распределения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59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процедуры подбора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Игры с шагом: а давайте не будем точно решать задачку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ru-RU" dirty="0" smtClean="0"/>
              <a:t>Поменяем </a:t>
            </a:r>
            <a:r>
              <a:rPr lang="en-US" dirty="0" smtClean="0"/>
              <a:t>Loss</a:t>
            </a:r>
            <a:r>
              <a:rPr lang="ru-RU" dirty="0" smtClean="0"/>
              <a:t>ь так, чтобы более «рискованные»  решения получали </a:t>
            </a:r>
            <a:r>
              <a:rPr lang="en-US" dirty="0" smtClean="0"/>
              <a:t>discount.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Изображение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325" y="2681472"/>
            <a:ext cx="4368498" cy="65120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509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Cross-</a:t>
            </a:r>
            <a:r>
              <a:rPr lang="ru-RU" dirty="0" err="1" smtClean="0"/>
              <a:t>vali</a:t>
            </a:r>
            <a:r>
              <a:rPr lang="en-US" dirty="0" err="1" smtClean="0"/>
              <a:t>dation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err="1" smtClean="0"/>
              <a:t>Рандомно</a:t>
            </a:r>
            <a:r>
              <a:rPr lang="ru-RU" dirty="0" smtClean="0"/>
              <a:t> поделим множество </a:t>
            </a:r>
            <a:r>
              <a:rPr lang="en-US" dirty="0" smtClean="0"/>
              <a:t>X </a:t>
            </a:r>
            <a:r>
              <a:rPr lang="ru-RU" dirty="0" smtClean="0"/>
              <a:t>на несколько кусочков</a:t>
            </a:r>
          </a:p>
          <a:p>
            <a:r>
              <a:rPr lang="ru-RU" dirty="0"/>
              <a:t> </a:t>
            </a:r>
            <a:r>
              <a:rPr lang="ru-RU" dirty="0" smtClean="0"/>
              <a:t>Обучимся на одной части</a:t>
            </a:r>
          </a:p>
          <a:p>
            <a:r>
              <a:rPr lang="ru-RU" dirty="0"/>
              <a:t> </a:t>
            </a:r>
            <a:r>
              <a:rPr lang="ru-RU" dirty="0" smtClean="0"/>
              <a:t>Проверим на оставшихся</a:t>
            </a:r>
          </a:p>
          <a:p>
            <a:r>
              <a:rPr lang="ru-RU" dirty="0"/>
              <a:t> </a:t>
            </a:r>
            <a:r>
              <a:rPr lang="ru-RU" dirty="0" smtClean="0"/>
              <a:t>Повторим до ощущения надежности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78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cross-validation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2-fold</a:t>
            </a:r>
          </a:p>
          <a:p>
            <a:r>
              <a:rPr lang="en-US" dirty="0"/>
              <a:t> </a:t>
            </a:r>
            <a:r>
              <a:rPr lang="en-US" dirty="0" smtClean="0"/>
              <a:t>k-fold</a:t>
            </a:r>
          </a:p>
          <a:p>
            <a:r>
              <a:rPr lang="en-US" dirty="0"/>
              <a:t> </a:t>
            </a:r>
            <a:r>
              <a:rPr lang="en-US" dirty="0" smtClean="0"/>
              <a:t>Random sub</a:t>
            </a:r>
            <a:r>
              <a:rPr lang="ru-RU" dirty="0" smtClean="0"/>
              <a:t>-</a:t>
            </a:r>
            <a:r>
              <a:rPr lang="en-US" dirty="0" smtClean="0"/>
              <a:t>sampling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en-US" dirty="0" smtClean="0"/>
              <a:t>e.g. bootstrapping)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err="1"/>
              <a:t>Leave-</a:t>
            </a:r>
            <a:r>
              <a:rPr lang="ru-RU" dirty="0" err="1" smtClean="0"/>
              <a:t>one</a:t>
            </a:r>
            <a:r>
              <a:rPr lang="en-US" dirty="0" smtClean="0"/>
              <a:t>-out (</a:t>
            </a:r>
            <a:r>
              <a:rPr lang="ru-RU" dirty="0"/>
              <a:t>LOOCV)</a:t>
            </a:r>
          </a:p>
          <a:p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273778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принять решение по результатам </a:t>
            </a:r>
            <a:r>
              <a:rPr lang="en-US" dirty="0" smtClean="0"/>
              <a:t>CFV?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Wilcoxon signed rank test </a:t>
            </a:r>
            <a:r>
              <a:rPr lang="ru-RU" dirty="0" smtClean="0"/>
              <a:t>для проверки на равенство</a:t>
            </a:r>
          </a:p>
          <a:p>
            <a:r>
              <a:rPr lang="ru-RU" dirty="0"/>
              <a:t> </a:t>
            </a:r>
            <a:r>
              <a:rPr lang="ru-RU" dirty="0" smtClean="0"/>
              <a:t>Знак по выборочному среднему</a:t>
            </a:r>
          </a:p>
          <a:p>
            <a:r>
              <a:rPr lang="ru-RU" dirty="0"/>
              <a:t> </a:t>
            </a:r>
            <a:r>
              <a:rPr lang="ru-RU" dirty="0" smtClean="0"/>
              <a:t>Проблемы: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Чем меньше выборка </a:t>
            </a:r>
            <a:r>
              <a:rPr lang="en-US" dirty="0" smtClean="0"/>
              <a:t>X </a:t>
            </a:r>
            <a:r>
              <a:rPr lang="ru-RU" dirty="0" smtClean="0"/>
              <a:t>тем более зависимы результаты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Интересно:</a:t>
            </a:r>
          </a:p>
          <a:p>
            <a:pPr lvl="1"/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pPr marL="274320" lvl="1" indent="0">
              <a:buNone/>
            </a:pPr>
            <a:endParaRPr lang="ru-RU" dirty="0" smtClean="0"/>
          </a:p>
          <a:p>
            <a:pPr marL="274320" lvl="1" indent="0">
              <a:buNone/>
            </a:pPr>
            <a:r>
              <a:rPr lang="ru-RU" dirty="0" smtClean="0"/>
              <a:t>а наблюдаем мы только 1 реализацию.</a:t>
            </a:r>
            <a:endParaRPr lang="ru-RU" dirty="0"/>
          </a:p>
          <a:p>
            <a:pPr>
              <a:buFont typeface="Symbol" charset="0"/>
              <a:buChar char=""/>
            </a:pPr>
            <a:r>
              <a:rPr lang="ru-RU" dirty="0" smtClean="0"/>
              <a:t> Слишком оптимистичные решения</a:t>
            </a:r>
          </a:p>
          <a:p>
            <a:pPr>
              <a:buFont typeface="Symbol" charset="0"/>
              <a:buChar char=""/>
            </a:pPr>
            <a:r>
              <a:rPr lang="ru-RU" dirty="0"/>
              <a:t> </a:t>
            </a:r>
            <a:r>
              <a:rPr lang="ru-RU" dirty="0" smtClean="0"/>
              <a:t>Любое практическое исследование должно иметь эти оценки</a:t>
            </a:r>
          </a:p>
        </p:txBody>
      </p:sp>
      <p:pic>
        <p:nvPicPr>
          <p:cNvPr id="6" name="Изображение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6690" y="3492882"/>
            <a:ext cx="4829768" cy="100394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566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чем тестировать?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Реальные данные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Поиск: РОМИП, </a:t>
            </a:r>
            <a:r>
              <a:rPr lang="en-US" dirty="0" smtClean="0"/>
              <a:t>TREC, </a:t>
            </a:r>
            <a:r>
              <a:rPr lang="ru-RU" dirty="0" err="1" smtClean="0"/>
              <a:t>Яндекс.ИМАТ</a:t>
            </a:r>
            <a:r>
              <a:rPr lang="en-US" dirty="0" smtClean="0"/>
              <a:t>, Yahoo </a:t>
            </a:r>
            <a:r>
              <a:rPr lang="en-US" dirty="0" err="1" smtClean="0"/>
              <a:t>LTRCh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en-US" dirty="0" smtClean="0"/>
              <a:t>Pascal Challenge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InnoCentive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Искусственные данные (многомерный </a:t>
            </a:r>
            <a:r>
              <a:rPr lang="en-US" dirty="0" smtClean="0"/>
              <a:t>XOR)</a:t>
            </a:r>
          </a:p>
          <a:p>
            <a:r>
              <a:rPr lang="en-US" dirty="0"/>
              <a:t> </a:t>
            </a:r>
            <a:r>
              <a:rPr lang="ru-RU" dirty="0"/>
              <a:t>З</a:t>
            </a:r>
            <a:r>
              <a:rPr lang="ru-RU" dirty="0" smtClean="0"/>
              <a:t>адумаем «хитрое» распределение и попробуем его отгадать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52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ОТСЕБЯТЕНА</a:t>
            </a:r>
            <a:endParaRPr lang="ru-RU" sz="4800" dirty="0"/>
          </a:p>
        </p:txBody>
      </p:sp>
      <p:sp>
        <p:nvSpPr>
          <p:cNvPr id="6" name="Название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Машинное Обучение: </a:t>
            </a:r>
            <a:r>
              <a:rPr lang="ru-RU" dirty="0"/>
              <a:t>к</a:t>
            </a:r>
            <a:r>
              <a:rPr lang="ru-RU" dirty="0" smtClean="0"/>
              <a:t>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9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Решающие функции и 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Решающая функция несет информацию о выборке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 </a:t>
            </a:r>
            <a:r>
              <a:rPr lang="ru-RU" dirty="0" smtClean="0"/>
              <a:t>Чем «короче» можно записать решающую функцию, тем меньше </a:t>
            </a:r>
            <a:r>
              <a:rPr lang="ru-RU" dirty="0" err="1" smtClean="0"/>
              <a:t>оверфита</a:t>
            </a:r>
            <a:endParaRPr lang="en-US" dirty="0" smtClean="0"/>
          </a:p>
          <a:p>
            <a:pPr>
              <a:buFont typeface="Symbol" charset="0"/>
              <a:buChar char=""/>
            </a:pPr>
            <a:r>
              <a:rPr lang="en-US" dirty="0"/>
              <a:t> </a:t>
            </a:r>
            <a:r>
              <a:rPr lang="ru-RU" dirty="0" smtClean="0"/>
              <a:t>Чем сложнее зависимость, тем больше данных надо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2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Постановка в случае учителя</a:t>
            </a:r>
            <a:endParaRPr lang="ru-RU" sz="4000" dirty="0"/>
          </a:p>
        </p:txBody>
      </p:sp>
      <p:pic>
        <p:nvPicPr>
          <p:cNvPr id="29" name="Изображение 2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6345" y="1624187"/>
            <a:ext cx="4817847" cy="70414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01752" y="2751667"/>
            <a:ext cx="8503920" cy="194592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ru-RU" sz="2400" dirty="0" smtClean="0"/>
              <a:t>Ожидание хотим считать по всей ген. совокупности</a:t>
            </a:r>
          </a:p>
          <a:p>
            <a:r>
              <a:rPr lang="ru-RU" sz="2400" dirty="0" smtClean="0"/>
              <a:t> Функцию обучаем на </a:t>
            </a:r>
            <a:r>
              <a:rPr lang="en-US" sz="2400" dirty="0" smtClean="0"/>
              <a:t>X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=</a:t>
            </a:r>
            <a:r>
              <a:rPr lang="en-US" sz="2400" dirty="0" smtClean="0"/>
              <a:t>&gt; </a:t>
            </a:r>
            <a:r>
              <a:rPr lang="ru-RU" sz="2400" dirty="0" smtClean="0"/>
              <a:t>Если бы </a:t>
            </a:r>
            <a:r>
              <a:rPr lang="en-US" sz="2400" dirty="0" smtClean="0"/>
              <a:t>X </a:t>
            </a:r>
            <a:r>
              <a:rPr lang="ru-RU" sz="2400" dirty="0" smtClean="0"/>
              <a:t>была репрезентативной</a:t>
            </a:r>
            <a:r>
              <a:rPr lang="en-US" sz="2400" dirty="0" smtClean="0"/>
              <a:t> </a:t>
            </a:r>
            <a:r>
              <a:rPr lang="ru-RU" sz="2400" dirty="0" smtClean="0"/>
              <a:t>то все проще:</a:t>
            </a:r>
            <a:endParaRPr lang="ru-RU" sz="2400" dirty="0"/>
          </a:p>
        </p:txBody>
      </p:sp>
      <p:pic>
        <p:nvPicPr>
          <p:cNvPr id="28" name="Изображение 2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5453" y="4697587"/>
            <a:ext cx="5299631" cy="81532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438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Какая нужна выборка</a:t>
            </a:r>
            <a:endParaRPr lang="ru-RU" sz="4000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451557" y="3546680"/>
            <a:ext cx="8226777" cy="235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Интересно получить выборку, несмещенную (смещенную не более чем …) по результатам процедуры обучения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ru-RU" sz="2000" dirty="0" smtClean="0"/>
              <a:t>Найти «хороший» способ генерации выборки при условии процедуры подбора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Наложить ограничения на процедуру подбора</a:t>
            </a:r>
            <a:endParaRPr lang="en-US" sz="2000" dirty="0"/>
          </a:p>
          <a:p>
            <a:r>
              <a:rPr lang="ru-RU" sz="2000" dirty="0" smtClean="0"/>
              <a:t> Ограничения на решающую функцию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=</a:t>
            </a:r>
            <a:r>
              <a:rPr lang="en-US" sz="2000" dirty="0" smtClean="0"/>
              <a:t>&gt; </a:t>
            </a:r>
            <a:r>
              <a:rPr lang="ru-RU" sz="2000" dirty="0" smtClean="0"/>
              <a:t>Надо научиться мерять </a:t>
            </a:r>
            <a:r>
              <a:rPr lang="ru-RU" sz="2000" dirty="0" err="1" smtClean="0"/>
              <a:t>смещенность</a:t>
            </a:r>
            <a:r>
              <a:rPr lang="ru-RU" sz="2000" dirty="0" smtClean="0"/>
              <a:t> выборки</a:t>
            </a:r>
            <a:endParaRPr lang="en-US" sz="20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51557" y="1547336"/>
            <a:ext cx="8226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Иными словами, репрезентативная выборка представляет собой микрокосм, меньшую по размеру, но точную модель генеральной совокупности, которую она должна отражать</a:t>
            </a:r>
            <a:r>
              <a:rPr lang="ru-RU" sz="2000" i="1" dirty="0" smtClean="0"/>
              <a:t>.</a:t>
            </a:r>
          </a:p>
          <a:p>
            <a:endParaRPr lang="ru-RU" i="1" dirty="0" smtClean="0"/>
          </a:p>
          <a:p>
            <a:pPr algn="r"/>
            <a:r>
              <a:rPr lang="ru-RU" b="1" dirty="0" smtClean="0"/>
              <a:t>- Дж. Б. Мангейм</a:t>
            </a:r>
            <a:r>
              <a:rPr lang="en-US" b="1" dirty="0" smtClean="0"/>
              <a:t>,</a:t>
            </a:r>
            <a:r>
              <a:rPr lang="ru-RU" b="1" dirty="0" smtClean="0"/>
              <a:t> Р. К. Рич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687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Как это выглядит на практике?</a:t>
            </a:r>
            <a:endParaRPr lang="ru-RU" sz="4000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22" y="1799454"/>
            <a:ext cx="5652911" cy="42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1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это выглядит на практике?</a:t>
            </a: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22" y="1799454"/>
            <a:ext cx="5652911" cy="421329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22" y="1799454"/>
            <a:ext cx="5652911" cy="42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1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это выглядит на практике?</a:t>
            </a: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22" y="1799454"/>
            <a:ext cx="5652911" cy="421329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22" y="1799454"/>
            <a:ext cx="5652911" cy="421329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222" y="1799454"/>
            <a:ext cx="5629259" cy="41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Виды ошибок обучения </a:t>
            </a:r>
            <a:endParaRPr lang="ru-RU" sz="4000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6" y="2006776"/>
            <a:ext cx="5503333" cy="40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5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Виды ошибок обучения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Переобучение</a:t>
            </a:r>
            <a:r>
              <a:rPr lang="ru-RU" sz="2000" b="1" dirty="0"/>
              <a:t>, </a:t>
            </a:r>
            <a:r>
              <a:rPr lang="ru-RU" sz="2000" b="1" dirty="0" err="1"/>
              <a:t>переподгонка</a:t>
            </a:r>
            <a:r>
              <a:rPr lang="ru-RU" sz="2000" b="1" dirty="0"/>
              <a:t> (</a:t>
            </a:r>
            <a:r>
              <a:rPr lang="ru-RU" sz="2000" b="1" dirty="0" err="1"/>
              <a:t>overtraining</a:t>
            </a:r>
            <a:r>
              <a:rPr lang="ru-RU" sz="2000" b="1" dirty="0"/>
              <a:t>, </a:t>
            </a:r>
            <a:r>
              <a:rPr lang="ru-RU" sz="2000" b="1" dirty="0" err="1"/>
              <a:t>overfitting</a:t>
            </a:r>
            <a:r>
              <a:rPr lang="ru-RU" sz="2000" b="1" dirty="0"/>
              <a:t>) </a:t>
            </a:r>
            <a:r>
              <a:rPr lang="ru-RU" sz="2000" dirty="0"/>
              <a:t>— нежелательное явление, возникающее при решении задач обучения по прецедентам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когда </a:t>
            </a:r>
            <a:r>
              <a:rPr lang="ru-RU" sz="2000" dirty="0"/>
              <a:t>вероятность ошибки обученного алгоритма на объектах тестовой выборки оказывается существенно выше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чем </a:t>
            </a:r>
            <a:r>
              <a:rPr lang="ru-RU" sz="2000" dirty="0"/>
              <a:t>средняя ошибка на обучающей выборке.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b="1" dirty="0" err="1"/>
              <a:t>Недообучение</a:t>
            </a:r>
            <a:r>
              <a:rPr lang="ru-RU" sz="2000" b="1" dirty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underfitting</a:t>
            </a:r>
            <a:r>
              <a:rPr lang="en-US" sz="2000" b="1" dirty="0" smtClean="0"/>
              <a:t>)</a:t>
            </a:r>
            <a:r>
              <a:rPr lang="ru-RU" sz="2000" dirty="0" smtClean="0"/>
              <a:t>— </a:t>
            </a:r>
            <a:r>
              <a:rPr lang="ru-RU" sz="2000" dirty="0"/>
              <a:t>нежелательное явление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возникающее </a:t>
            </a:r>
            <a:r>
              <a:rPr lang="ru-RU" sz="2000" dirty="0"/>
              <a:t>при решении задач обучения по прецедентам, когда </a:t>
            </a:r>
            <a:r>
              <a:rPr lang="ru-RU" sz="2000" dirty="0" smtClean="0"/>
              <a:t>алгоритм</a:t>
            </a:r>
            <a:r>
              <a:rPr lang="en-US" sz="2000" dirty="0" smtClean="0"/>
              <a:t> </a:t>
            </a:r>
            <a:r>
              <a:rPr lang="ru-RU" sz="2000" dirty="0" smtClean="0"/>
              <a:t>обучения </a:t>
            </a:r>
            <a:r>
              <a:rPr lang="ru-RU" sz="2000" dirty="0"/>
              <a:t>не обеспечивает достаточно </a:t>
            </a:r>
            <a:r>
              <a:rPr lang="ru-RU" sz="2000" dirty="0" smtClean="0"/>
              <a:t>малой</a:t>
            </a:r>
            <a:r>
              <a:rPr lang="en-US" sz="2000" dirty="0" smtClean="0"/>
              <a:t> </a:t>
            </a:r>
            <a:r>
              <a:rPr lang="ru-RU" sz="2000" dirty="0" smtClean="0"/>
              <a:t>величины </a:t>
            </a:r>
            <a:r>
              <a:rPr lang="ru-RU" sz="2000" dirty="0"/>
              <a:t>средней ошибки на обучающей выборке. </a:t>
            </a:r>
            <a:r>
              <a:rPr lang="ru-RU" sz="2000" dirty="0" err="1"/>
              <a:t>Недообучение</a:t>
            </a:r>
            <a:r>
              <a:rPr lang="ru-RU" sz="2000" dirty="0"/>
              <a:t> возникает при использовании недостаточно сложных моделей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nb-NO" sz="2000" b="1" dirty="0" smtClean="0"/>
              <a:t>- </a:t>
            </a:r>
            <a:r>
              <a:rPr lang="nb-NO" sz="2000" b="1" dirty="0" err="1" smtClean="0"/>
              <a:t>machinelearning.ru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1222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OLAR@C02GN21RDV7T3PP7" val="4429"/>
  <p:tag name="DEFAULTDISPLAYSOURCE" val="\documentclass{article}&#10;&#10;\pagestyle{empty}&#10;&#10;\begin{document}&#10;&#10;&#10;\end{document}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p_{\epsilon}\left(\sup_{F=A(X)} \left| p(F(x)\ne y) - p(F(x)\ne y~|~(x,y) \in X) \right| \ge \epsilon\right)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53"/>
  <p:tag name="PICTUREFILESIZE" val="223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\psi: X^{*} \to \{0,1\} \\&#10;X^L = X^l \cup \overline{X}^l \\&#10;\mathbb{P}(\psi|X^L) = \frac{1}{C_L^l} \sum_{X^l} \psi(X^l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1"/>
  <p:tag name="PICTUREFILESIZE" val="204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\delta_{\mu}(X^l)=p\{A(X^l)(x)\ne y | (x,y) \in \overline{X}^l\}-p\{A(X^l)(x)\ne y | (x,y) \in X^l\}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3"/>
  <p:tag name="PICTUREFILESIZE" val="192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Q_{\epsilon}(\mu,X^L)=\mathbb{P}(\delta_{\mu} \ge \epsilon | X^L) \\&#10;\end{eqnarray*} 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7"/>
  <p:tag name="PICTUREFILESIZE" val="819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F_0 = \argmin{F=A(X_L)}~\sum_{(x,y) \in X_{L}} Loss(y, F(x)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61"/>
  <p:tag name="PICTUREFILESIZE" val="160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F_0 = \argmin{F=A(X_L)}~\mu \left(\sum_{(x,y) \in X} Loss(y, F(x)) \right)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8"/>
  <p:tag name="PICTUREFILESIZE" val="213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$$&#10;F_0 = \argmin{F=A(X)}~\mu \left(Loss(y, F(x)\right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0"/>
  <p:tag name="PICTUREFILESIZE" val="116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$$&#10;F_0 = \argmin{F}~\sum_{X} Loss\left(y_i, F(x_i)\right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43"/>
  <p:tag name="PICTUREFILESIZE" val="122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\newcommand{\argmin}[1]{\underset{#1}{\operatorname{argmin}}}&#10;&#10;\begin{document}&#10;&#10;\begin{eqnarray*}&#10;F_0 = \argmin{a} \sum_{i}\|y_i - f(x_i,a)\|_2^2  \\&#10;f(x,a) = \sum_{k=0}^p \sum_{i=1}^{dim^k(x)}a_{ki}\prod_{u=1}^{k} x_{n(i,u)} \\&#10;\\&#10;F_0 = \argmin{a} \|y - X a\|_2^2  \\&#10;a = (X^{T}X)^{-1}X^T y&#10;\end{eqnarray*}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48"/>
  <p:tag name="PICTUREFILESIZE" val="462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\newcommand{\argmin}[1]{\underset{#1}{\operatorname{argmin}}}&#10;&#10;\begin{document}&#10;&#10;\begin{eqnarray*}&#10;x \sim U(0, 10] \\&#10;y = ln(x)&#10;\end{eqnarray*}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3"/>
  <p:tag name="PICTUREFILESIZE" val="7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$$&#10;F_0 = \argmin{F=A(X)}~\mu \left(Loss(y, F(x)\right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0"/>
  <p:tag name="PICTUREFILESIZE" val="116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$$&#10;F_0 = \argmin{F}~\sum_{X} Loss\left(y_i, F(x_i)\right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43"/>
  <p:tag name="PICTUREFILESIZE" val="122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F_0 = \argmin{F=A(X)}~\mu \left(Loss(y, F(x)\right) \\&#10;F_0 = \argmin{F=A(X_L)}~\mu \left(\sum_{(x,y) \in X} Loss(y, F(x)) \right)\\&#10;F_0 = \argmin{F=A(X_L)}~\sum_{(x,y) \in X_{T}} Loss(y, F(x)) \\&#10;F_0 = \argmin{F=A(X_L, X_V)}~\sum_{(x,y) \in X_{T}} Loss(y, F(x)) \\&#10;\\&#10;X = X_L \cup X_V \cup X_T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81"/>
  <p:tag name="PICTUREFILESIZE" val="776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F_0 = \argmin{F=A(X_L)}~\sum_{(x,y) \in X_{L}} Loss(y, F(x)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61"/>
  <p:tag name="PICTUREFILESIZE" val="1601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Официальная.thmx</Template>
  <TotalTime>3029</TotalTime>
  <Words>666</Words>
  <Application>Microsoft Macintosh PowerPoint</Application>
  <PresentationFormat>Экран (4:3)</PresentationFormat>
  <Paragraphs>121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Официальная</vt:lpstr>
      <vt:lpstr>Машинное обучение: качество</vt:lpstr>
      <vt:lpstr>Немного «фраз»</vt:lpstr>
      <vt:lpstr>Постановка в случае учителя</vt:lpstr>
      <vt:lpstr>Какая нужна выборка</vt:lpstr>
      <vt:lpstr>Как это выглядит на практике?</vt:lpstr>
      <vt:lpstr>Как это выглядит на практике?</vt:lpstr>
      <vt:lpstr>Как это выглядит на практике?</vt:lpstr>
      <vt:lpstr>Виды ошибок обучения </vt:lpstr>
      <vt:lpstr>Виды ошибок обучения</vt:lpstr>
      <vt:lpstr>Наш первый метод</vt:lpstr>
      <vt:lpstr>Пример</vt:lpstr>
      <vt:lpstr>Пример</vt:lpstr>
      <vt:lpstr>Пример</vt:lpstr>
      <vt:lpstr>Задача</vt:lpstr>
      <vt:lpstr>Постановка в случае учителя</vt:lpstr>
      <vt:lpstr>Схема тестирования</vt:lpstr>
      <vt:lpstr>Overfit on validation</vt:lpstr>
      <vt:lpstr>Как не оверфитнуться?</vt:lpstr>
      <vt:lpstr>Теория Вапника-Червоненкиса</vt:lpstr>
      <vt:lpstr>Вероятность переобучения</vt:lpstr>
      <vt:lpstr>PAC-Bayes bounds</vt:lpstr>
      <vt:lpstr>Изменение процедуры подбора</vt:lpstr>
      <vt:lpstr>Cross-validation</vt:lpstr>
      <vt:lpstr>Виды cross-validation</vt:lpstr>
      <vt:lpstr>Как принять решение по результатам CFV?</vt:lpstr>
      <vt:lpstr>На чем тестировать?</vt:lpstr>
      <vt:lpstr>Машинное Обучение: качество</vt:lpstr>
      <vt:lpstr>Решающие функции и информация</vt:lpstr>
    </vt:vector>
  </TitlesOfParts>
  <Company>Яндекс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обучение: начало</dc:title>
  <dc:creator>Игорь Кураленок</dc:creator>
  <cp:lastModifiedBy>Игорь Кураленок</cp:lastModifiedBy>
  <cp:revision>76</cp:revision>
  <dcterms:created xsi:type="dcterms:W3CDTF">2012-02-15T11:29:49Z</dcterms:created>
  <dcterms:modified xsi:type="dcterms:W3CDTF">2012-03-01T13:42:30Z</dcterms:modified>
</cp:coreProperties>
</file>