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84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6" r:id="rId15"/>
    <p:sldId id="318" r:id="rId16"/>
    <p:sldId id="324" r:id="rId17"/>
    <p:sldId id="319" r:id="rId18"/>
    <p:sldId id="325" r:id="rId19"/>
    <p:sldId id="320" r:id="rId20"/>
    <p:sldId id="321" r:id="rId21"/>
    <p:sldId id="326" r:id="rId22"/>
    <p:sldId id="327" r:id="rId23"/>
    <p:sldId id="328" r:id="rId24"/>
    <p:sldId id="329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31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392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FC9AE-0638-B24D-97FA-087EE5C524AF}" type="datetimeFigureOut">
              <a:rPr lang="ru-RU" smtClean="0"/>
              <a:t>14.03.12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47AC8-C9A0-414E-9EE4-4C80DB84A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8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47AC8-C9A0-414E-9EE4-4C80DB84A99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82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14.03.12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Название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14.03.12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14.03.12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14.03.12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14.03.12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4CF3C7-6809-4F39-BD67-A75817BDDE0A}" type="datetime1">
              <a:rPr lang="en-US" smtClean="0"/>
              <a:t>14.03.12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14.03.12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Название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14.03.12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14.03.12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14.03.12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Чтобы добавить рисунок, перетащите его на заполнитель или щелкните значок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C3B8377-21E3-4835-B75D-4E2847E2750F}" type="datetime1">
              <a:rPr lang="en-US" smtClean="0"/>
              <a:t>14.03.12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0C4986D-6BE9-4264-908F-02DB36FD8D6C}" type="datetime1">
              <a:rPr lang="en-US" smtClean="0"/>
              <a:t>14.03.12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400" dirty="0" smtClean="0"/>
              <a:t>Игорь </a:t>
            </a:r>
            <a:r>
              <a:rPr lang="ru-RU" sz="2400" dirty="0" err="1" smtClean="0"/>
              <a:t>Куралёнок</a:t>
            </a:r>
            <a:endParaRPr lang="ru-RU" sz="2400" dirty="0" smtClean="0"/>
          </a:p>
          <a:p>
            <a:r>
              <a:rPr lang="ru-RU" dirty="0" smtClean="0"/>
              <a:t>к.ф.-м.н., Яндекс/СПбГУ</a:t>
            </a:r>
            <a:endParaRPr lang="ru-RU" dirty="0"/>
          </a:p>
        </p:txBody>
      </p:sp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Машинное обучение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целевые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10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Вероятностные/стохастические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2921000"/>
            <a:ext cx="8503920" cy="3178048"/>
          </a:xfrm>
        </p:spPr>
        <p:txBody>
          <a:bodyPr/>
          <a:lstStyle/>
          <a:p>
            <a:r>
              <a:rPr lang="ru-RU" dirty="0" smtClean="0"/>
              <a:t>Вероятности естественны для </a:t>
            </a:r>
            <a:r>
              <a:rPr lang="en-US" dirty="0" smtClean="0"/>
              <a:t>ML</a:t>
            </a:r>
            <a:endParaRPr lang="ru-RU" dirty="0" smtClean="0"/>
          </a:p>
          <a:p>
            <a:r>
              <a:rPr lang="ru-RU" dirty="0" smtClean="0"/>
              <a:t>Интересно найти параметры, которые наиболее вероятны при наблюдаемых данных</a:t>
            </a:r>
          </a:p>
          <a:p>
            <a:r>
              <a:rPr lang="ru-RU" dirty="0" smtClean="0"/>
              <a:t>Обычно непонятно как это распределение построить напрямую</a:t>
            </a:r>
            <a:endParaRPr lang="ru-RU" dirty="0"/>
          </a:p>
        </p:txBody>
      </p:sp>
      <p:pic>
        <p:nvPicPr>
          <p:cNvPr id="5" name="Изображение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3783" y="1821744"/>
            <a:ext cx="3410784" cy="63025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457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Байесовские методы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3273778"/>
            <a:ext cx="8503920" cy="1566333"/>
          </a:xfrm>
        </p:spPr>
        <p:txBody>
          <a:bodyPr/>
          <a:lstStyle/>
          <a:p>
            <a:r>
              <a:rPr lang="ru-RU" dirty="0" smtClean="0"/>
              <a:t>Да, внизу интеграл, мы надеемся, что его можно взять и он не 0</a:t>
            </a:r>
          </a:p>
          <a:p>
            <a:r>
              <a:rPr lang="ru-RU" dirty="0" smtClean="0"/>
              <a:t>Решающая функция не </a:t>
            </a:r>
            <a:r>
              <a:rPr lang="en-US" dirty="0" smtClean="0"/>
              <a:t>f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Изображение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0349" y="1821744"/>
            <a:ext cx="5857651" cy="92684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Изображение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0349" y="4840111"/>
            <a:ext cx="5857651" cy="92684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230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Байесовские методы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Задаем априорное распределение параметров (например </a:t>
            </a:r>
            <a:r>
              <a:rPr lang="en-US" dirty="0" smtClean="0"/>
              <a:t>N(0,1))</a:t>
            </a:r>
          </a:p>
          <a:p>
            <a:r>
              <a:rPr lang="ru-RU" dirty="0" smtClean="0"/>
              <a:t>Вычисляем вероятность </a:t>
            </a:r>
            <a:r>
              <a:rPr lang="en-US" dirty="0" smtClean="0"/>
              <a:t>X, </a:t>
            </a:r>
            <a:r>
              <a:rPr lang="ru-RU" dirty="0" smtClean="0"/>
              <a:t>считая что точки независимы</a:t>
            </a:r>
            <a:r>
              <a:rPr lang="en-US" dirty="0" smtClean="0"/>
              <a:t> </a:t>
            </a:r>
            <a:r>
              <a:rPr lang="ru-RU" dirty="0" smtClean="0"/>
              <a:t>и одинаково распределены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Получаем распределение из которого можно </a:t>
            </a:r>
            <a:r>
              <a:rPr lang="ru-RU" dirty="0" err="1" smtClean="0"/>
              <a:t>посамплить</a:t>
            </a:r>
            <a:endParaRPr lang="ru-RU" dirty="0" smtClean="0"/>
          </a:p>
          <a:p>
            <a:r>
              <a:rPr lang="ru-RU" dirty="0" smtClean="0"/>
              <a:t>Усредняем </a:t>
            </a:r>
            <a:r>
              <a:rPr lang="ru-RU" dirty="0" err="1" smtClean="0"/>
              <a:t>посампленное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Изображение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6672" y="3488267"/>
            <a:ext cx="3175773" cy="75942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123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Байесовские методы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ru-RU" dirty="0" smtClean="0"/>
              <a:t>Все честно с точностью до входных данных</a:t>
            </a:r>
          </a:p>
          <a:p>
            <a:r>
              <a:rPr lang="ru-RU" dirty="0" smtClean="0"/>
              <a:t>Можно использовать информацию о предыдущем обучении (задавая </a:t>
            </a:r>
            <a:r>
              <a:rPr lang="en-US" dirty="0" smtClean="0"/>
              <a:t>prior)</a:t>
            </a:r>
            <a:endParaRPr lang="ru-RU" dirty="0" smtClean="0"/>
          </a:p>
          <a:p>
            <a:r>
              <a:rPr lang="ru-RU" dirty="0" smtClean="0"/>
              <a:t>Можно понять погрешность предсказания (даже если она не выводится аналитически)</a:t>
            </a:r>
          </a:p>
          <a:p>
            <a:pPr marL="0" indent="0">
              <a:buNone/>
            </a:pPr>
            <a:r>
              <a:rPr lang="en-US" dirty="0" smtClean="0"/>
              <a:t>Cons:</a:t>
            </a:r>
            <a:endParaRPr lang="ru-RU" dirty="0"/>
          </a:p>
          <a:p>
            <a:r>
              <a:rPr lang="ru-RU" dirty="0" smtClean="0"/>
              <a:t>Все сильно зависит от выбора </a:t>
            </a:r>
            <a:r>
              <a:rPr lang="en-US" dirty="0" smtClean="0"/>
              <a:t>prior</a:t>
            </a:r>
          </a:p>
          <a:p>
            <a:r>
              <a:rPr lang="ru-RU" dirty="0" smtClean="0"/>
              <a:t>Сложная решающая функция</a:t>
            </a:r>
          </a:p>
          <a:p>
            <a:r>
              <a:rPr lang="ru-RU" dirty="0" smtClean="0"/>
              <a:t>Необходимо эффективное </a:t>
            </a:r>
            <a:r>
              <a:rPr lang="ru-RU" dirty="0" err="1" smtClean="0"/>
              <a:t>сэмплирование</a:t>
            </a:r>
            <a:r>
              <a:rPr lang="ru-RU" dirty="0" smtClean="0"/>
              <a:t> пространства решений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48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Максимум апостериори (</a:t>
            </a:r>
            <a:r>
              <a:rPr lang="ru-RU" dirty="0"/>
              <a:t>Б</a:t>
            </a:r>
            <a:r>
              <a:rPr lang="ru-RU" dirty="0" smtClean="0"/>
              <a:t>айес по-простому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Хочется попроще</a:t>
            </a:r>
            <a:endParaRPr lang="en-US" dirty="0" smtClean="0"/>
          </a:p>
          <a:p>
            <a:r>
              <a:rPr lang="ru-RU" dirty="0" smtClean="0"/>
              <a:t>Для оценки ошибок есть </a:t>
            </a:r>
            <a:r>
              <a:rPr lang="ru-RU" dirty="0" err="1" smtClean="0"/>
              <a:t>бутстраппинг</a:t>
            </a:r>
            <a:endParaRPr lang="ru-RU" dirty="0" smtClean="0"/>
          </a:p>
          <a:p>
            <a:r>
              <a:rPr lang="ru-RU" dirty="0" smtClean="0"/>
              <a:t>Ансамбли можно сделать другими способами и включить в решающую функцию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Изображение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4508" y="3886649"/>
            <a:ext cx="4189333" cy="63025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086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Метод максимального правдоподобия</a:t>
            </a:r>
            <a:br>
              <a:rPr lang="ru-RU" sz="2800" dirty="0" smtClean="0"/>
            </a:br>
            <a:r>
              <a:rPr lang="ru-RU" sz="2800" dirty="0" smtClean="0"/>
              <a:t>(Байес совсем по-простому)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2511778"/>
            <a:ext cx="8503920" cy="358727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Лень придумывать </a:t>
            </a:r>
            <a:r>
              <a:rPr lang="en-US" dirty="0" smtClean="0"/>
              <a:t>prior</a:t>
            </a:r>
          </a:p>
          <a:p>
            <a:r>
              <a:rPr lang="ru-RU" dirty="0" smtClean="0"/>
              <a:t>Нет информации о предыдущих экспериментах</a:t>
            </a:r>
          </a:p>
          <a:p>
            <a:r>
              <a:rPr lang="ru-RU" dirty="0" smtClean="0"/>
              <a:t>Быстро меняющиеся условия</a:t>
            </a:r>
            <a:endParaRPr lang="ru-RU" dirty="0"/>
          </a:p>
        </p:txBody>
      </p:sp>
      <p:pic>
        <p:nvPicPr>
          <p:cNvPr id="12" name="Изображение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9140" y="1574064"/>
            <a:ext cx="3792749" cy="243599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6016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ММП: не все точки одинаково полезны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4066599"/>
            <a:ext cx="8503920" cy="2032448"/>
          </a:xfrm>
        </p:spPr>
        <p:txBody>
          <a:bodyPr>
            <a:normAutofit/>
          </a:bodyPr>
          <a:lstStyle/>
          <a:p>
            <a:r>
              <a:rPr lang="ru-RU" dirty="0" smtClean="0"/>
              <a:t>Важность точек может быть разной</a:t>
            </a:r>
          </a:p>
          <a:p>
            <a:r>
              <a:rPr lang="ru-RU" dirty="0" smtClean="0"/>
              <a:t>Введем «вес» для каждой точки</a:t>
            </a:r>
          </a:p>
          <a:p>
            <a:r>
              <a:rPr lang="ru-RU" dirty="0" smtClean="0"/>
              <a:t>Будем выбирать точки случайно, с вероятностью пропорциональной весу</a:t>
            </a:r>
            <a:endParaRPr lang="ru-RU" dirty="0"/>
          </a:p>
        </p:txBody>
      </p:sp>
      <p:pic>
        <p:nvPicPr>
          <p:cNvPr id="6" name="Изображение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012" y="1842175"/>
            <a:ext cx="5190323" cy="222442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249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ММП: </a:t>
            </a:r>
            <a:r>
              <a:rPr lang="ru-RU" dirty="0" err="1" smtClean="0"/>
              <a:t>консистентность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Идентификация (все функции разные)</a:t>
            </a:r>
          </a:p>
          <a:p>
            <a:r>
              <a:rPr lang="ru-RU" dirty="0" smtClean="0"/>
              <a:t>Множество функций компактно</a:t>
            </a:r>
          </a:p>
          <a:p>
            <a:r>
              <a:rPr lang="ru-RU" dirty="0" smtClean="0"/>
              <a:t>Функции непрерывны с вероятностью 1</a:t>
            </a:r>
            <a:endParaRPr lang="en-US" dirty="0" smtClean="0"/>
          </a:p>
          <a:p>
            <a:r>
              <a:rPr lang="ru-RU" dirty="0" smtClean="0"/>
              <a:t>Существует мажорирующая интегрируемая </a:t>
            </a:r>
            <a:r>
              <a:rPr lang="en-US" dirty="0" smtClean="0"/>
              <a:t>D</a:t>
            </a:r>
          </a:p>
          <a:p>
            <a:endParaRPr lang="en-US" dirty="0"/>
          </a:p>
          <a:p>
            <a:pPr>
              <a:buFont typeface="Symbol" charset="0"/>
              <a:buChar char=""/>
            </a:pPr>
            <a:r>
              <a:rPr lang="ru-RU" dirty="0" smtClean="0"/>
              <a:t> при увеличении количества точек </a:t>
            </a:r>
            <a:r>
              <a:rPr lang="en-US" dirty="0" smtClean="0"/>
              <a:t>L </a:t>
            </a:r>
            <a:r>
              <a:rPr lang="ru-RU" dirty="0" smtClean="0"/>
              <a:t>сходится</a:t>
            </a:r>
          </a:p>
          <a:p>
            <a:pPr>
              <a:buFont typeface="Symbol" charset="0"/>
              <a:buChar char=""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6" name="Изображение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6649" y="3667446"/>
            <a:ext cx="2706383" cy="40781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Изображение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1509" y="4722957"/>
            <a:ext cx="4856660" cy="48195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188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ММП: асимптотическая нормальность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52221"/>
            <a:ext cx="8503920" cy="313571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Первые 2 производные </a:t>
            </a:r>
            <a:r>
              <a:rPr lang="en-US" dirty="0" smtClean="0"/>
              <a:t>L </a:t>
            </a:r>
            <a:r>
              <a:rPr lang="ru-RU" dirty="0" smtClean="0"/>
              <a:t>определены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en-US" dirty="0"/>
          </a:p>
          <a:p>
            <a:r>
              <a:rPr lang="ru-RU" dirty="0" smtClean="0"/>
              <a:t>Матрица </a:t>
            </a:r>
            <a:r>
              <a:rPr lang="en-US" dirty="0" smtClean="0"/>
              <a:t>I </a:t>
            </a:r>
            <a:r>
              <a:rPr lang="ru-RU" dirty="0" smtClean="0"/>
              <a:t>не ноль</a:t>
            </a:r>
            <a:r>
              <a:rPr lang="en-US" dirty="0" smtClean="0"/>
              <a:t>, </a:t>
            </a:r>
            <a:r>
              <a:rPr lang="ru-RU" dirty="0" smtClean="0"/>
              <a:t>непрерывная функция лямбды</a:t>
            </a:r>
            <a:endParaRPr lang="en-US" dirty="0" smtClean="0"/>
          </a:p>
          <a:p>
            <a:r>
              <a:rPr lang="ru-RU" dirty="0" smtClean="0"/>
              <a:t>Выполняется </a:t>
            </a:r>
            <a:r>
              <a:rPr lang="ru-RU" dirty="0" err="1" smtClean="0"/>
              <a:t>консистентность</a:t>
            </a:r>
            <a:endParaRPr lang="ru-RU" dirty="0" smtClean="0"/>
          </a:p>
          <a:p>
            <a:r>
              <a:rPr lang="ru-RU" dirty="0" smtClean="0"/>
              <a:t>И все остальное хорошо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1" name="Изображение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5246" y="2002334"/>
            <a:ext cx="3447857" cy="144587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Изображение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9140" y="4838025"/>
            <a:ext cx="4560069" cy="51903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021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EM-</a:t>
            </a:r>
            <a:r>
              <a:rPr lang="ru-RU" dirty="0" smtClean="0"/>
              <a:t>метод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 err="1"/>
              <a:t>Dempster</a:t>
            </a:r>
            <a:r>
              <a:rPr lang="en-US" sz="2000" i="1" dirty="0"/>
              <a:t>, A.P.; Laird, N.M.; Rubin, D.B. (1977)</a:t>
            </a:r>
            <a:r>
              <a:rPr lang="en-US" sz="2000" i="1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"</a:t>
            </a:r>
            <a:r>
              <a:rPr lang="en-US" sz="2000" dirty="0"/>
              <a:t>Maximum Likelihood from Incomplete Data via the EM </a:t>
            </a:r>
            <a:r>
              <a:rPr lang="en-US" sz="2000" dirty="0" smtClean="0"/>
              <a:t>Algorithm”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E</a:t>
            </a:r>
            <a:r>
              <a:rPr lang="ru-RU" sz="2400" dirty="0" smtClean="0"/>
              <a:t>(</a:t>
            </a:r>
            <a:r>
              <a:rPr lang="en-US" sz="2400" dirty="0" err="1" smtClean="0"/>
              <a:t>xpectation</a:t>
            </a:r>
            <a:r>
              <a:rPr lang="en-US" sz="2400" dirty="0" smtClean="0"/>
              <a:t>)-</a:t>
            </a:r>
            <a:r>
              <a:rPr lang="ru-RU" sz="2400" dirty="0" smtClean="0"/>
              <a:t>шаг</a:t>
            </a:r>
          </a:p>
          <a:p>
            <a:endParaRPr lang="en-US" sz="2000" dirty="0" smtClean="0"/>
          </a:p>
          <a:p>
            <a:endParaRPr lang="ru-RU" sz="2000" dirty="0"/>
          </a:p>
          <a:p>
            <a:r>
              <a:rPr lang="ru-RU" sz="2400" dirty="0" smtClean="0"/>
              <a:t>М</a:t>
            </a:r>
            <a:r>
              <a:rPr lang="en-US" sz="2400" dirty="0" smtClean="0"/>
              <a:t>(</a:t>
            </a:r>
            <a:r>
              <a:rPr lang="en-US" sz="2400" dirty="0" err="1" smtClean="0"/>
              <a:t>aximization</a:t>
            </a:r>
            <a:r>
              <a:rPr lang="en-US" sz="2400" dirty="0" smtClean="0"/>
              <a:t>)</a:t>
            </a:r>
            <a:r>
              <a:rPr lang="ru-RU" sz="2400" dirty="0" smtClean="0"/>
              <a:t>-шаг</a:t>
            </a:r>
            <a:endParaRPr lang="ru-RU" sz="2400" dirty="0"/>
          </a:p>
        </p:txBody>
      </p:sp>
      <p:pic>
        <p:nvPicPr>
          <p:cNvPr id="16" name="Изображение 1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0703" y="2533620"/>
            <a:ext cx="3854419" cy="123341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Изображение 2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8198" y="4478131"/>
            <a:ext cx="4039430" cy="37002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Изображение 1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0728" y="5737068"/>
            <a:ext cx="3114370" cy="52420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436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План</a:t>
            </a:r>
            <a:endParaRPr lang="ru-RU" sz="4000" dirty="0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01752" y="1608666"/>
            <a:ext cx="8503920" cy="4332111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Целевые функции</a:t>
            </a:r>
          </a:p>
          <a:p>
            <a:pPr lvl="1"/>
            <a:r>
              <a:rPr lang="ru-RU" sz="1900" dirty="0" smtClean="0"/>
              <a:t>Экстремумы средних значений</a:t>
            </a:r>
          </a:p>
          <a:p>
            <a:pPr lvl="1"/>
            <a:r>
              <a:rPr lang="en-US" sz="1900" dirty="0" err="1" smtClean="0"/>
              <a:t>Lq</a:t>
            </a:r>
            <a:endParaRPr lang="en-US" sz="1900" dirty="0" smtClean="0"/>
          </a:p>
          <a:p>
            <a:pPr lvl="1"/>
            <a:r>
              <a:rPr lang="ru-RU" sz="1900" dirty="0" smtClean="0"/>
              <a:t>Вероятности</a:t>
            </a:r>
          </a:p>
          <a:p>
            <a:pPr lvl="1"/>
            <a:r>
              <a:rPr lang="ru-RU" sz="1900" dirty="0" err="1" smtClean="0"/>
              <a:t>Байесовы</a:t>
            </a:r>
            <a:r>
              <a:rPr lang="ru-RU" sz="1900" dirty="0" smtClean="0"/>
              <a:t> методы</a:t>
            </a:r>
            <a:endParaRPr lang="ru-RU" sz="1900" dirty="0" smtClean="0"/>
          </a:p>
          <a:p>
            <a:pPr lvl="1"/>
            <a:r>
              <a:rPr lang="ru-RU" sz="1900" dirty="0" smtClean="0"/>
              <a:t>Максимизация апостериори (</a:t>
            </a:r>
            <a:r>
              <a:rPr lang="en-US" sz="1900" dirty="0" smtClean="0"/>
              <a:t>MAP</a:t>
            </a:r>
            <a:r>
              <a:rPr lang="ru-RU" sz="1900" dirty="0" smtClean="0"/>
              <a:t>)</a:t>
            </a:r>
            <a:endParaRPr lang="en-US" sz="1900" dirty="0" smtClean="0"/>
          </a:p>
          <a:p>
            <a:pPr lvl="1"/>
            <a:r>
              <a:rPr lang="ru-RU" sz="1900" dirty="0" smtClean="0"/>
              <a:t>Метод максимального правдоподобия</a:t>
            </a:r>
            <a:r>
              <a:rPr lang="en-US" sz="1900" dirty="0" smtClean="0"/>
              <a:t> (ML</a:t>
            </a:r>
            <a:r>
              <a:rPr lang="en-US" sz="1900" dirty="0"/>
              <a:t>E</a:t>
            </a:r>
            <a:r>
              <a:rPr lang="en-US" sz="1900" dirty="0" smtClean="0"/>
              <a:t>)</a:t>
            </a:r>
            <a:endParaRPr lang="ru-RU" sz="1900" dirty="0" smtClean="0"/>
          </a:p>
          <a:p>
            <a:pPr lvl="1"/>
            <a:r>
              <a:rPr lang="en-US" sz="1900" dirty="0" smtClean="0"/>
              <a:t>EM-</a:t>
            </a:r>
            <a:r>
              <a:rPr lang="ru-RU" sz="1900" dirty="0" smtClean="0"/>
              <a:t>оптимизаци</a:t>
            </a:r>
            <a:r>
              <a:rPr lang="ru-RU" sz="1900" dirty="0"/>
              <a:t>я</a:t>
            </a:r>
            <a:endParaRPr lang="ru-RU" sz="1900" dirty="0" smtClean="0"/>
          </a:p>
          <a:p>
            <a:pPr lvl="1"/>
            <a:r>
              <a:rPr lang="ru-RU" sz="1900" dirty="0" smtClean="0"/>
              <a:t>Принцип максимальной </a:t>
            </a:r>
            <a:r>
              <a:rPr lang="ru-RU" sz="1900" dirty="0" smtClean="0"/>
              <a:t>энтропии</a:t>
            </a:r>
            <a:r>
              <a:rPr lang="en-US" sz="1900" dirty="0" smtClean="0"/>
              <a:t> (PME)</a:t>
            </a:r>
            <a:endParaRPr lang="ru-RU" sz="1900" dirty="0" smtClean="0"/>
          </a:p>
          <a:p>
            <a:pPr lvl="1"/>
            <a:r>
              <a:rPr lang="ru-RU" sz="1900" dirty="0" smtClean="0"/>
              <a:t>Минимальная длина описания (</a:t>
            </a:r>
            <a:r>
              <a:rPr lang="en-US" sz="1900" dirty="0" smtClean="0"/>
              <a:t>MDL)</a:t>
            </a:r>
            <a:endParaRPr lang="ru-RU" sz="1900" dirty="0" smtClean="0"/>
          </a:p>
          <a:p>
            <a:pPr lvl="1"/>
            <a:r>
              <a:rPr lang="ru-RU" sz="1900" dirty="0" smtClean="0"/>
              <a:t>Что делать, когда целевая функция «плохая»</a:t>
            </a:r>
          </a:p>
          <a:p>
            <a:r>
              <a:rPr lang="ru-RU" sz="2400" dirty="0" smtClean="0"/>
              <a:t>Разбор </a:t>
            </a:r>
            <a:r>
              <a:rPr lang="ru-RU" sz="2400" dirty="0" smtClean="0"/>
              <a:t>д/з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438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максимальной энтропии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Много Больцмана </a:t>
            </a:r>
            <a:r>
              <a:rPr lang="ru-RU" dirty="0" smtClean="0">
                <a:sym typeface="Wingdings"/>
              </a:rPr>
              <a:t>, но кто придумал – не понятно (если найдете, скажу спасибо!)</a:t>
            </a:r>
            <a:endParaRPr lang="en-US" dirty="0" smtClean="0"/>
          </a:p>
          <a:p>
            <a:r>
              <a:rPr lang="ru-RU" dirty="0" smtClean="0"/>
              <a:t>Кажется, что энтропия умеет сама только увеличиваться</a:t>
            </a:r>
          </a:p>
          <a:p>
            <a:r>
              <a:rPr lang="ru-RU" dirty="0" smtClean="0"/>
              <a:t>Если оставить систему в покое, то может быть она </a:t>
            </a:r>
            <a:r>
              <a:rPr lang="ru-RU" dirty="0" err="1" smtClean="0"/>
              <a:t>прийдет</a:t>
            </a:r>
            <a:r>
              <a:rPr lang="ru-RU" dirty="0" smtClean="0"/>
              <a:t> к максимуму энтропии</a:t>
            </a:r>
          </a:p>
          <a:p>
            <a:r>
              <a:rPr lang="ru-RU" dirty="0" smtClean="0"/>
              <a:t>Будем считать, что система живет уже давно </a:t>
            </a:r>
            <a:r>
              <a:rPr lang="ru-RU" dirty="0" smtClean="0">
                <a:sym typeface="Wingdings"/>
              </a:rPr>
              <a:t></a:t>
            </a:r>
          </a:p>
          <a:p>
            <a:r>
              <a:rPr lang="ru-RU" dirty="0" smtClean="0">
                <a:sym typeface="Wingdings"/>
              </a:rPr>
              <a:t>Найдем такие параметры системы, которые обеспечивают максимальную энтропию, сохраняя априорно заданные параметры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65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максимальной энтропии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4035778"/>
            <a:ext cx="8503920" cy="2063269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Выразим априорные свойства в виде ограничений</a:t>
            </a:r>
          </a:p>
          <a:p>
            <a:r>
              <a:rPr lang="ru-RU" dirty="0" smtClean="0"/>
              <a:t>Найдем распределение обладающее максимальной энтропией</a:t>
            </a:r>
            <a:r>
              <a:rPr lang="en-US" dirty="0" smtClean="0"/>
              <a:t> (</a:t>
            </a:r>
            <a:r>
              <a:rPr lang="ru-RU" dirty="0" smtClean="0"/>
              <a:t>в данном случае Гиббса)</a:t>
            </a:r>
            <a:endParaRPr lang="en-US" dirty="0" smtClean="0"/>
          </a:p>
          <a:p>
            <a:r>
              <a:rPr lang="ru-RU" dirty="0" smtClean="0"/>
              <a:t>Когда хочется своего </a:t>
            </a:r>
            <a:r>
              <a:rPr lang="en-US" dirty="0" smtClean="0"/>
              <a:t>p(</a:t>
            </a:r>
            <a:r>
              <a:rPr lang="en-US" dirty="0" err="1" smtClean="0"/>
              <a:t>x|I</a:t>
            </a:r>
            <a:r>
              <a:rPr lang="en-US" dirty="0" smtClean="0"/>
              <a:t>) </a:t>
            </a:r>
            <a:r>
              <a:rPr lang="ru-RU" dirty="0" smtClean="0"/>
              <a:t>решение будет другое </a:t>
            </a:r>
            <a:r>
              <a:rPr lang="ru-RU" dirty="0" smtClean="0">
                <a:sym typeface="Wingdings"/>
              </a:rPr>
              <a:t></a:t>
            </a:r>
            <a:endParaRPr lang="ru-RU" dirty="0"/>
          </a:p>
        </p:txBody>
      </p:sp>
      <p:pic>
        <p:nvPicPr>
          <p:cNvPr id="8" name="Изображение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5977" y="1502715"/>
            <a:ext cx="3951578" cy="253306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027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Минимальная длина описания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Формализация бритвы Оккама</a:t>
            </a:r>
          </a:p>
          <a:p>
            <a:r>
              <a:rPr lang="ru-RU" dirty="0" smtClean="0"/>
              <a:t>Колмогоров/</a:t>
            </a:r>
            <a:r>
              <a:rPr lang="en-US" dirty="0" err="1" smtClean="0"/>
              <a:t>Solomonoff</a:t>
            </a:r>
            <a:endParaRPr lang="en-US" dirty="0" smtClean="0"/>
          </a:p>
          <a:p>
            <a:r>
              <a:rPr lang="ru-RU" dirty="0" smtClean="0"/>
              <a:t>Введем сложность по Колмогорову</a:t>
            </a:r>
          </a:p>
          <a:p>
            <a:r>
              <a:rPr lang="ru-RU" dirty="0" smtClean="0"/>
              <a:t>Найдем оптимальное решение</a:t>
            </a:r>
            <a:endParaRPr lang="en-US" dirty="0" smtClean="0"/>
          </a:p>
          <a:p>
            <a:r>
              <a:rPr lang="ru-RU" dirty="0" smtClean="0"/>
              <a:t>По хорошему вероятность = 1</a:t>
            </a:r>
            <a:endParaRPr lang="ru-RU" dirty="0"/>
          </a:p>
        </p:txBody>
      </p:sp>
      <p:pic>
        <p:nvPicPr>
          <p:cNvPr id="10" name="Изображение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1047" y="4310824"/>
            <a:ext cx="3809104" cy="76182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80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целевая функция «плохая»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Можно попробовать провести сглаживание:</a:t>
            </a:r>
            <a:endParaRPr lang="ru-RU" dirty="0"/>
          </a:p>
        </p:txBody>
      </p:sp>
      <p:pic>
        <p:nvPicPr>
          <p:cNvPr id="7" name="Изображение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8938" y="2899713"/>
            <a:ext cx="5573321" cy="148354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406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выбрать </a:t>
            </a:r>
            <a:r>
              <a:rPr lang="ru-RU" dirty="0" err="1" smtClean="0"/>
              <a:t>таргет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Чувство прекрасного</a:t>
            </a:r>
          </a:p>
          <a:p>
            <a:r>
              <a:rPr lang="ru-RU" dirty="0" smtClean="0"/>
              <a:t>Возможность применять математику:</a:t>
            </a:r>
          </a:p>
          <a:p>
            <a:pPr lvl="1"/>
            <a:r>
              <a:rPr lang="ru-RU" dirty="0" smtClean="0"/>
              <a:t>Скорость вычисления (для разных обходов)</a:t>
            </a:r>
          </a:p>
          <a:p>
            <a:pPr lvl="1"/>
            <a:r>
              <a:rPr lang="ru-RU" dirty="0" smtClean="0"/>
              <a:t>Дифференцируемость (градиентные методы)</a:t>
            </a:r>
          </a:p>
          <a:p>
            <a:r>
              <a:rPr lang="ru-RU" dirty="0" smtClean="0"/>
              <a:t>Наличие «интересных» внутренних параметров</a:t>
            </a:r>
          </a:p>
          <a:p>
            <a:r>
              <a:rPr lang="ru-RU" dirty="0" smtClean="0"/>
              <a:t>Возможность проверить осмысленность промежуточных результатов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88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Целевые функции</a:t>
            </a:r>
            <a:endParaRPr lang="ru-RU" sz="4000" dirty="0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451557" y="2911680"/>
            <a:ext cx="8226777" cy="3297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Целевая функция – это то, что стоит под </a:t>
            </a:r>
            <a:r>
              <a:rPr lang="en-US" sz="2000" dirty="0" err="1" smtClean="0"/>
              <a:t>argmax</a:t>
            </a:r>
            <a:r>
              <a:rPr lang="ru-RU" sz="2000" dirty="0" smtClean="0"/>
              <a:t>.</a:t>
            </a:r>
            <a:endParaRPr lang="ru-RU" sz="2000" dirty="0" smtClean="0"/>
          </a:p>
          <a:p>
            <a:r>
              <a:rPr lang="ru-RU" sz="2000" dirty="0" smtClean="0"/>
              <a:t>С </a:t>
            </a:r>
            <a:r>
              <a:rPr lang="ru-RU" sz="2000" dirty="0" smtClean="0"/>
              <a:t>точки зрения оптимизации функции, имеющие одинаковые оптимальные </a:t>
            </a:r>
            <a:r>
              <a:rPr lang="ru-RU" sz="2000" dirty="0" smtClean="0"/>
              <a:t>значения</a:t>
            </a:r>
            <a:r>
              <a:rPr lang="en-US" sz="2000" dirty="0" smtClean="0"/>
              <a:t>,</a:t>
            </a:r>
            <a:r>
              <a:rPr lang="ru-RU" sz="2000" dirty="0" smtClean="0"/>
              <a:t> эквивалентны.</a:t>
            </a:r>
            <a:endParaRPr lang="en-US" sz="2000" dirty="0"/>
          </a:p>
          <a:p>
            <a:r>
              <a:rPr lang="ru-RU" sz="2000" dirty="0" smtClean="0"/>
              <a:t>Преобразования </a:t>
            </a:r>
            <a:r>
              <a:rPr lang="ru-RU" sz="2000" dirty="0" smtClean="0"/>
              <a:t>оставляющие экстремумы:</a:t>
            </a:r>
          </a:p>
          <a:p>
            <a:pPr lvl="1"/>
            <a:r>
              <a:rPr lang="ru-RU" sz="1500" dirty="0" smtClean="0"/>
              <a:t>монотонные преобразования</a:t>
            </a:r>
            <a:r>
              <a:rPr lang="en-US" sz="1500" dirty="0" smtClean="0"/>
              <a:t>;</a:t>
            </a:r>
            <a:endParaRPr lang="ru-RU" sz="1500" dirty="0" smtClean="0"/>
          </a:p>
          <a:p>
            <a:pPr lvl="1"/>
            <a:r>
              <a:rPr lang="ru-RU" sz="1500" dirty="0"/>
              <a:t>ш</a:t>
            </a:r>
            <a:r>
              <a:rPr lang="ru-RU" sz="1500" dirty="0" smtClean="0"/>
              <a:t>ансы (</a:t>
            </a:r>
            <a:r>
              <a:rPr lang="en-US" sz="1500" dirty="0" smtClean="0"/>
              <a:t>odds);</a:t>
            </a:r>
            <a:endParaRPr lang="ru-RU" sz="1500" dirty="0" smtClean="0"/>
          </a:p>
          <a:p>
            <a:pPr lvl="1"/>
            <a:r>
              <a:rPr lang="ru-RU" sz="1500" dirty="0" smtClean="0"/>
              <a:t>сглаживания</a:t>
            </a:r>
            <a:r>
              <a:rPr lang="en-US" sz="1500" dirty="0" smtClean="0"/>
              <a:t>;</a:t>
            </a:r>
            <a:endParaRPr lang="ru-RU" sz="1500" dirty="0" smtClean="0"/>
          </a:p>
          <a:p>
            <a:pPr lvl="1"/>
            <a:r>
              <a:rPr lang="en-US" sz="1500" dirty="0"/>
              <a:t>e</a:t>
            </a:r>
            <a:r>
              <a:rPr lang="en-US" sz="1500" dirty="0" smtClean="0"/>
              <a:t>tc.</a:t>
            </a:r>
            <a:endParaRPr lang="ru-RU" sz="1500" dirty="0" smtClean="0"/>
          </a:p>
          <a:p>
            <a:r>
              <a:rPr lang="ru-RU" sz="2000" dirty="0" smtClean="0"/>
              <a:t>Можно оставлять экстремум «примерно» </a:t>
            </a:r>
            <a:r>
              <a:rPr lang="ru-RU" sz="2000" dirty="0" smtClean="0">
                <a:sym typeface="Wingdings"/>
              </a:rPr>
              <a:t>:).</a:t>
            </a:r>
          </a:p>
          <a:p>
            <a:r>
              <a:rPr lang="ru-RU" sz="2000" dirty="0" smtClean="0">
                <a:sym typeface="Wingdings"/>
              </a:rPr>
              <a:t>Не всегда совпадает с </a:t>
            </a:r>
            <a:r>
              <a:rPr lang="en-US" sz="2000" dirty="0" smtClean="0">
                <a:sym typeface="Wingdings"/>
              </a:rPr>
              <a:t>KPI</a:t>
            </a:r>
            <a:endParaRPr lang="ru-RU" sz="2000" dirty="0" smtClean="0"/>
          </a:p>
        </p:txBody>
      </p:sp>
      <p:pic>
        <p:nvPicPr>
          <p:cNvPr id="4" name="Изображение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9154" y="1821744"/>
            <a:ext cx="3484931" cy="63025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687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Средние значения</a:t>
            </a:r>
            <a:endParaRPr lang="ru-RU" dirty="0"/>
          </a:p>
        </p:txBody>
      </p:sp>
      <p:pic>
        <p:nvPicPr>
          <p:cNvPr id="8" name="Изображение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8914" y="1755232"/>
            <a:ext cx="4884616" cy="115165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Содержимое 6"/>
          <p:cNvSpPr>
            <a:spLocks noGrp="1"/>
          </p:cNvSpPr>
          <p:nvPr>
            <p:ph sz="quarter" idx="1"/>
          </p:nvPr>
        </p:nvSpPr>
        <p:spPr>
          <a:xfrm>
            <a:off x="301752" y="3090334"/>
            <a:ext cx="8503920" cy="3008714"/>
          </a:xfrm>
        </p:spPr>
        <p:txBody>
          <a:bodyPr/>
          <a:lstStyle/>
          <a:p>
            <a:r>
              <a:rPr lang="ru-RU" dirty="0" smtClean="0"/>
              <a:t>Естественно делать по точкам</a:t>
            </a:r>
          </a:p>
          <a:p>
            <a:r>
              <a:rPr lang="ru-RU" dirty="0" smtClean="0"/>
              <a:t>Важна независимость </a:t>
            </a:r>
            <a:r>
              <a:rPr lang="en-US" dirty="0" smtClean="0"/>
              <a:t>Xi (!)</a:t>
            </a:r>
          </a:p>
          <a:p>
            <a:r>
              <a:rPr lang="ru-RU" dirty="0" smtClean="0"/>
              <a:t>За все «хорошее» или против всего «плохого»</a:t>
            </a:r>
          </a:p>
        </p:txBody>
      </p:sp>
    </p:spTree>
    <p:extLst>
      <p:ext uri="{BB962C8B-B14F-4D97-AF65-F5344CB8AC3E}">
        <p14:creationId xmlns:p14="http://schemas.microsoft.com/office/powerpoint/2010/main" val="241068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Нет других средних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4557888"/>
            <a:ext cx="8503920" cy="1541159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  <a:p>
            <a:pPr>
              <a:buFont typeface="Symbol" charset="0"/>
              <a:buChar char=""/>
            </a:pPr>
            <a:r>
              <a:rPr lang="ru-RU" dirty="0" smtClean="0"/>
              <a:t> Часто необходимо подобрать пространство в котором делать усреднение</a:t>
            </a:r>
          </a:p>
          <a:p>
            <a:pPr>
              <a:buFont typeface="Symbol" charset="0"/>
              <a:buChar char=""/>
            </a:pPr>
            <a:r>
              <a:rPr lang="ru-RU" dirty="0" smtClean="0"/>
              <a:t> Например можно играться со степенями</a:t>
            </a:r>
          </a:p>
        </p:txBody>
      </p:sp>
      <p:pic>
        <p:nvPicPr>
          <p:cNvPr id="12" name="Изображение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4327" y="1622778"/>
            <a:ext cx="5380463" cy="284356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063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Lq</a:t>
            </a:r>
            <a:r>
              <a:rPr lang="ru-RU" dirty="0" smtClean="0"/>
              <a:t> для задач с мучителем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763890"/>
            <a:ext cx="8503920" cy="1171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Перейдем в пространство </a:t>
            </a:r>
            <a:r>
              <a:rPr lang="en-US" dirty="0" smtClean="0"/>
              <a:t>          </a:t>
            </a:r>
            <a:r>
              <a:rPr lang="ru-RU" dirty="0" smtClean="0"/>
              <a:t>где </a:t>
            </a:r>
            <a:r>
              <a:rPr lang="en-US" dirty="0" smtClean="0"/>
              <a:t>n – </a:t>
            </a:r>
            <a:r>
              <a:rPr lang="ru-RU" dirty="0" smtClean="0"/>
              <a:t>количество точек в </a:t>
            </a:r>
            <a:r>
              <a:rPr lang="en-US" dirty="0" smtClean="0"/>
              <a:t>X,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Изображение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225" y="1763890"/>
            <a:ext cx="689223" cy="42413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Изображение 1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726" y="2935111"/>
            <a:ext cx="7492998" cy="1905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483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</a:t>
            </a:r>
            <a:r>
              <a:rPr lang="en-US" dirty="0" err="1" smtClean="0"/>
              <a:t>Lq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3" y="1524001"/>
            <a:ext cx="1495778" cy="4914699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1524001"/>
            <a:ext cx="4318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1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L0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Понятный физический смысл (сколько неточных ответов)</a:t>
            </a:r>
          </a:p>
          <a:p>
            <a:r>
              <a:rPr lang="ru-RU" dirty="0" smtClean="0"/>
              <a:t>Кусочно</a:t>
            </a:r>
            <a:r>
              <a:rPr lang="ru-RU" dirty="0"/>
              <a:t>-</a:t>
            </a:r>
            <a:r>
              <a:rPr lang="ru-RU" dirty="0" smtClean="0"/>
              <a:t>постоянна</a:t>
            </a:r>
            <a:endParaRPr lang="ru-RU" dirty="0"/>
          </a:p>
          <a:p>
            <a:r>
              <a:rPr lang="ru-RU" dirty="0" smtClean="0"/>
              <a:t>Разрешается только перебором</a:t>
            </a:r>
          </a:p>
          <a:p>
            <a:r>
              <a:rPr lang="ru-RU" dirty="0" smtClean="0"/>
              <a:t>Чем ближе </a:t>
            </a:r>
            <a:r>
              <a:rPr lang="en-US" dirty="0" smtClean="0"/>
              <a:t>q </a:t>
            </a:r>
            <a:r>
              <a:rPr lang="ru-RU" dirty="0" smtClean="0"/>
              <a:t>к 0</a:t>
            </a:r>
            <a:r>
              <a:rPr lang="en-US" dirty="0" smtClean="0"/>
              <a:t>, </a:t>
            </a:r>
            <a:r>
              <a:rPr lang="ru-RU" dirty="0" smtClean="0"/>
              <a:t>тем более похоже на </a:t>
            </a:r>
            <a:r>
              <a:rPr lang="en-US" dirty="0" smtClean="0"/>
              <a:t>L0</a:t>
            </a:r>
          </a:p>
          <a:p>
            <a:r>
              <a:rPr lang="ru-RU" dirty="0" smtClean="0"/>
              <a:t>Часто вместо </a:t>
            </a:r>
            <a:r>
              <a:rPr lang="en-US" dirty="0" smtClean="0"/>
              <a:t>L0 </a:t>
            </a:r>
            <a:r>
              <a:rPr lang="ru-RU" dirty="0" smtClean="0"/>
              <a:t>используют </a:t>
            </a:r>
            <a:r>
              <a:rPr lang="en-US" dirty="0"/>
              <a:t>L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32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Чем больше риск, тем больше </a:t>
            </a:r>
            <a:r>
              <a:rPr lang="en-US" dirty="0" smtClean="0"/>
              <a:t>q (</a:t>
            </a:r>
            <a:r>
              <a:rPr lang="ru-RU" dirty="0" smtClean="0"/>
              <a:t>пациенты)</a:t>
            </a:r>
            <a:endParaRPr lang="en-US" dirty="0" smtClean="0"/>
          </a:p>
          <a:p>
            <a:r>
              <a:rPr lang="ru-RU" dirty="0" smtClean="0"/>
              <a:t>Чем ценнее точное предсказание тем меньше </a:t>
            </a:r>
            <a:r>
              <a:rPr lang="en-US" dirty="0" smtClean="0"/>
              <a:t>q</a:t>
            </a:r>
            <a:r>
              <a:rPr lang="ru-RU" dirty="0" smtClean="0"/>
              <a:t> (подсказки)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86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OLAR@C02GN21RDV7T3PP7" val="4429"/>
  <p:tag name="DEFAULTDISPLAYSOURCE" val="\documentclass{article}&#10;&#10;\pagestyle{empty}&#10;&#10;\begin{document}&#10;&#10;&#10;\end{document}"/>
  <p:tag name="EMBEDFO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\begin{eqnarray*}&#10;p(X|F) = \prod_i p(x_i|F)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92"/>
  <p:tag name="PICTUREFILESIZE" val="73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$$&#10;F_0 = \argmax{F}~p(X|F) p(F) &#10;$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3"/>
  <p:tag name="PICTUREFILESIZE" val="873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\begin{eqnarray*}&#10;F_0 &amp; =  \argmax{F}~p(X|F)  \\&#10;&amp; = \argmax{F} \prod_i p(x_i|F) \\&#10;&amp; = \argmax{F} \sum_i \ln p(x_i|F) \\&#10;&amp; = \argmax{F}~L(X,F)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23"/>
  <p:tag name="PICTUREFILESIZE" val="3266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\begin{eqnarray*}&#10;F_0 &amp; = \argmax{F} \prod_i p(x_i|F)^{n(\frac{w_i}{Z}N)} \\&#10;&amp; = \argmax{F} \prod_i p(x_i|F)^{w_i} \\&#10;&amp; = \argmax{F} \sum_i w_i \ln p(x_i|F)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40"/>
  <p:tag name="PICTUREFILESIZE" val="3005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\begin{eqnarray*}&#10;| \ln F(x) | &lt; D(x) \\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73"/>
  <p:tag name="PICTUREFILESIZE" val="458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\begin{eqnarray*}&#10;\sup \| L(x,F) - L(x,F_0) \| \overset{a.s.}{\rightarrow} 0 \\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1"/>
  <p:tag name="PICTUREFILESIZE" val="826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\begin{eqnarray*}&#10;F = F(x,\lambda) \\&#10;i_{j,k}= \mu_X \left(\frac{\partial^2 L}{\partial\lambda_j\partial\lambda_k}\right) \\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93"/>
  <p:tag name="PICTUREFILESIZE" val="150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\begin{eqnarray*}&#10;\sqrt{n}\left(\lambda_{mle} - \lambda_0\right) \overset{d}{\rightarrow} \mathcal{N}(0, I^{-1}) \\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23"/>
  <p:tag name="PICTUREFILESIZE" val="87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\begin{eqnarray*}&#10;F_0 &amp; = \argmax{Z,\lambda}~L(X,Z,\lambda) \\&#10;&amp; = \argmax{Z,\lambda} \sum_i p(X, z_i, \lambda) \\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25"/>
  <p:tag name="PICTUREFILESIZE" val="1994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\begin{eqnarray*}&#10;Q(\lambda|\lambda_t) = \mu_{Z|X, \lambda_t}\left(L(X, z, \lambda)\right)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1"/>
  <p:tag name="PICTUREFILESIZE" val="96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$$&#10;F_0 = \argmax{F}~T(X|F)&#10;$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94"/>
  <p:tag name="PICTUREFILESIZE" val="72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\begin{eqnarray*}&#10;\lambda_{t+1} = \argmax{\lambda}~Q(\lambda|\lambda_t)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01"/>
  <p:tag name="PICTUREFILESIZE" val="810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\begin{eqnarray*}&#10;\sum_{i} p(x_i|I) f_k(x_i) = f^0_k ,&amp;k=1 \ldots m \\&#10;p(x|I)  = \frac{1}{Z} e^{\sum_{k} \lambda_k f_k(x)}&amp;\\&#10;Z = \sum_{i} e^{\sum_k \lambda_k f_k(x_i)} &amp;\\&#10;f^0_k = \frac{\partial}{\partial \lambda_k} \log Z &amp; \\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56"/>
  <p:tag name="PICTUREFILESIZE" val="4183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in}[1]{\underset{#1}{\operatorname{argmin}}}&#10;&#10;\begin{document}&#10;\begin{eqnarray*}&#10;F_0 = \argmin{F:p(X|F)\ge\epsilon}~C(F) \\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95"/>
  <p:tag name="PICTUREFILESIZE" val="89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in}[1]{\underset{#1}{\operatorname{argmin}}}&#10;\newcommand{\argmax}[1]{\underset{#1}{\operatorname{argmax}}}&#10;\begin{document}&#10;\begin{eqnarray*}&#10;F_0 &amp;= \argmax{F}~UT(X|F) \\&#10;&amp;=\argmax{F}~\mu_{x \sim p(F)} \left(UT(x)\right)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9"/>
  <p:tag name="PICTUREFILESIZE" val="187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$$&#10;F_0 = \argmax{F}~\frac{1}{n} \sum_{i=1}^{n} T(X_i|F)&#10;$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23"/>
  <p:tag name="PICTUREFILESIZE" val="121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\begin{eqnarray*}&#10;\sqrt[n]{\prod_{i=1}^{n} x_i}= e^{\frac{1}{n}\sum_{i=1}^n ln~x_i} \sim \sum_{i=1}^n~ln~x_i\\&#10;\frac{2ab}{a+b}=\frac{1}{\frac{1}{2}\left(\frac{1}{a} + \frac{1}{b}\right)} \sim -\sum_{i=1}^n~\frac{1}{x_i} \\&#10;M(\{x_i\}) = f^{-1}(\frac{1}{n}\sum_{i=1}^n~f(x_i)) \sim \frac{1}{n} \sum_{i=1}^n~f(x_i) \\&#10;\end{eqnarray*}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93"/>
  <p:tag name="PICTUREFILESIZE" val="4899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$$&#10;\mathbb{R}^n&#10;$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4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in}[1]{\underset{#1}{\operatorname{argmin}}}&#10;&#10;\begin{document}&#10;\begin{eqnarray*}&#10;F_0 = \argmin{F}~\|F(X) - y\|_2 = \argmin{F}~\sum (F(x_i) - y_i)^2 \\&#10;\argmin{F} \|F(X) - y\|_q = \argmin{F} \sqrt[q]{\frac{1}{n}\sum_{i=0}^n~|F(x_i)-y_i|^q}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236"/>
  <p:tag name="PICTUREFILESIZE" val="375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$$&#10;F_0 = \argmax{F}~p(F|X)&#10;$$&#10;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92"/>
  <p:tag name="PICTUREFILESIZE" val="73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\begin{eqnarray*}&#10;p(f|X) = \frac{p(X|f) p(f)}{p(X)} \sim p(X|f) p(f)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58"/>
  <p:tag name="PICTUREFILESIZE" val="147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,amsmath}&#10;&#10;\pagestyle{empty}&#10;\newcommand{\argmax}[1]{\underset{#1}{\operatorname{argmax}}}&#10;&#10;\begin{document}&#10;\begin{eqnarray*}&#10;F(x)=p(x|X) = \int_f p(x|f) p(f|X) df&#10;\end{eqnarray*}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58"/>
  <p:tag name="PICTUREFILESIZE" val="1288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Официальная.thmx</Template>
  <TotalTime>15039</TotalTime>
  <Words>685</Words>
  <Application>Microsoft Macintosh PowerPoint</Application>
  <PresentationFormat>Экран (4:3)</PresentationFormat>
  <Paragraphs>140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Официальная</vt:lpstr>
      <vt:lpstr>Машинное обучение: целевые функции</vt:lpstr>
      <vt:lpstr>План</vt:lpstr>
      <vt:lpstr>Целевые функции</vt:lpstr>
      <vt:lpstr>Средние значения</vt:lpstr>
      <vt:lpstr>Нет других средних</vt:lpstr>
      <vt:lpstr>Lq для задач с мучителем</vt:lpstr>
      <vt:lpstr>Свойства Lq</vt:lpstr>
      <vt:lpstr>L0</vt:lpstr>
      <vt:lpstr>Примеры</vt:lpstr>
      <vt:lpstr>Вероятностные/стохастические модели</vt:lpstr>
      <vt:lpstr>Байесовские методы</vt:lpstr>
      <vt:lpstr>Байесовские методы</vt:lpstr>
      <vt:lpstr>Байесовские методы</vt:lpstr>
      <vt:lpstr>Максимум апостериори (Байес по-простому)</vt:lpstr>
      <vt:lpstr>Метод максимального правдоподобия (Байес совсем по-простому)</vt:lpstr>
      <vt:lpstr>ММП: не все точки одинаково полезны</vt:lpstr>
      <vt:lpstr>ММП: консистентность</vt:lpstr>
      <vt:lpstr>ММП: асимптотическая нормальность</vt:lpstr>
      <vt:lpstr>EM-метод</vt:lpstr>
      <vt:lpstr>Принцип максимальной энтропии</vt:lpstr>
      <vt:lpstr>Принцип максимальной энтропии</vt:lpstr>
      <vt:lpstr>Минимальная длина описания</vt:lpstr>
      <vt:lpstr>Когда целевая функция «плохая»</vt:lpstr>
      <vt:lpstr>Как выбрать таргет?</vt:lpstr>
    </vt:vector>
  </TitlesOfParts>
  <Company>Яндекс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обучение: начало</dc:title>
  <dc:creator>Игорь Кураленок</dc:creator>
  <cp:lastModifiedBy>Игорь Кураленок</cp:lastModifiedBy>
  <cp:revision>120</cp:revision>
  <dcterms:created xsi:type="dcterms:W3CDTF">2012-02-15T11:29:49Z</dcterms:created>
  <dcterms:modified xsi:type="dcterms:W3CDTF">2012-03-16T07:05:29Z</dcterms:modified>
</cp:coreProperties>
</file>